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sldIdLst>
    <p:sldId id="260" r:id="rId5"/>
    <p:sldId id="296" r:id="rId6"/>
    <p:sldId id="299" r:id="rId7"/>
    <p:sldId id="308" r:id="rId8"/>
    <p:sldId id="317" r:id="rId9"/>
    <p:sldId id="2627" r:id="rId10"/>
    <p:sldId id="2625" r:id="rId11"/>
    <p:sldId id="2626" r:id="rId12"/>
    <p:sldId id="315" r:id="rId13"/>
    <p:sldId id="32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F2DAE37-D762-1275-8E95-8EC1EB1278EE}" name="Mills, James (Corporate)" initials="JM" userId="S::james.mills@staffordshire.gov.uk::9a478356-077f-4eb5-9207-b5b7d9df9824" providerId="AD"/>
  <p188:author id="{579DF24E-563C-9D3B-5599-E63B4EF14ACE}" name="Xu, Yeshan (Corporate)" initials="YX" userId="S::yeshan.xu@staffordshire.gov.uk::4c8c6542-9a03-436a-a28c-326d43137e0a"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F8FCBAC-5F28-47C0-B466-6F4EDF974130}" v="12" dt="2026-02-26T07:21:13.9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cSldViewPr>
  </p:slide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188B7A-61F4-4686-B539-49AB33F4AE3B}" type="datetimeFigureOut">
              <a:rPr lang="en-GB" smtClean="0"/>
              <a:t>26/02/2026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F9AB87-D068-4996-AC00-5AD683D2BBA0}" type="slidenum">
              <a:rPr lang="en-GB" smtClean="0"/>
              <a:t>‹#›</a:t>
            </a:fld>
            <a:endParaRPr lang="en-GB"/>
          </a:p>
        </p:txBody>
      </p:sp>
    </p:spTree>
    <p:extLst>
      <p:ext uri="{BB962C8B-B14F-4D97-AF65-F5344CB8AC3E}">
        <p14:creationId xmlns:p14="http://schemas.microsoft.com/office/powerpoint/2010/main" val="13573844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7F9AB87-D068-4996-AC00-5AD683D2BBA0}" type="slidenum">
              <a:rPr lang="en-GB" smtClean="0"/>
              <a:t>2</a:t>
            </a:fld>
            <a:endParaRPr lang="en-GB"/>
          </a:p>
        </p:txBody>
      </p:sp>
    </p:spTree>
    <p:extLst>
      <p:ext uri="{BB962C8B-B14F-4D97-AF65-F5344CB8AC3E}">
        <p14:creationId xmlns:p14="http://schemas.microsoft.com/office/powerpoint/2010/main" val="7021063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https://youtu.be/Y5h83IDKHIs</a:t>
            </a:r>
          </a:p>
          <a:p>
            <a:endParaRPr lang="en-GB"/>
          </a:p>
        </p:txBody>
      </p:sp>
      <p:sp>
        <p:nvSpPr>
          <p:cNvPr id="4" name="Slide Number Placeholder 3"/>
          <p:cNvSpPr>
            <a:spLocks noGrp="1"/>
          </p:cNvSpPr>
          <p:nvPr>
            <p:ph type="sldNum" sz="quarter" idx="5"/>
          </p:nvPr>
        </p:nvSpPr>
        <p:spPr/>
        <p:txBody>
          <a:bodyPr/>
          <a:lstStyle/>
          <a:p>
            <a:fld id="{6938780C-77CB-4746-8543-4D2531CE2EBD}" type="slidenum">
              <a:rPr lang="en-GB" smtClean="0"/>
              <a:t>6</a:t>
            </a:fld>
            <a:endParaRPr lang="en-GB"/>
          </a:p>
        </p:txBody>
      </p:sp>
    </p:spTree>
    <p:extLst>
      <p:ext uri="{BB962C8B-B14F-4D97-AF65-F5344CB8AC3E}">
        <p14:creationId xmlns:p14="http://schemas.microsoft.com/office/powerpoint/2010/main" val="2645136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938780C-77CB-4746-8543-4D2531CE2EBD}" type="slidenum">
              <a:rPr lang="en-GB" smtClean="0"/>
              <a:t>7</a:t>
            </a:fld>
            <a:endParaRPr lang="en-GB"/>
          </a:p>
        </p:txBody>
      </p:sp>
    </p:spTree>
    <p:extLst>
      <p:ext uri="{BB962C8B-B14F-4D97-AF65-F5344CB8AC3E}">
        <p14:creationId xmlns:p14="http://schemas.microsoft.com/office/powerpoint/2010/main" val="4080541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938780C-77CB-4746-8543-4D2531CE2EBD}" type="slidenum">
              <a:rPr lang="en-GB" smtClean="0"/>
              <a:t>8</a:t>
            </a:fld>
            <a:endParaRPr lang="en-GB"/>
          </a:p>
        </p:txBody>
      </p:sp>
    </p:spTree>
    <p:extLst>
      <p:ext uri="{BB962C8B-B14F-4D97-AF65-F5344CB8AC3E}">
        <p14:creationId xmlns:p14="http://schemas.microsoft.com/office/powerpoint/2010/main" val="10851395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b="1" u="sng"/>
              <a:t>Note:</a:t>
            </a:r>
          </a:p>
          <a:p>
            <a:r>
              <a:rPr lang="en-GB" sz="1200"/>
              <a:t>A permanent exclusion incident occurred during Autumn term (starting from 1</a:t>
            </a:r>
            <a:r>
              <a:rPr lang="en-GB" sz="1200" baseline="30000"/>
              <a:t>st</a:t>
            </a:r>
            <a:r>
              <a:rPr lang="en-GB" sz="1200"/>
              <a:t> Sep and ending at 31</a:t>
            </a:r>
            <a:r>
              <a:rPr lang="en-GB" sz="1200" baseline="30000"/>
              <a:t>st</a:t>
            </a:r>
            <a:r>
              <a:rPr lang="en-GB" sz="1200"/>
              <a:t> Dec) will be counted as 1 record for permanent exclusion.</a:t>
            </a:r>
          </a:p>
          <a:p>
            <a:r>
              <a:rPr lang="en-GB" sz="1200"/>
              <a:t>If a pupil started being a part of a vulnerable group at any point of Autumn term (from 1</a:t>
            </a:r>
            <a:r>
              <a:rPr lang="en-GB" sz="1200" baseline="30000"/>
              <a:t>st</a:t>
            </a:r>
            <a:r>
              <a:rPr lang="en-GB" sz="1200"/>
              <a:t> Sep to 31</a:t>
            </a:r>
            <a:r>
              <a:rPr lang="en-GB" sz="1200" baseline="30000"/>
              <a:t>st</a:t>
            </a:r>
            <a:r>
              <a:rPr lang="en-GB" sz="1200"/>
              <a:t> Dec), this pupil will be counted as a member of the relevant group.</a:t>
            </a:r>
          </a:p>
          <a:p>
            <a:r>
              <a:rPr lang="en-GB" sz="1200"/>
              <a:t>The above is different from the understanding that an incident record is counted ONLY WHEN the incident happened AFTER the date when the pupil became a member of the vulnerable cohort. </a:t>
            </a:r>
          </a:p>
          <a:p>
            <a:endParaRPr lang="en-GB"/>
          </a:p>
        </p:txBody>
      </p:sp>
      <p:sp>
        <p:nvSpPr>
          <p:cNvPr id="4" name="Slide Number Placeholder 3"/>
          <p:cNvSpPr>
            <a:spLocks noGrp="1"/>
          </p:cNvSpPr>
          <p:nvPr>
            <p:ph type="sldNum" sz="quarter" idx="5"/>
          </p:nvPr>
        </p:nvSpPr>
        <p:spPr/>
        <p:txBody>
          <a:bodyPr/>
          <a:lstStyle/>
          <a:p>
            <a:fld id="{47F9AB87-D068-4996-AC00-5AD683D2BBA0}" type="slidenum">
              <a:rPr lang="en-GB" smtClean="0"/>
              <a:t>10</a:t>
            </a:fld>
            <a:endParaRPr lang="en-GB"/>
          </a:p>
        </p:txBody>
      </p:sp>
    </p:spTree>
    <p:extLst>
      <p:ext uri="{BB962C8B-B14F-4D97-AF65-F5344CB8AC3E}">
        <p14:creationId xmlns:p14="http://schemas.microsoft.com/office/powerpoint/2010/main" val="21605113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CDE71-DD8A-414D-8866-9834782F3A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5AC974C-B7C6-4647-9886-B86C38FD9B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9216894-712F-4D84-9CC3-CFDA66D7854D}"/>
              </a:ext>
            </a:extLst>
          </p:cNvPr>
          <p:cNvSpPr>
            <a:spLocks noGrp="1"/>
          </p:cNvSpPr>
          <p:nvPr>
            <p:ph type="dt" sz="half" idx="10"/>
          </p:nvPr>
        </p:nvSpPr>
        <p:spPr/>
        <p:txBody>
          <a:bodyPr/>
          <a:lstStyle/>
          <a:p>
            <a:fld id="{4C41A053-2BA4-49CB-8B34-970E259C2A22}" type="datetimeFigureOut">
              <a:rPr lang="en-GB" smtClean="0"/>
              <a:t>26/02/2026</a:t>
            </a:fld>
            <a:endParaRPr lang="en-GB"/>
          </a:p>
        </p:txBody>
      </p:sp>
      <p:sp>
        <p:nvSpPr>
          <p:cNvPr id="5" name="Footer Placeholder 4">
            <a:extLst>
              <a:ext uri="{FF2B5EF4-FFF2-40B4-BE49-F238E27FC236}">
                <a16:creationId xmlns:a16="http://schemas.microsoft.com/office/drawing/2014/main" id="{903E85BC-DDA8-480E-9CA2-F2425EA80F3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EEAB8C8-0B69-4CBE-84BD-B0D51058C3DD}"/>
              </a:ext>
            </a:extLst>
          </p:cNvPr>
          <p:cNvSpPr>
            <a:spLocks noGrp="1"/>
          </p:cNvSpPr>
          <p:nvPr>
            <p:ph type="sldNum" sz="quarter" idx="12"/>
          </p:nvPr>
        </p:nvSpPr>
        <p:spPr/>
        <p:txBody>
          <a:bodyPr/>
          <a:lstStyle/>
          <a:p>
            <a:fld id="{BD1C1AE4-BB5C-444D-BCD4-CD74E5BB14DB}" type="slidenum">
              <a:rPr lang="en-GB" smtClean="0"/>
              <a:t>‹#›</a:t>
            </a:fld>
            <a:endParaRPr lang="en-GB"/>
          </a:p>
        </p:txBody>
      </p:sp>
    </p:spTree>
    <p:extLst>
      <p:ext uri="{BB962C8B-B14F-4D97-AF65-F5344CB8AC3E}">
        <p14:creationId xmlns:p14="http://schemas.microsoft.com/office/powerpoint/2010/main" val="25888256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77343-67FA-4248-A9AF-126FCD70341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D61683C-E9F1-4E48-8F0E-58FA527E6E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F6E0C0A-DC0B-403C-A33B-A8EBF10A04C3}"/>
              </a:ext>
            </a:extLst>
          </p:cNvPr>
          <p:cNvSpPr>
            <a:spLocks noGrp="1"/>
          </p:cNvSpPr>
          <p:nvPr>
            <p:ph type="dt" sz="half" idx="10"/>
          </p:nvPr>
        </p:nvSpPr>
        <p:spPr/>
        <p:txBody>
          <a:bodyPr/>
          <a:lstStyle/>
          <a:p>
            <a:fld id="{4C41A053-2BA4-49CB-8B34-970E259C2A22}" type="datetimeFigureOut">
              <a:rPr lang="en-GB" smtClean="0"/>
              <a:t>26/02/2026</a:t>
            </a:fld>
            <a:endParaRPr lang="en-GB"/>
          </a:p>
        </p:txBody>
      </p:sp>
      <p:sp>
        <p:nvSpPr>
          <p:cNvPr id="5" name="Footer Placeholder 4">
            <a:extLst>
              <a:ext uri="{FF2B5EF4-FFF2-40B4-BE49-F238E27FC236}">
                <a16:creationId xmlns:a16="http://schemas.microsoft.com/office/drawing/2014/main" id="{7E2FFAB2-7FF4-4904-856D-0E6693B13F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B87DA22-07B8-4A4E-BD6D-2FF9577B68FE}"/>
              </a:ext>
            </a:extLst>
          </p:cNvPr>
          <p:cNvSpPr>
            <a:spLocks noGrp="1"/>
          </p:cNvSpPr>
          <p:nvPr>
            <p:ph type="sldNum" sz="quarter" idx="12"/>
          </p:nvPr>
        </p:nvSpPr>
        <p:spPr/>
        <p:txBody>
          <a:bodyPr/>
          <a:lstStyle/>
          <a:p>
            <a:fld id="{BD1C1AE4-BB5C-444D-BCD4-CD74E5BB14DB}" type="slidenum">
              <a:rPr lang="en-GB" smtClean="0"/>
              <a:t>‹#›</a:t>
            </a:fld>
            <a:endParaRPr lang="en-GB"/>
          </a:p>
        </p:txBody>
      </p:sp>
    </p:spTree>
    <p:extLst>
      <p:ext uri="{BB962C8B-B14F-4D97-AF65-F5344CB8AC3E}">
        <p14:creationId xmlns:p14="http://schemas.microsoft.com/office/powerpoint/2010/main" val="214773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87371-7714-4EF8-A470-B0B19773A4A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7D210E6-B1DB-4170-A881-4747615470E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27C8119-6882-4CD7-AD2C-0BBA9D48B031}"/>
              </a:ext>
            </a:extLst>
          </p:cNvPr>
          <p:cNvSpPr>
            <a:spLocks noGrp="1"/>
          </p:cNvSpPr>
          <p:nvPr>
            <p:ph type="dt" sz="half" idx="10"/>
          </p:nvPr>
        </p:nvSpPr>
        <p:spPr/>
        <p:txBody>
          <a:bodyPr/>
          <a:lstStyle/>
          <a:p>
            <a:fld id="{4C41A053-2BA4-49CB-8B34-970E259C2A22}" type="datetimeFigureOut">
              <a:rPr lang="en-GB" smtClean="0"/>
              <a:t>26/02/2026</a:t>
            </a:fld>
            <a:endParaRPr lang="en-GB"/>
          </a:p>
        </p:txBody>
      </p:sp>
      <p:sp>
        <p:nvSpPr>
          <p:cNvPr id="5" name="Footer Placeholder 4">
            <a:extLst>
              <a:ext uri="{FF2B5EF4-FFF2-40B4-BE49-F238E27FC236}">
                <a16:creationId xmlns:a16="http://schemas.microsoft.com/office/drawing/2014/main" id="{756D79C6-FE6E-4D21-B1B3-68DAB1D3CBD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C81D52-005C-43AB-84C4-4C8F31B2F5D8}"/>
              </a:ext>
            </a:extLst>
          </p:cNvPr>
          <p:cNvSpPr>
            <a:spLocks noGrp="1"/>
          </p:cNvSpPr>
          <p:nvPr>
            <p:ph type="sldNum" sz="quarter" idx="12"/>
          </p:nvPr>
        </p:nvSpPr>
        <p:spPr/>
        <p:txBody>
          <a:bodyPr/>
          <a:lstStyle/>
          <a:p>
            <a:fld id="{BD1C1AE4-BB5C-444D-BCD4-CD74E5BB14DB}" type="slidenum">
              <a:rPr lang="en-GB" smtClean="0"/>
              <a:t>‹#›</a:t>
            </a:fld>
            <a:endParaRPr lang="en-GB"/>
          </a:p>
        </p:txBody>
      </p:sp>
    </p:spTree>
    <p:extLst>
      <p:ext uri="{BB962C8B-B14F-4D97-AF65-F5344CB8AC3E}">
        <p14:creationId xmlns:p14="http://schemas.microsoft.com/office/powerpoint/2010/main" val="3796589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0C6F6-3197-45B7-ACBF-E20B613318A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EB2288C-E64C-47FC-96F1-53B07F59B94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3680E06-FBB3-4AC5-BB4E-73E9EC2AD12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094F572-5B5A-4D4B-B81B-37688E342FD8}"/>
              </a:ext>
            </a:extLst>
          </p:cNvPr>
          <p:cNvSpPr>
            <a:spLocks noGrp="1"/>
          </p:cNvSpPr>
          <p:nvPr>
            <p:ph type="dt" sz="half" idx="10"/>
          </p:nvPr>
        </p:nvSpPr>
        <p:spPr/>
        <p:txBody>
          <a:bodyPr/>
          <a:lstStyle/>
          <a:p>
            <a:fld id="{4C41A053-2BA4-49CB-8B34-970E259C2A22}" type="datetimeFigureOut">
              <a:rPr lang="en-GB" smtClean="0"/>
              <a:t>26/02/2026</a:t>
            </a:fld>
            <a:endParaRPr lang="en-GB"/>
          </a:p>
        </p:txBody>
      </p:sp>
      <p:sp>
        <p:nvSpPr>
          <p:cNvPr id="6" name="Footer Placeholder 5">
            <a:extLst>
              <a:ext uri="{FF2B5EF4-FFF2-40B4-BE49-F238E27FC236}">
                <a16:creationId xmlns:a16="http://schemas.microsoft.com/office/drawing/2014/main" id="{46015DB0-6987-44B0-91A2-85E52A283C7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CF8155E-82B4-4594-A2F6-22E95A8BB574}"/>
              </a:ext>
            </a:extLst>
          </p:cNvPr>
          <p:cNvSpPr>
            <a:spLocks noGrp="1"/>
          </p:cNvSpPr>
          <p:nvPr>
            <p:ph type="sldNum" sz="quarter" idx="12"/>
          </p:nvPr>
        </p:nvSpPr>
        <p:spPr/>
        <p:txBody>
          <a:bodyPr/>
          <a:lstStyle/>
          <a:p>
            <a:fld id="{BD1C1AE4-BB5C-444D-BCD4-CD74E5BB14DB}" type="slidenum">
              <a:rPr lang="en-GB" smtClean="0"/>
              <a:t>‹#›</a:t>
            </a:fld>
            <a:endParaRPr lang="en-GB"/>
          </a:p>
        </p:txBody>
      </p:sp>
    </p:spTree>
    <p:extLst>
      <p:ext uri="{BB962C8B-B14F-4D97-AF65-F5344CB8AC3E}">
        <p14:creationId xmlns:p14="http://schemas.microsoft.com/office/powerpoint/2010/main" val="149642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60098-3E49-403A-85B7-167A212EE2F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46B34C0-9CD1-45E3-BB74-08A702184A1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136F874-6868-4B61-BD3D-AECE369FCA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3004534-6C90-4918-A78A-E012EBBB4D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C82CEA-D20B-4A98-82F7-4592CBDB64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98B216F-3C88-4C20-A818-73F4163B0209}"/>
              </a:ext>
            </a:extLst>
          </p:cNvPr>
          <p:cNvSpPr>
            <a:spLocks noGrp="1"/>
          </p:cNvSpPr>
          <p:nvPr>
            <p:ph type="dt" sz="half" idx="10"/>
          </p:nvPr>
        </p:nvSpPr>
        <p:spPr/>
        <p:txBody>
          <a:bodyPr/>
          <a:lstStyle/>
          <a:p>
            <a:fld id="{4C41A053-2BA4-49CB-8B34-970E259C2A22}" type="datetimeFigureOut">
              <a:rPr lang="en-GB" smtClean="0"/>
              <a:t>26/02/2026</a:t>
            </a:fld>
            <a:endParaRPr lang="en-GB"/>
          </a:p>
        </p:txBody>
      </p:sp>
      <p:sp>
        <p:nvSpPr>
          <p:cNvPr id="8" name="Footer Placeholder 7">
            <a:extLst>
              <a:ext uri="{FF2B5EF4-FFF2-40B4-BE49-F238E27FC236}">
                <a16:creationId xmlns:a16="http://schemas.microsoft.com/office/drawing/2014/main" id="{1DFF5AD2-F1E8-412C-A174-38280567728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75AF2C2-6ABD-4598-8C97-704DC30682E1}"/>
              </a:ext>
            </a:extLst>
          </p:cNvPr>
          <p:cNvSpPr>
            <a:spLocks noGrp="1"/>
          </p:cNvSpPr>
          <p:nvPr>
            <p:ph type="sldNum" sz="quarter" idx="12"/>
          </p:nvPr>
        </p:nvSpPr>
        <p:spPr/>
        <p:txBody>
          <a:bodyPr/>
          <a:lstStyle/>
          <a:p>
            <a:fld id="{BD1C1AE4-BB5C-444D-BCD4-CD74E5BB14DB}" type="slidenum">
              <a:rPr lang="en-GB" smtClean="0"/>
              <a:t>‹#›</a:t>
            </a:fld>
            <a:endParaRPr lang="en-GB"/>
          </a:p>
        </p:txBody>
      </p:sp>
    </p:spTree>
    <p:extLst>
      <p:ext uri="{BB962C8B-B14F-4D97-AF65-F5344CB8AC3E}">
        <p14:creationId xmlns:p14="http://schemas.microsoft.com/office/powerpoint/2010/main" val="160299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F6C45-AB3B-46A4-9A12-03067B17DB6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6096F21-5A4C-4D42-8DC1-0053ECFE96E8}"/>
              </a:ext>
            </a:extLst>
          </p:cNvPr>
          <p:cNvSpPr>
            <a:spLocks noGrp="1"/>
          </p:cNvSpPr>
          <p:nvPr>
            <p:ph type="dt" sz="half" idx="10"/>
          </p:nvPr>
        </p:nvSpPr>
        <p:spPr/>
        <p:txBody>
          <a:bodyPr/>
          <a:lstStyle/>
          <a:p>
            <a:fld id="{4C41A053-2BA4-49CB-8B34-970E259C2A22}" type="datetimeFigureOut">
              <a:rPr lang="en-GB" smtClean="0"/>
              <a:t>26/02/2026</a:t>
            </a:fld>
            <a:endParaRPr lang="en-GB"/>
          </a:p>
        </p:txBody>
      </p:sp>
      <p:sp>
        <p:nvSpPr>
          <p:cNvPr id="4" name="Footer Placeholder 3">
            <a:extLst>
              <a:ext uri="{FF2B5EF4-FFF2-40B4-BE49-F238E27FC236}">
                <a16:creationId xmlns:a16="http://schemas.microsoft.com/office/drawing/2014/main" id="{BBDBF0C7-5134-4EE7-8E69-840DCA3FABE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FBE48F8-BE53-4921-8801-4B67089F30A3}"/>
              </a:ext>
            </a:extLst>
          </p:cNvPr>
          <p:cNvSpPr>
            <a:spLocks noGrp="1"/>
          </p:cNvSpPr>
          <p:nvPr>
            <p:ph type="sldNum" sz="quarter" idx="12"/>
          </p:nvPr>
        </p:nvSpPr>
        <p:spPr/>
        <p:txBody>
          <a:bodyPr/>
          <a:lstStyle/>
          <a:p>
            <a:fld id="{BD1C1AE4-BB5C-444D-BCD4-CD74E5BB14DB}" type="slidenum">
              <a:rPr lang="en-GB" smtClean="0"/>
              <a:t>‹#›</a:t>
            </a:fld>
            <a:endParaRPr lang="en-GB"/>
          </a:p>
        </p:txBody>
      </p:sp>
    </p:spTree>
    <p:extLst>
      <p:ext uri="{BB962C8B-B14F-4D97-AF65-F5344CB8AC3E}">
        <p14:creationId xmlns:p14="http://schemas.microsoft.com/office/powerpoint/2010/main" val="3872758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9389C4-8CE2-4D45-B9B4-28526B94B118}"/>
              </a:ext>
            </a:extLst>
          </p:cNvPr>
          <p:cNvSpPr>
            <a:spLocks noGrp="1"/>
          </p:cNvSpPr>
          <p:nvPr>
            <p:ph type="dt" sz="half" idx="10"/>
          </p:nvPr>
        </p:nvSpPr>
        <p:spPr/>
        <p:txBody>
          <a:bodyPr/>
          <a:lstStyle/>
          <a:p>
            <a:fld id="{4C41A053-2BA4-49CB-8B34-970E259C2A22}" type="datetimeFigureOut">
              <a:rPr lang="en-GB" smtClean="0"/>
              <a:t>26/02/2026</a:t>
            </a:fld>
            <a:endParaRPr lang="en-GB"/>
          </a:p>
        </p:txBody>
      </p:sp>
      <p:sp>
        <p:nvSpPr>
          <p:cNvPr id="3" name="Footer Placeholder 2">
            <a:extLst>
              <a:ext uri="{FF2B5EF4-FFF2-40B4-BE49-F238E27FC236}">
                <a16:creationId xmlns:a16="http://schemas.microsoft.com/office/drawing/2014/main" id="{9080805C-EDB9-43E1-88D0-9418F757657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60B29F4-65CB-4E24-A0F6-C18E3270E2E9}"/>
              </a:ext>
            </a:extLst>
          </p:cNvPr>
          <p:cNvSpPr>
            <a:spLocks noGrp="1"/>
          </p:cNvSpPr>
          <p:nvPr>
            <p:ph type="sldNum" sz="quarter" idx="12"/>
          </p:nvPr>
        </p:nvSpPr>
        <p:spPr/>
        <p:txBody>
          <a:bodyPr/>
          <a:lstStyle/>
          <a:p>
            <a:fld id="{BD1C1AE4-BB5C-444D-BCD4-CD74E5BB14DB}" type="slidenum">
              <a:rPr lang="en-GB" smtClean="0"/>
              <a:t>‹#›</a:t>
            </a:fld>
            <a:endParaRPr lang="en-GB"/>
          </a:p>
        </p:txBody>
      </p:sp>
    </p:spTree>
    <p:extLst>
      <p:ext uri="{BB962C8B-B14F-4D97-AF65-F5344CB8AC3E}">
        <p14:creationId xmlns:p14="http://schemas.microsoft.com/office/powerpoint/2010/main" val="2806966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61DFC-1F66-43DA-B15B-DF2C734A0C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4536C10-5716-4003-B55E-525756982D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2336FE4-FF2B-4CC7-A6D5-4D71FF4F7F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9A2C3D-E0BB-4770-9142-4C05A0C1285D}"/>
              </a:ext>
            </a:extLst>
          </p:cNvPr>
          <p:cNvSpPr>
            <a:spLocks noGrp="1"/>
          </p:cNvSpPr>
          <p:nvPr>
            <p:ph type="dt" sz="half" idx="10"/>
          </p:nvPr>
        </p:nvSpPr>
        <p:spPr/>
        <p:txBody>
          <a:bodyPr/>
          <a:lstStyle/>
          <a:p>
            <a:fld id="{4C41A053-2BA4-49CB-8B34-970E259C2A22}" type="datetimeFigureOut">
              <a:rPr lang="en-GB" smtClean="0"/>
              <a:t>26/02/2026</a:t>
            </a:fld>
            <a:endParaRPr lang="en-GB"/>
          </a:p>
        </p:txBody>
      </p:sp>
      <p:sp>
        <p:nvSpPr>
          <p:cNvPr id="6" name="Footer Placeholder 5">
            <a:extLst>
              <a:ext uri="{FF2B5EF4-FFF2-40B4-BE49-F238E27FC236}">
                <a16:creationId xmlns:a16="http://schemas.microsoft.com/office/drawing/2014/main" id="{BDEB5D67-7A54-4C6A-8DC0-2A357C83334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9EFB9A9-03BD-4CC4-A03C-DCB59D13A10F}"/>
              </a:ext>
            </a:extLst>
          </p:cNvPr>
          <p:cNvSpPr>
            <a:spLocks noGrp="1"/>
          </p:cNvSpPr>
          <p:nvPr>
            <p:ph type="sldNum" sz="quarter" idx="12"/>
          </p:nvPr>
        </p:nvSpPr>
        <p:spPr/>
        <p:txBody>
          <a:bodyPr/>
          <a:lstStyle/>
          <a:p>
            <a:fld id="{BD1C1AE4-BB5C-444D-BCD4-CD74E5BB14DB}" type="slidenum">
              <a:rPr lang="en-GB" smtClean="0"/>
              <a:t>‹#›</a:t>
            </a:fld>
            <a:endParaRPr lang="en-GB"/>
          </a:p>
        </p:txBody>
      </p:sp>
    </p:spTree>
    <p:extLst>
      <p:ext uri="{BB962C8B-B14F-4D97-AF65-F5344CB8AC3E}">
        <p14:creationId xmlns:p14="http://schemas.microsoft.com/office/powerpoint/2010/main" val="2086519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DC906-0E48-4D0E-B289-03D736FD17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2B09089-6F4A-4A3A-8516-9A33C2FFE0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A96D37E-7DA4-4E8B-BBB3-AE23077901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C2D312-00A7-4A94-A721-B513DDF7D903}"/>
              </a:ext>
            </a:extLst>
          </p:cNvPr>
          <p:cNvSpPr>
            <a:spLocks noGrp="1"/>
          </p:cNvSpPr>
          <p:nvPr>
            <p:ph type="dt" sz="half" idx="10"/>
          </p:nvPr>
        </p:nvSpPr>
        <p:spPr/>
        <p:txBody>
          <a:bodyPr/>
          <a:lstStyle/>
          <a:p>
            <a:fld id="{4C41A053-2BA4-49CB-8B34-970E259C2A22}" type="datetimeFigureOut">
              <a:rPr lang="en-GB" smtClean="0"/>
              <a:t>26/02/2026</a:t>
            </a:fld>
            <a:endParaRPr lang="en-GB"/>
          </a:p>
        </p:txBody>
      </p:sp>
      <p:sp>
        <p:nvSpPr>
          <p:cNvPr id="6" name="Footer Placeholder 5">
            <a:extLst>
              <a:ext uri="{FF2B5EF4-FFF2-40B4-BE49-F238E27FC236}">
                <a16:creationId xmlns:a16="http://schemas.microsoft.com/office/drawing/2014/main" id="{977F6C79-BE1A-449F-BECA-5FBC48BFEE6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10798E3-4DCA-41CC-A36C-5AA0596AB680}"/>
              </a:ext>
            </a:extLst>
          </p:cNvPr>
          <p:cNvSpPr>
            <a:spLocks noGrp="1"/>
          </p:cNvSpPr>
          <p:nvPr>
            <p:ph type="sldNum" sz="quarter" idx="12"/>
          </p:nvPr>
        </p:nvSpPr>
        <p:spPr/>
        <p:txBody>
          <a:bodyPr/>
          <a:lstStyle/>
          <a:p>
            <a:fld id="{BD1C1AE4-BB5C-444D-BCD4-CD74E5BB14DB}" type="slidenum">
              <a:rPr lang="en-GB" smtClean="0"/>
              <a:t>‹#›</a:t>
            </a:fld>
            <a:endParaRPr lang="en-GB"/>
          </a:p>
        </p:txBody>
      </p:sp>
    </p:spTree>
    <p:extLst>
      <p:ext uri="{BB962C8B-B14F-4D97-AF65-F5344CB8AC3E}">
        <p14:creationId xmlns:p14="http://schemas.microsoft.com/office/powerpoint/2010/main" val="3010507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65652-6268-4B28-8795-811476F664C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6DBC6A7-AD12-4C64-8576-4690566B57E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41664B-8BCF-4E60-A80F-845EC212205D}"/>
              </a:ext>
            </a:extLst>
          </p:cNvPr>
          <p:cNvSpPr>
            <a:spLocks noGrp="1"/>
          </p:cNvSpPr>
          <p:nvPr>
            <p:ph type="dt" sz="half" idx="10"/>
          </p:nvPr>
        </p:nvSpPr>
        <p:spPr/>
        <p:txBody>
          <a:bodyPr/>
          <a:lstStyle/>
          <a:p>
            <a:fld id="{4C41A053-2BA4-49CB-8B34-970E259C2A22}" type="datetimeFigureOut">
              <a:rPr lang="en-GB" smtClean="0"/>
              <a:t>26/02/2026</a:t>
            </a:fld>
            <a:endParaRPr lang="en-GB"/>
          </a:p>
        </p:txBody>
      </p:sp>
      <p:sp>
        <p:nvSpPr>
          <p:cNvPr id="5" name="Footer Placeholder 4">
            <a:extLst>
              <a:ext uri="{FF2B5EF4-FFF2-40B4-BE49-F238E27FC236}">
                <a16:creationId xmlns:a16="http://schemas.microsoft.com/office/drawing/2014/main" id="{74BAE968-CB8F-42B4-A4BA-934998FF6C3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2FF0D93-27CA-4381-88EC-FE3110953F3B}"/>
              </a:ext>
            </a:extLst>
          </p:cNvPr>
          <p:cNvSpPr>
            <a:spLocks noGrp="1"/>
          </p:cNvSpPr>
          <p:nvPr>
            <p:ph type="sldNum" sz="quarter" idx="12"/>
          </p:nvPr>
        </p:nvSpPr>
        <p:spPr/>
        <p:txBody>
          <a:bodyPr/>
          <a:lstStyle/>
          <a:p>
            <a:fld id="{BD1C1AE4-BB5C-444D-BCD4-CD74E5BB14DB}" type="slidenum">
              <a:rPr lang="en-GB" smtClean="0"/>
              <a:t>‹#›</a:t>
            </a:fld>
            <a:endParaRPr lang="en-GB"/>
          </a:p>
        </p:txBody>
      </p:sp>
    </p:spTree>
    <p:extLst>
      <p:ext uri="{BB962C8B-B14F-4D97-AF65-F5344CB8AC3E}">
        <p14:creationId xmlns:p14="http://schemas.microsoft.com/office/powerpoint/2010/main" val="3036087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208194-D5E6-4D8B-851E-FFD9EC610C5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95AA2DF-0E1D-446A-8273-BD7D99E2759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C3294C1-22CB-43D2-9371-93421E48BDD5}"/>
              </a:ext>
            </a:extLst>
          </p:cNvPr>
          <p:cNvSpPr>
            <a:spLocks noGrp="1"/>
          </p:cNvSpPr>
          <p:nvPr>
            <p:ph type="dt" sz="half" idx="10"/>
          </p:nvPr>
        </p:nvSpPr>
        <p:spPr/>
        <p:txBody>
          <a:bodyPr/>
          <a:lstStyle/>
          <a:p>
            <a:fld id="{4C41A053-2BA4-49CB-8B34-970E259C2A22}" type="datetimeFigureOut">
              <a:rPr lang="en-GB" smtClean="0"/>
              <a:t>26/02/2026</a:t>
            </a:fld>
            <a:endParaRPr lang="en-GB"/>
          </a:p>
        </p:txBody>
      </p:sp>
      <p:sp>
        <p:nvSpPr>
          <p:cNvPr id="5" name="Footer Placeholder 4">
            <a:extLst>
              <a:ext uri="{FF2B5EF4-FFF2-40B4-BE49-F238E27FC236}">
                <a16:creationId xmlns:a16="http://schemas.microsoft.com/office/drawing/2014/main" id="{C6618616-9958-4DF4-8CCE-B156982A045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FFFB339-AA72-4E03-A23E-7B1D799268F2}"/>
              </a:ext>
            </a:extLst>
          </p:cNvPr>
          <p:cNvSpPr>
            <a:spLocks noGrp="1"/>
          </p:cNvSpPr>
          <p:nvPr>
            <p:ph type="sldNum" sz="quarter" idx="12"/>
          </p:nvPr>
        </p:nvSpPr>
        <p:spPr/>
        <p:txBody>
          <a:bodyPr/>
          <a:lstStyle/>
          <a:p>
            <a:fld id="{BD1C1AE4-BB5C-444D-BCD4-CD74E5BB14DB}" type="slidenum">
              <a:rPr lang="en-GB" smtClean="0"/>
              <a:t>‹#›</a:t>
            </a:fld>
            <a:endParaRPr lang="en-GB"/>
          </a:p>
        </p:txBody>
      </p:sp>
    </p:spTree>
    <p:extLst>
      <p:ext uri="{BB962C8B-B14F-4D97-AF65-F5344CB8AC3E}">
        <p14:creationId xmlns:p14="http://schemas.microsoft.com/office/powerpoint/2010/main" val="15968275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Graphic">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E1506DF-D89B-1648-824A-44C9C9F01A2A}"/>
              </a:ext>
            </a:extLst>
          </p:cNvPr>
          <p:cNvSpPr/>
          <p:nvPr userDrawn="1"/>
        </p:nvSpPr>
        <p:spPr>
          <a:xfrm>
            <a:off x="0" y="0"/>
            <a:ext cx="12180807" cy="6858000"/>
          </a:xfrm>
          <a:prstGeom prst="rect">
            <a:avLst/>
          </a:prstGeom>
          <a:solidFill>
            <a:srgbClr val="2232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FC62D008-3342-7045-AE64-EB422AFF43DE}"/>
              </a:ext>
            </a:extLst>
          </p:cNvPr>
          <p:cNvPicPr>
            <a:picLocks noChangeAspect="1"/>
          </p:cNvPicPr>
          <p:nvPr userDrawn="1"/>
        </p:nvPicPr>
        <p:blipFill>
          <a:blip r:embed="rId2"/>
          <a:stretch>
            <a:fillRect/>
          </a:stretch>
        </p:blipFill>
        <p:spPr>
          <a:xfrm>
            <a:off x="1139826" y="693365"/>
            <a:ext cx="2145834" cy="500062"/>
          </a:xfrm>
          <a:prstGeom prst="rect">
            <a:avLst/>
          </a:prstGeom>
        </p:spPr>
      </p:pic>
      <p:sp>
        <p:nvSpPr>
          <p:cNvPr id="3" name="Chevron 2">
            <a:extLst>
              <a:ext uri="{FF2B5EF4-FFF2-40B4-BE49-F238E27FC236}">
                <a16:creationId xmlns:a16="http://schemas.microsoft.com/office/drawing/2014/main" id="{695CA117-30A1-3D48-AD94-E7DE2FBA6A9A}"/>
              </a:ext>
            </a:extLst>
          </p:cNvPr>
          <p:cNvSpPr/>
          <p:nvPr userDrawn="1"/>
        </p:nvSpPr>
        <p:spPr>
          <a:xfrm rot="16200000">
            <a:off x="3918842" y="-1402670"/>
            <a:ext cx="4336474" cy="12187455"/>
          </a:xfrm>
          <a:custGeom>
            <a:avLst/>
            <a:gdLst>
              <a:gd name="connsiteX0" fmla="*/ 0 w 3948545"/>
              <a:gd name="connsiteY0" fmla="*/ 0 h 7749314"/>
              <a:gd name="connsiteX1" fmla="*/ 1974273 w 3948545"/>
              <a:gd name="connsiteY1" fmla="*/ 0 h 7749314"/>
              <a:gd name="connsiteX2" fmla="*/ 3948545 w 3948545"/>
              <a:gd name="connsiteY2" fmla="*/ 3874657 h 7749314"/>
              <a:gd name="connsiteX3" fmla="*/ 1974273 w 3948545"/>
              <a:gd name="connsiteY3" fmla="*/ 7749314 h 7749314"/>
              <a:gd name="connsiteX4" fmla="*/ 0 w 3948545"/>
              <a:gd name="connsiteY4" fmla="*/ 7749314 h 7749314"/>
              <a:gd name="connsiteX5" fmla="*/ 1974273 w 3948545"/>
              <a:gd name="connsiteY5" fmla="*/ 3874657 h 7749314"/>
              <a:gd name="connsiteX6" fmla="*/ 0 w 3948545"/>
              <a:gd name="connsiteY6" fmla="*/ 0 h 7749314"/>
              <a:gd name="connsiteX0" fmla="*/ 353291 w 4301836"/>
              <a:gd name="connsiteY0" fmla="*/ 4281058 h 12030372"/>
              <a:gd name="connsiteX1" fmla="*/ 0 w 4301836"/>
              <a:gd name="connsiteY1" fmla="*/ 0 h 12030372"/>
              <a:gd name="connsiteX2" fmla="*/ 4301836 w 4301836"/>
              <a:gd name="connsiteY2" fmla="*/ 8155715 h 12030372"/>
              <a:gd name="connsiteX3" fmla="*/ 2327564 w 4301836"/>
              <a:gd name="connsiteY3" fmla="*/ 12030372 h 12030372"/>
              <a:gd name="connsiteX4" fmla="*/ 353291 w 4301836"/>
              <a:gd name="connsiteY4" fmla="*/ 12030372 h 12030372"/>
              <a:gd name="connsiteX5" fmla="*/ 2327564 w 4301836"/>
              <a:gd name="connsiteY5" fmla="*/ 8155715 h 12030372"/>
              <a:gd name="connsiteX6" fmla="*/ 353291 w 4301836"/>
              <a:gd name="connsiteY6" fmla="*/ 4281058 h 12030372"/>
              <a:gd name="connsiteX0" fmla="*/ 0 w 4322618"/>
              <a:gd name="connsiteY0" fmla="*/ 5153894 h 12030372"/>
              <a:gd name="connsiteX1" fmla="*/ 20782 w 4322618"/>
              <a:gd name="connsiteY1" fmla="*/ 0 h 12030372"/>
              <a:gd name="connsiteX2" fmla="*/ 4322618 w 4322618"/>
              <a:gd name="connsiteY2" fmla="*/ 8155715 h 12030372"/>
              <a:gd name="connsiteX3" fmla="*/ 2348346 w 4322618"/>
              <a:gd name="connsiteY3" fmla="*/ 12030372 h 12030372"/>
              <a:gd name="connsiteX4" fmla="*/ 374073 w 4322618"/>
              <a:gd name="connsiteY4" fmla="*/ 12030372 h 12030372"/>
              <a:gd name="connsiteX5" fmla="*/ 2348346 w 4322618"/>
              <a:gd name="connsiteY5" fmla="*/ 8155715 h 12030372"/>
              <a:gd name="connsiteX6" fmla="*/ 0 w 4322618"/>
              <a:gd name="connsiteY6" fmla="*/ 5153894 h 12030372"/>
              <a:gd name="connsiteX0" fmla="*/ 0 w 4322618"/>
              <a:gd name="connsiteY0" fmla="*/ 5153894 h 12030372"/>
              <a:gd name="connsiteX1" fmla="*/ 20782 w 4322618"/>
              <a:gd name="connsiteY1" fmla="*/ 0 h 12030372"/>
              <a:gd name="connsiteX2" fmla="*/ 4322618 w 4322618"/>
              <a:gd name="connsiteY2" fmla="*/ 8155715 h 12030372"/>
              <a:gd name="connsiteX3" fmla="*/ 2348346 w 4322618"/>
              <a:gd name="connsiteY3" fmla="*/ 12030372 h 12030372"/>
              <a:gd name="connsiteX4" fmla="*/ 374073 w 4322618"/>
              <a:gd name="connsiteY4" fmla="*/ 12030372 h 12030372"/>
              <a:gd name="connsiteX5" fmla="*/ 1655618 w 4322618"/>
              <a:gd name="connsiteY5" fmla="*/ 8128006 h 12030372"/>
              <a:gd name="connsiteX6" fmla="*/ 0 w 4322618"/>
              <a:gd name="connsiteY6" fmla="*/ 5153894 h 12030372"/>
              <a:gd name="connsiteX0" fmla="*/ 0 w 4322618"/>
              <a:gd name="connsiteY0" fmla="*/ 5153894 h 12030372"/>
              <a:gd name="connsiteX1" fmla="*/ 20782 w 4322618"/>
              <a:gd name="connsiteY1" fmla="*/ 0 h 12030372"/>
              <a:gd name="connsiteX2" fmla="*/ 4322618 w 4322618"/>
              <a:gd name="connsiteY2" fmla="*/ 8155715 h 12030372"/>
              <a:gd name="connsiteX3" fmla="*/ 2348346 w 4322618"/>
              <a:gd name="connsiteY3" fmla="*/ 12030372 h 12030372"/>
              <a:gd name="connsiteX4" fmla="*/ 27709 w 4322618"/>
              <a:gd name="connsiteY4" fmla="*/ 11199099 h 12030372"/>
              <a:gd name="connsiteX5" fmla="*/ 1655618 w 4322618"/>
              <a:gd name="connsiteY5" fmla="*/ 8128006 h 12030372"/>
              <a:gd name="connsiteX6" fmla="*/ 0 w 4322618"/>
              <a:gd name="connsiteY6" fmla="*/ 5153894 h 12030372"/>
              <a:gd name="connsiteX0" fmla="*/ 0 w 4322618"/>
              <a:gd name="connsiteY0" fmla="*/ 5153894 h 12030372"/>
              <a:gd name="connsiteX1" fmla="*/ 20782 w 4322618"/>
              <a:gd name="connsiteY1" fmla="*/ 0 h 12030372"/>
              <a:gd name="connsiteX2" fmla="*/ 4322618 w 4322618"/>
              <a:gd name="connsiteY2" fmla="*/ 8155715 h 12030372"/>
              <a:gd name="connsiteX3" fmla="*/ 2348346 w 4322618"/>
              <a:gd name="connsiteY3" fmla="*/ 12030372 h 12030372"/>
              <a:gd name="connsiteX4" fmla="*/ 915695 w 4322618"/>
              <a:gd name="connsiteY4" fmla="*/ 11891822 h 12030372"/>
              <a:gd name="connsiteX5" fmla="*/ 27709 w 4322618"/>
              <a:gd name="connsiteY5" fmla="*/ 11199099 h 12030372"/>
              <a:gd name="connsiteX6" fmla="*/ 1655618 w 4322618"/>
              <a:gd name="connsiteY6" fmla="*/ 8128006 h 12030372"/>
              <a:gd name="connsiteX7" fmla="*/ 0 w 4322618"/>
              <a:gd name="connsiteY7" fmla="*/ 5153894 h 12030372"/>
              <a:gd name="connsiteX0" fmla="*/ 0 w 4322618"/>
              <a:gd name="connsiteY0" fmla="*/ 5153894 h 12030372"/>
              <a:gd name="connsiteX1" fmla="*/ 20782 w 4322618"/>
              <a:gd name="connsiteY1" fmla="*/ 0 h 12030372"/>
              <a:gd name="connsiteX2" fmla="*/ 4322618 w 4322618"/>
              <a:gd name="connsiteY2" fmla="*/ 8155715 h 12030372"/>
              <a:gd name="connsiteX3" fmla="*/ 2348346 w 4322618"/>
              <a:gd name="connsiteY3" fmla="*/ 12030372 h 12030372"/>
              <a:gd name="connsiteX4" fmla="*/ 915695 w 4322618"/>
              <a:gd name="connsiteY4" fmla="*/ 11891822 h 12030372"/>
              <a:gd name="connsiteX5" fmla="*/ 27709 w 4322618"/>
              <a:gd name="connsiteY5" fmla="*/ 11199099 h 12030372"/>
              <a:gd name="connsiteX6" fmla="*/ 1655618 w 4322618"/>
              <a:gd name="connsiteY6" fmla="*/ 8128006 h 12030372"/>
              <a:gd name="connsiteX7" fmla="*/ 0 w 4322618"/>
              <a:gd name="connsiteY7" fmla="*/ 5153894 h 12030372"/>
              <a:gd name="connsiteX0" fmla="*/ 0 w 4322618"/>
              <a:gd name="connsiteY0" fmla="*/ 5153894 h 12030372"/>
              <a:gd name="connsiteX1" fmla="*/ 20782 w 4322618"/>
              <a:gd name="connsiteY1" fmla="*/ 0 h 12030372"/>
              <a:gd name="connsiteX2" fmla="*/ 4322618 w 4322618"/>
              <a:gd name="connsiteY2" fmla="*/ 8155715 h 12030372"/>
              <a:gd name="connsiteX3" fmla="*/ 2348346 w 4322618"/>
              <a:gd name="connsiteY3" fmla="*/ 12030372 h 12030372"/>
              <a:gd name="connsiteX4" fmla="*/ 915695 w 4322618"/>
              <a:gd name="connsiteY4" fmla="*/ 11891822 h 12030372"/>
              <a:gd name="connsiteX5" fmla="*/ 27709 w 4322618"/>
              <a:gd name="connsiteY5" fmla="*/ 11199099 h 12030372"/>
              <a:gd name="connsiteX6" fmla="*/ 1655618 w 4322618"/>
              <a:gd name="connsiteY6" fmla="*/ 8128006 h 12030372"/>
              <a:gd name="connsiteX7" fmla="*/ 0 w 4322618"/>
              <a:gd name="connsiteY7" fmla="*/ 5153894 h 12030372"/>
              <a:gd name="connsiteX0" fmla="*/ 0 w 4322618"/>
              <a:gd name="connsiteY0" fmla="*/ 5153894 h 12030461"/>
              <a:gd name="connsiteX1" fmla="*/ 20782 w 4322618"/>
              <a:gd name="connsiteY1" fmla="*/ 0 h 12030461"/>
              <a:gd name="connsiteX2" fmla="*/ 4322618 w 4322618"/>
              <a:gd name="connsiteY2" fmla="*/ 8155715 h 12030461"/>
              <a:gd name="connsiteX3" fmla="*/ 2348346 w 4322618"/>
              <a:gd name="connsiteY3" fmla="*/ 12030372 h 12030461"/>
              <a:gd name="connsiteX4" fmla="*/ 915695 w 4322618"/>
              <a:gd name="connsiteY4" fmla="*/ 11891822 h 12030461"/>
              <a:gd name="connsiteX5" fmla="*/ 27709 w 4322618"/>
              <a:gd name="connsiteY5" fmla="*/ 11199099 h 12030461"/>
              <a:gd name="connsiteX6" fmla="*/ 1655618 w 4322618"/>
              <a:gd name="connsiteY6" fmla="*/ 8128006 h 12030461"/>
              <a:gd name="connsiteX7" fmla="*/ 0 w 4322618"/>
              <a:gd name="connsiteY7" fmla="*/ 5153894 h 12030461"/>
              <a:gd name="connsiteX0" fmla="*/ 0 w 4322618"/>
              <a:gd name="connsiteY0" fmla="*/ 5153894 h 12182823"/>
              <a:gd name="connsiteX1" fmla="*/ 20782 w 4322618"/>
              <a:gd name="connsiteY1" fmla="*/ 0 h 12182823"/>
              <a:gd name="connsiteX2" fmla="*/ 4322618 w 4322618"/>
              <a:gd name="connsiteY2" fmla="*/ 8155715 h 12182823"/>
              <a:gd name="connsiteX3" fmla="*/ 2223655 w 4322618"/>
              <a:gd name="connsiteY3" fmla="*/ 12182775 h 12182823"/>
              <a:gd name="connsiteX4" fmla="*/ 915695 w 4322618"/>
              <a:gd name="connsiteY4" fmla="*/ 11891822 h 12182823"/>
              <a:gd name="connsiteX5" fmla="*/ 27709 w 4322618"/>
              <a:gd name="connsiteY5" fmla="*/ 11199099 h 12182823"/>
              <a:gd name="connsiteX6" fmla="*/ 1655618 w 4322618"/>
              <a:gd name="connsiteY6" fmla="*/ 8128006 h 12182823"/>
              <a:gd name="connsiteX7" fmla="*/ 0 w 4322618"/>
              <a:gd name="connsiteY7" fmla="*/ 5153894 h 12182823"/>
              <a:gd name="connsiteX0" fmla="*/ 0 w 4322618"/>
              <a:gd name="connsiteY0" fmla="*/ 5153894 h 12210480"/>
              <a:gd name="connsiteX1" fmla="*/ 20782 w 4322618"/>
              <a:gd name="connsiteY1" fmla="*/ 0 h 12210480"/>
              <a:gd name="connsiteX2" fmla="*/ 4322618 w 4322618"/>
              <a:gd name="connsiteY2" fmla="*/ 8155715 h 12210480"/>
              <a:gd name="connsiteX3" fmla="*/ 2223655 w 4322618"/>
              <a:gd name="connsiteY3" fmla="*/ 12182775 h 12210480"/>
              <a:gd name="connsiteX4" fmla="*/ 84423 w 4322618"/>
              <a:gd name="connsiteY4" fmla="*/ 12210480 h 12210480"/>
              <a:gd name="connsiteX5" fmla="*/ 27709 w 4322618"/>
              <a:gd name="connsiteY5" fmla="*/ 11199099 h 12210480"/>
              <a:gd name="connsiteX6" fmla="*/ 1655618 w 4322618"/>
              <a:gd name="connsiteY6" fmla="*/ 8128006 h 12210480"/>
              <a:gd name="connsiteX7" fmla="*/ 0 w 4322618"/>
              <a:gd name="connsiteY7" fmla="*/ 5153894 h 12210480"/>
              <a:gd name="connsiteX0" fmla="*/ 0 w 4322618"/>
              <a:gd name="connsiteY0" fmla="*/ 5153894 h 12210480"/>
              <a:gd name="connsiteX1" fmla="*/ 20782 w 4322618"/>
              <a:gd name="connsiteY1" fmla="*/ 0 h 12210480"/>
              <a:gd name="connsiteX2" fmla="*/ 4322618 w 4322618"/>
              <a:gd name="connsiteY2" fmla="*/ 8155715 h 12210480"/>
              <a:gd name="connsiteX3" fmla="*/ 2223655 w 4322618"/>
              <a:gd name="connsiteY3" fmla="*/ 12182775 h 12210480"/>
              <a:gd name="connsiteX4" fmla="*/ 84423 w 4322618"/>
              <a:gd name="connsiteY4" fmla="*/ 12210480 h 12210480"/>
              <a:gd name="connsiteX5" fmla="*/ 27709 w 4322618"/>
              <a:gd name="connsiteY5" fmla="*/ 11199099 h 12210480"/>
              <a:gd name="connsiteX6" fmla="*/ 1655618 w 4322618"/>
              <a:gd name="connsiteY6" fmla="*/ 8128006 h 12210480"/>
              <a:gd name="connsiteX7" fmla="*/ 0 w 4322618"/>
              <a:gd name="connsiteY7" fmla="*/ 5153894 h 12210480"/>
              <a:gd name="connsiteX0" fmla="*/ 0 w 4322618"/>
              <a:gd name="connsiteY0" fmla="*/ 5153894 h 12196625"/>
              <a:gd name="connsiteX1" fmla="*/ 20782 w 4322618"/>
              <a:gd name="connsiteY1" fmla="*/ 0 h 12196625"/>
              <a:gd name="connsiteX2" fmla="*/ 4322618 w 4322618"/>
              <a:gd name="connsiteY2" fmla="*/ 8155715 h 12196625"/>
              <a:gd name="connsiteX3" fmla="*/ 2223655 w 4322618"/>
              <a:gd name="connsiteY3" fmla="*/ 12182775 h 12196625"/>
              <a:gd name="connsiteX4" fmla="*/ 15150 w 4322618"/>
              <a:gd name="connsiteY4" fmla="*/ 12196625 h 12196625"/>
              <a:gd name="connsiteX5" fmla="*/ 27709 w 4322618"/>
              <a:gd name="connsiteY5" fmla="*/ 11199099 h 12196625"/>
              <a:gd name="connsiteX6" fmla="*/ 1655618 w 4322618"/>
              <a:gd name="connsiteY6" fmla="*/ 8128006 h 12196625"/>
              <a:gd name="connsiteX7" fmla="*/ 0 w 4322618"/>
              <a:gd name="connsiteY7" fmla="*/ 5153894 h 12196625"/>
              <a:gd name="connsiteX0" fmla="*/ 0 w 3948547"/>
              <a:gd name="connsiteY0" fmla="*/ 5153894 h 12196625"/>
              <a:gd name="connsiteX1" fmla="*/ 20782 w 3948547"/>
              <a:gd name="connsiteY1" fmla="*/ 0 h 12196625"/>
              <a:gd name="connsiteX2" fmla="*/ 3948547 w 3948547"/>
              <a:gd name="connsiteY2" fmla="*/ 8114152 h 12196625"/>
              <a:gd name="connsiteX3" fmla="*/ 2223655 w 3948547"/>
              <a:gd name="connsiteY3" fmla="*/ 12182775 h 12196625"/>
              <a:gd name="connsiteX4" fmla="*/ 15150 w 3948547"/>
              <a:gd name="connsiteY4" fmla="*/ 12196625 h 12196625"/>
              <a:gd name="connsiteX5" fmla="*/ 27709 w 3948547"/>
              <a:gd name="connsiteY5" fmla="*/ 11199099 h 12196625"/>
              <a:gd name="connsiteX6" fmla="*/ 1655618 w 3948547"/>
              <a:gd name="connsiteY6" fmla="*/ 8128006 h 12196625"/>
              <a:gd name="connsiteX7" fmla="*/ 0 w 3948547"/>
              <a:gd name="connsiteY7" fmla="*/ 5153894 h 12196625"/>
              <a:gd name="connsiteX0" fmla="*/ 0 w 4364183"/>
              <a:gd name="connsiteY0" fmla="*/ 5153894 h 12196625"/>
              <a:gd name="connsiteX1" fmla="*/ 20782 w 4364183"/>
              <a:gd name="connsiteY1" fmla="*/ 0 h 12196625"/>
              <a:gd name="connsiteX2" fmla="*/ 4364183 w 4364183"/>
              <a:gd name="connsiteY2" fmla="*/ 8086443 h 12196625"/>
              <a:gd name="connsiteX3" fmla="*/ 2223655 w 4364183"/>
              <a:gd name="connsiteY3" fmla="*/ 12182775 h 12196625"/>
              <a:gd name="connsiteX4" fmla="*/ 15150 w 4364183"/>
              <a:gd name="connsiteY4" fmla="*/ 12196625 h 12196625"/>
              <a:gd name="connsiteX5" fmla="*/ 27709 w 4364183"/>
              <a:gd name="connsiteY5" fmla="*/ 11199099 h 12196625"/>
              <a:gd name="connsiteX6" fmla="*/ 1655618 w 4364183"/>
              <a:gd name="connsiteY6" fmla="*/ 8128006 h 12196625"/>
              <a:gd name="connsiteX7" fmla="*/ 0 w 4364183"/>
              <a:gd name="connsiteY7" fmla="*/ 5153894 h 12196625"/>
              <a:gd name="connsiteX0" fmla="*/ 0 w 4364183"/>
              <a:gd name="connsiteY0" fmla="*/ 5153894 h 12196625"/>
              <a:gd name="connsiteX1" fmla="*/ 20782 w 4364183"/>
              <a:gd name="connsiteY1" fmla="*/ 0 h 12196625"/>
              <a:gd name="connsiteX2" fmla="*/ 4364183 w 4364183"/>
              <a:gd name="connsiteY2" fmla="*/ 8086443 h 12196625"/>
              <a:gd name="connsiteX3" fmla="*/ 2001983 w 4364183"/>
              <a:gd name="connsiteY3" fmla="*/ 12113502 h 12196625"/>
              <a:gd name="connsiteX4" fmla="*/ 15150 w 4364183"/>
              <a:gd name="connsiteY4" fmla="*/ 12196625 h 12196625"/>
              <a:gd name="connsiteX5" fmla="*/ 27709 w 4364183"/>
              <a:gd name="connsiteY5" fmla="*/ 11199099 h 12196625"/>
              <a:gd name="connsiteX6" fmla="*/ 1655618 w 4364183"/>
              <a:gd name="connsiteY6" fmla="*/ 8128006 h 12196625"/>
              <a:gd name="connsiteX7" fmla="*/ 0 w 4364183"/>
              <a:gd name="connsiteY7" fmla="*/ 5153894 h 12196625"/>
              <a:gd name="connsiteX0" fmla="*/ 0 w 4364183"/>
              <a:gd name="connsiteY0" fmla="*/ 5153894 h 12197035"/>
              <a:gd name="connsiteX1" fmla="*/ 20782 w 4364183"/>
              <a:gd name="connsiteY1" fmla="*/ 0 h 12197035"/>
              <a:gd name="connsiteX2" fmla="*/ 4364183 w 4364183"/>
              <a:gd name="connsiteY2" fmla="*/ 8086443 h 12197035"/>
              <a:gd name="connsiteX3" fmla="*/ 2237510 w 4364183"/>
              <a:gd name="connsiteY3" fmla="*/ 12196629 h 12197035"/>
              <a:gd name="connsiteX4" fmla="*/ 15150 w 4364183"/>
              <a:gd name="connsiteY4" fmla="*/ 12196625 h 12197035"/>
              <a:gd name="connsiteX5" fmla="*/ 27709 w 4364183"/>
              <a:gd name="connsiteY5" fmla="*/ 11199099 h 12197035"/>
              <a:gd name="connsiteX6" fmla="*/ 1655618 w 4364183"/>
              <a:gd name="connsiteY6" fmla="*/ 8128006 h 12197035"/>
              <a:gd name="connsiteX7" fmla="*/ 0 w 4364183"/>
              <a:gd name="connsiteY7" fmla="*/ 5153894 h 12197035"/>
              <a:gd name="connsiteX0" fmla="*/ 0 w 4364183"/>
              <a:gd name="connsiteY0" fmla="*/ 4862948 h 11906089"/>
              <a:gd name="connsiteX1" fmla="*/ 256309 w 4364183"/>
              <a:gd name="connsiteY1" fmla="*/ 0 h 11906089"/>
              <a:gd name="connsiteX2" fmla="*/ 4364183 w 4364183"/>
              <a:gd name="connsiteY2" fmla="*/ 7795497 h 11906089"/>
              <a:gd name="connsiteX3" fmla="*/ 2237510 w 4364183"/>
              <a:gd name="connsiteY3" fmla="*/ 11905683 h 11906089"/>
              <a:gd name="connsiteX4" fmla="*/ 15150 w 4364183"/>
              <a:gd name="connsiteY4" fmla="*/ 11905679 h 11906089"/>
              <a:gd name="connsiteX5" fmla="*/ 27709 w 4364183"/>
              <a:gd name="connsiteY5" fmla="*/ 10908153 h 11906089"/>
              <a:gd name="connsiteX6" fmla="*/ 1655618 w 4364183"/>
              <a:gd name="connsiteY6" fmla="*/ 7837060 h 11906089"/>
              <a:gd name="connsiteX7" fmla="*/ 0 w 4364183"/>
              <a:gd name="connsiteY7" fmla="*/ 4862948 h 11906089"/>
              <a:gd name="connsiteX0" fmla="*/ 0 w 4364183"/>
              <a:gd name="connsiteY0" fmla="*/ 4863658 h 11906799"/>
              <a:gd name="connsiteX1" fmla="*/ 256309 w 4364183"/>
              <a:gd name="connsiteY1" fmla="*/ 710 h 11906799"/>
              <a:gd name="connsiteX2" fmla="*/ 4364183 w 4364183"/>
              <a:gd name="connsiteY2" fmla="*/ 7796207 h 11906799"/>
              <a:gd name="connsiteX3" fmla="*/ 2237510 w 4364183"/>
              <a:gd name="connsiteY3" fmla="*/ 11906393 h 11906799"/>
              <a:gd name="connsiteX4" fmla="*/ 15150 w 4364183"/>
              <a:gd name="connsiteY4" fmla="*/ 11906389 h 11906799"/>
              <a:gd name="connsiteX5" fmla="*/ 27709 w 4364183"/>
              <a:gd name="connsiteY5" fmla="*/ 10908863 h 11906799"/>
              <a:gd name="connsiteX6" fmla="*/ 1655618 w 4364183"/>
              <a:gd name="connsiteY6" fmla="*/ 7837770 h 11906799"/>
              <a:gd name="connsiteX7" fmla="*/ 0 w 4364183"/>
              <a:gd name="connsiteY7" fmla="*/ 4863658 h 11906799"/>
              <a:gd name="connsiteX0" fmla="*/ 0 w 4364183"/>
              <a:gd name="connsiteY0" fmla="*/ 4863413 h 11906554"/>
              <a:gd name="connsiteX1" fmla="*/ 256309 w 4364183"/>
              <a:gd name="connsiteY1" fmla="*/ 465 h 11906554"/>
              <a:gd name="connsiteX2" fmla="*/ 4364183 w 4364183"/>
              <a:gd name="connsiteY2" fmla="*/ 7795962 h 11906554"/>
              <a:gd name="connsiteX3" fmla="*/ 2237510 w 4364183"/>
              <a:gd name="connsiteY3" fmla="*/ 11906148 h 11906554"/>
              <a:gd name="connsiteX4" fmla="*/ 15150 w 4364183"/>
              <a:gd name="connsiteY4" fmla="*/ 11906144 h 11906554"/>
              <a:gd name="connsiteX5" fmla="*/ 27709 w 4364183"/>
              <a:gd name="connsiteY5" fmla="*/ 10908618 h 11906554"/>
              <a:gd name="connsiteX6" fmla="*/ 1655618 w 4364183"/>
              <a:gd name="connsiteY6" fmla="*/ 7837525 h 11906554"/>
              <a:gd name="connsiteX7" fmla="*/ 0 w 4364183"/>
              <a:gd name="connsiteY7" fmla="*/ 4863413 h 11906554"/>
              <a:gd name="connsiteX0" fmla="*/ 584 w 4364767"/>
              <a:gd name="connsiteY0" fmla="*/ 4863413 h 11906554"/>
              <a:gd name="connsiteX1" fmla="*/ 256893 w 4364767"/>
              <a:gd name="connsiteY1" fmla="*/ 465 h 11906554"/>
              <a:gd name="connsiteX2" fmla="*/ 4364767 w 4364767"/>
              <a:gd name="connsiteY2" fmla="*/ 7795962 h 11906554"/>
              <a:gd name="connsiteX3" fmla="*/ 2238094 w 4364767"/>
              <a:gd name="connsiteY3" fmla="*/ 11906148 h 11906554"/>
              <a:gd name="connsiteX4" fmla="*/ 15734 w 4364767"/>
              <a:gd name="connsiteY4" fmla="*/ 11906144 h 11906554"/>
              <a:gd name="connsiteX5" fmla="*/ 28293 w 4364767"/>
              <a:gd name="connsiteY5" fmla="*/ 10908618 h 11906554"/>
              <a:gd name="connsiteX6" fmla="*/ 1656202 w 4364767"/>
              <a:gd name="connsiteY6" fmla="*/ 7837525 h 11906554"/>
              <a:gd name="connsiteX7" fmla="*/ 584 w 4364767"/>
              <a:gd name="connsiteY7" fmla="*/ 4863413 h 11906554"/>
              <a:gd name="connsiteX0" fmla="*/ 584 w 4364767"/>
              <a:gd name="connsiteY0" fmla="*/ 5057359 h 12100500"/>
              <a:gd name="connsiteX1" fmla="*/ 35220 w 4364767"/>
              <a:gd name="connsiteY1" fmla="*/ 447 h 12100500"/>
              <a:gd name="connsiteX2" fmla="*/ 4364767 w 4364767"/>
              <a:gd name="connsiteY2" fmla="*/ 7989908 h 12100500"/>
              <a:gd name="connsiteX3" fmla="*/ 2238094 w 4364767"/>
              <a:gd name="connsiteY3" fmla="*/ 12100094 h 12100500"/>
              <a:gd name="connsiteX4" fmla="*/ 15734 w 4364767"/>
              <a:gd name="connsiteY4" fmla="*/ 12100090 h 12100500"/>
              <a:gd name="connsiteX5" fmla="*/ 28293 w 4364767"/>
              <a:gd name="connsiteY5" fmla="*/ 11102564 h 12100500"/>
              <a:gd name="connsiteX6" fmla="*/ 1656202 w 4364767"/>
              <a:gd name="connsiteY6" fmla="*/ 8031471 h 12100500"/>
              <a:gd name="connsiteX7" fmla="*/ 584 w 4364767"/>
              <a:gd name="connsiteY7" fmla="*/ 5057359 h 12100500"/>
              <a:gd name="connsiteX0" fmla="*/ 584 w 4364767"/>
              <a:gd name="connsiteY0" fmla="*/ 5098918 h 12142059"/>
              <a:gd name="connsiteX1" fmla="*/ 7511 w 4364767"/>
              <a:gd name="connsiteY1" fmla="*/ 443 h 12142059"/>
              <a:gd name="connsiteX2" fmla="*/ 4364767 w 4364767"/>
              <a:gd name="connsiteY2" fmla="*/ 8031467 h 12142059"/>
              <a:gd name="connsiteX3" fmla="*/ 2238094 w 4364767"/>
              <a:gd name="connsiteY3" fmla="*/ 12141653 h 12142059"/>
              <a:gd name="connsiteX4" fmla="*/ 15734 w 4364767"/>
              <a:gd name="connsiteY4" fmla="*/ 12141649 h 12142059"/>
              <a:gd name="connsiteX5" fmla="*/ 28293 w 4364767"/>
              <a:gd name="connsiteY5" fmla="*/ 11144123 h 12142059"/>
              <a:gd name="connsiteX6" fmla="*/ 1656202 w 4364767"/>
              <a:gd name="connsiteY6" fmla="*/ 8073030 h 12142059"/>
              <a:gd name="connsiteX7" fmla="*/ 584 w 4364767"/>
              <a:gd name="connsiteY7" fmla="*/ 5098918 h 12142059"/>
              <a:gd name="connsiteX0" fmla="*/ 6928 w 4371111"/>
              <a:gd name="connsiteY0" fmla="*/ 5182039 h 12225180"/>
              <a:gd name="connsiteX1" fmla="*/ 0 w 4371111"/>
              <a:gd name="connsiteY1" fmla="*/ 436 h 12225180"/>
              <a:gd name="connsiteX2" fmla="*/ 4371111 w 4371111"/>
              <a:gd name="connsiteY2" fmla="*/ 8114588 h 12225180"/>
              <a:gd name="connsiteX3" fmla="*/ 2244438 w 4371111"/>
              <a:gd name="connsiteY3" fmla="*/ 12224774 h 12225180"/>
              <a:gd name="connsiteX4" fmla="*/ 22078 w 4371111"/>
              <a:gd name="connsiteY4" fmla="*/ 12224770 h 12225180"/>
              <a:gd name="connsiteX5" fmla="*/ 34637 w 4371111"/>
              <a:gd name="connsiteY5" fmla="*/ 11227244 h 12225180"/>
              <a:gd name="connsiteX6" fmla="*/ 1662546 w 4371111"/>
              <a:gd name="connsiteY6" fmla="*/ 8156151 h 12225180"/>
              <a:gd name="connsiteX7" fmla="*/ 6928 w 4371111"/>
              <a:gd name="connsiteY7" fmla="*/ 5182039 h 12225180"/>
              <a:gd name="connsiteX0" fmla="*/ 20783 w 4384966"/>
              <a:gd name="connsiteY0" fmla="*/ 5182041 h 12225182"/>
              <a:gd name="connsiteX1" fmla="*/ 0 w 4384966"/>
              <a:gd name="connsiteY1" fmla="*/ 436 h 12225182"/>
              <a:gd name="connsiteX2" fmla="*/ 4384966 w 4384966"/>
              <a:gd name="connsiteY2" fmla="*/ 8114590 h 12225182"/>
              <a:gd name="connsiteX3" fmla="*/ 2258293 w 4384966"/>
              <a:gd name="connsiteY3" fmla="*/ 12224776 h 12225182"/>
              <a:gd name="connsiteX4" fmla="*/ 35933 w 4384966"/>
              <a:gd name="connsiteY4" fmla="*/ 12224772 h 12225182"/>
              <a:gd name="connsiteX5" fmla="*/ 48492 w 4384966"/>
              <a:gd name="connsiteY5" fmla="*/ 11227246 h 12225182"/>
              <a:gd name="connsiteX6" fmla="*/ 1676401 w 4384966"/>
              <a:gd name="connsiteY6" fmla="*/ 8156153 h 12225182"/>
              <a:gd name="connsiteX7" fmla="*/ 20783 w 4384966"/>
              <a:gd name="connsiteY7" fmla="*/ 5182041 h 12225182"/>
              <a:gd name="connsiteX0" fmla="*/ 585 w 4364768"/>
              <a:gd name="connsiteY0" fmla="*/ 4920102 h 11963243"/>
              <a:gd name="connsiteX1" fmla="*/ 429588 w 4364768"/>
              <a:gd name="connsiteY1" fmla="*/ 460 h 11963243"/>
              <a:gd name="connsiteX2" fmla="*/ 4364768 w 4364768"/>
              <a:gd name="connsiteY2" fmla="*/ 7852651 h 11963243"/>
              <a:gd name="connsiteX3" fmla="*/ 2238095 w 4364768"/>
              <a:gd name="connsiteY3" fmla="*/ 11962837 h 11963243"/>
              <a:gd name="connsiteX4" fmla="*/ 15735 w 4364768"/>
              <a:gd name="connsiteY4" fmla="*/ 11962833 h 11963243"/>
              <a:gd name="connsiteX5" fmla="*/ 28294 w 4364768"/>
              <a:gd name="connsiteY5" fmla="*/ 10965307 h 11963243"/>
              <a:gd name="connsiteX6" fmla="*/ 1656203 w 4364768"/>
              <a:gd name="connsiteY6" fmla="*/ 7894214 h 11963243"/>
              <a:gd name="connsiteX7" fmla="*/ 585 w 4364768"/>
              <a:gd name="connsiteY7" fmla="*/ 4920102 h 11963243"/>
              <a:gd name="connsiteX0" fmla="*/ 585 w 4364768"/>
              <a:gd name="connsiteY0" fmla="*/ 4919642 h 11962783"/>
              <a:gd name="connsiteX1" fmla="*/ 429588 w 4364768"/>
              <a:gd name="connsiteY1" fmla="*/ 0 h 11962783"/>
              <a:gd name="connsiteX2" fmla="*/ 4364768 w 4364768"/>
              <a:gd name="connsiteY2" fmla="*/ 7852191 h 11962783"/>
              <a:gd name="connsiteX3" fmla="*/ 2238095 w 4364768"/>
              <a:gd name="connsiteY3" fmla="*/ 11962377 h 11962783"/>
              <a:gd name="connsiteX4" fmla="*/ 15735 w 4364768"/>
              <a:gd name="connsiteY4" fmla="*/ 11962373 h 11962783"/>
              <a:gd name="connsiteX5" fmla="*/ 28294 w 4364768"/>
              <a:gd name="connsiteY5" fmla="*/ 10964847 h 11962783"/>
              <a:gd name="connsiteX6" fmla="*/ 1656203 w 4364768"/>
              <a:gd name="connsiteY6" fmla="*/ 7893754 h 11962783"/>
              <a:gd name="connsiteX7" fmla="*/ 585 w 4364768"/>
              <a:gd name="connsiteY7" fmla="*/ 4919642 h 11962783"/>
              <a:gd name="connsiteX0" fmla="*/ 585 w 4364768"/>
              <a:gd name="connsiteY0" fmla="*/ 4919642 h 11962783"/>
              <a:gd name="connsiteX1" fmla="*/ 429588 w 4364768"/>
              <a:gd name="connsiteY1" fmla="*/ 0 h 11962783"/>
              <a:gd name="connsiteX2" fmla="*/ 4364768 w 4364768"/>
              <a:gd name="connsiteY2" fmla="*/ 7852191 h 11962783"/>
              <a:gd name="connsiteX3" fmla="*/ 2238095 w 4364768"/>
              <a:gd name="connsiteY3" fmla="*/ 11962377 h 11962783"/>
              <a:gd name="connsiteX4" fmla="*/ 15735 w 4364768"/>
              <a:gd name="connsiteY4" fmla="*/ 11962373 h 11962783"/>
              <a:gd name="connsiteX5" fmla="*/ 28294 w 4364768"/>
              <a:gd name="connsiteY5" fmla="*/ 10964847 h 11962783"/>
              <a:gd name="connsiteX6" fmla="*/ 1656203 w 4364768"/>
              <a:gd name="connsiteY6" fmla="*/ 7893754 h 11962783"/>
              <a:gd name="connsiteX7" fmla="*/ 585 w 4364768"/>
              <a:gd name="connsiteY7" fmla="*/ 4919642 h 11962783"/>
              <a:gd name="connsiteX0" fmla="*/ 585 w 4364768"/>
              <a:gd name="connsiteY0" fmla="*/ 5142066 h 12185207"/>
              <a:gd name="connsiteX1" fmla="*/ 29229 w 4364768"/>
              <a:gd name="connsiteY1" fmla="*/ 0 h 12185207"/>
              <a:gd name="connsiteX2" fmla="*/ 4364768 w 4364768"/>
              <a:gd name="connsiteY2" fmla="*/ 8074615 h 12185207"/>
              <a:gd name="connsiteX3" fmla="*/ 2238095 w 4364768"/>
              <a:gd name="connsiteY3" fmla="*/ 12184801 h 12185207"/>
              <a:gd name="connsiteX4" fmla="*/ 15735 w 4364768"/>
              <a:gd name="connsiteY4" fmla="*/ 12184797 h 12185207"/>
              <a:gd name="connsiteX5" fmla="*/ 28294 w 4364768"/>
              <a:gd name="connsiteY5" fmla="*/ 11187271 h 12185207"/>
              <a:gd name="connsiteX6" fmla="*/ 1656203 w 4364768"/>
              <a:gd name="connsiteY6" fmla="*/ 8116178 h 12185207"/>
              <a:gd name="connsiteX7" fmla="*/ 585 w 4364768"/>
              <a:gd name="connsiteY7" fmla="*/ 5142066 h 12185207"/>
              <a:gd name="connsiteX0" fmla="*/ 247236 w 4359342"/>
              <a:gd name="connsiteY0" fmla="*/ 5280464 h 12185207"/>
              <a:gd name="connsiteX1" fmla="*/ 23803 w 4359342"/>
              <a:gd name="connsiteY1" fmla="*/ 0 h 12185207"/>
              <a:gd name="connsiteX2" fmla="*/ 4359342 w 4359342"/>
              <a:gd name="connsiteY2" fmla="*/ 8074615 h 12185207"/>
              <a:gd name="connsiteX3" fmla="*/ 2232669 w 4359342"/>
              <a:gd name="connsiteY3" fmla="*/ 12184801 h 12185207"/>
              <a:gd name="connsiteX4" fmla="*/ 10309 w 4359342"/>
              <a:gd name="connsiteY4" fmla="*/ 12184797 h 12185207"/>
              <a:gd name="connsiteX5" fmla="*/ 22868 w 4359342"/>
              <a:gd name="connsiteY5" fmla="*/ 11187271 h 12185207"/>
              <a:gd name="connsiteX6" fmla="*/ 1650777 w 4359342"/>
              <a:gd name="connsiteY6" fmla="*/ 8116178 h 12185207"/>
              <a:gd name="connsiteX7" fmla="*/ 247236 w 4359342"/>
              <a:gd name="connsiteY7" fmla="*/ 5280464 h 12185207"/>
              <a:gd name="connsiteX0" fmla="*/ 5044 w 4359342"/>
              <a:gd name="connsiteY0" fmla="*/ 5053103 h 12185207"/>
              <a:gd name="connsiteX1" fmla="*/ 23803 w 4359342"/>
              <a:gd name="connsiteY1" fmla="*/ 0 h 12185207"/>
              <a:gd name="connsiteX2" fmla="*/ 4359342 w 4359342"/>
              <a:gd name="connsiteY2" fmla="*/ 8074615 h 12185207"/>
              <a:gd name="connsiteX3" fmla="*/ 2232669 w 4359342"/>
              <a:gd name="connsiteY3" fmla="*/ 12184801 h 12185207"/>
              <a:gd name="connsiteX4" fmla="*/ 10309 w 4359342"/>
              <a:gd name="connsiteY4" fmla="*/ 12184797 h 12185207"/>
              <a:gd name="connsiteX5" fmla="*/ 22868 w 4359342"/>
              <a:gd name="connsiteY5" fmla="*/ 11187271 h 12185207"/>
              <a:gd name="connsiteX6" fmla="*/ 1650777 w 4359342"/>
              <a:gd name="connsiteY6" fmla="*/ 8116178 h 12185207"/>
              <a:gd name="connsiteX7" fmla="*/ 5044 w 4359342"/>
              <a:gd name="connsiteY7" fmla="*/ 5053103 h 12185207"/>
              <a:gd name="connsiteX0" fmla="*/ 29757 w 4359342"/>
              <a:gd name="connsiteY0" fmla="*/ 5067934 h 12185207"/>
              <a:gd name="connsiteX1" fmla="*/ 23803 w 4359342"/>
              <a:gd name="connsiteY1" fmla="*/ 0 h 12185207"/>
              <a:gd name="connsiteX2" fmla="*/ 4359342 w 4359342"/>
              <a:gd name="connsiteY2" fmla="*/ 8074615 h 12185207"/>
              <a:gd name="connsiteX3" fmla="*/ 2232669 w 4359342"/>
              <a:gd name="connsiteY3" fmla="*/ 12184801 h 12185207"/>
              <a:gd name="connsiteX4" fmla="*/ 10309 w 4359342"/>
              <a:gd name="connsiteY4" fmla="*/ 12184797 h 12185207"/>
              <a:gd name="connsiteX5" fmla="*/ 22868 w 4359342"/>
              <a:gd name="connsiteY5" fmla="*/ 11187271 h 12185207"/>
              <a:gd name="connsiteX6" fmla="*/ 1650777 w 4359342"/>
              <a:gd name="connsiteY6" fmla="*/ 8116178 h 12185207"/>
              <a:gd name="connsiteX7" fmla="*/ 29757 w 4359342"/>
              <a:gd name="connsiteY7" fmla="*/ 5067934 h 12185207"/>
              <a:gd name="connsiteX0" fmla="*/ 14929 w 4359342"/>
              <a:gd name="connsiteY0" fmla="*/ 5067937 h 12185207"/>
              <a:gd name="connsiteX1" fmla="*/ 23803 w 4359342"/>
              <a:gd name="connsiteY1" fmla="*/ 0 h 12185207"/>
              <a:gd name="connsiteX2" fmla="*/ 4359342 w 4359342"/>
              <a:gd name="connsiteY2" fmla="*/ 8074615 h 12185207"/>
              <a:gd name="connsiteX3" fmla="*/ 2232669 w 4359342"/>
              <a:gd name="connsiteY3" fmla="*/ 12184801 h 12185207"/>
              <a:gd name="connsiteX4" fmla="*/ 10309 w 4359342"/>
              <a:gd name="connsiteY4" fmla="*/ 12184797 h 12185207"/>
              <a:gd name="connsiteX5" fmla="*/ 22868 w 4359342"/>
              <a:gd name="connsiteY5" fmla="*/ 11187271 h 12185207"/>
              <a:gd name="connsiteX6" fmla="*/ 1650777 w 4359342"/>
              <a:gd name="connsiteY6" fmla="*/ 8116178 h 12185207"/>
              <a:gd name="connsiteX7" fmla="*/ 14929 w 4359342"/>
              <a:gd name="connsiteY7" fmla="*/ 5067937 h 12185207"/>
              <a:gd name="connsiteX0" fmla="*/ 14929 w 4359342"/>
              <a:gd name="connsiteY0" fmla="*/ 5067937 h 12185207"/>
              <a:gd name="connsiteX1" fmla="*/ 23803 w 4359342"/>
              <a:gd name="connsiteY1" fmla="*/ 0 h 12185207"/>
              <a:gd name="connsiteX2" fmla="*/ 4359342 w 4359342"/>
              <a:gd name="connsiteY2" fmla="*/ 8074615 h 12185207"/>
              <a:gd name="connsiteX3" fmla="*/ 2232669 w 4359342"/>
              <a:gd name="connsiteY3" fmla="*/ 12184801 h 12185207"/>
              <a:gd name="connsiteX4" fmla="*/ 10309 w 4359342"/>
              <a:gd name="connsiteY4" fmla="*/ 12184797 h 12185207"/>
              <a:gd name="connsiteX5" fmla="*/ 22868 w 4359342"/>
              <a:gd name="connsiteY5" fmla="*/ 11187271 h 12185207"/>
              <a:gd name="connsiteX6" fmla="*/ 1650777 w 4359342"/>
              <a:gd name="connsiteY6" fmla="*/ 8116178 h 12185207"/>
              <a:gd name="connsiteX7" fmla="*/ 14929 w 4359342"/>
              <a:gd name="connsiteY7" fmla="*/ 5067937 h 12185207"/>
              <a:gd name="connsiteX0" fmla="*/ 24814 w 4359342"/>
              <a:gd name="connsiteY0" fmla="*/ 5077825 h 12185207"/>
              <a:gd name="connsiteX1" fmla="*/ 23803 w 4359342"/>
              <a:gd name="connsiteY1" fmla="*/ 0 h 12185207"/>
              <a:gd name="connsiteX2" fmla="*/ 4359342 w 4359342"/>
              <a:gd name="connsiteY2" fmla="*/ 8074615 h 12185207"/>
              <a:gd name="connsiteX3" fmla="*/ 2232669 w 4359342"/>
              <a:gd name="connsiteY3" fmla="*/ 12184801 h 12185207"/>
              <a:gd name="connsiteX4" fmla="*/ 10309 w 4359342"/>
              <a:gd name="connsiteY4" fmla="*/ 12184797 h 12185207"/>
              <a:gd name="connsiteX5" fmla="*/ 22868 w 4359342"/>
              <a:gd name="connsiteY5" fmla="*/ 11187271 h 12185207"/>
              <a:gd name="connsiteX6" fmla="*/ 1650777 w 4359342"/>
              <a:gd name="connsiteY6" fmla="*/ 8116178 h 12185207"/>
              <a:gd name="connsiteX7" fmla="*/ 24814 w 4359342"/>
              <a:gd name="connsiteY7" fmla="*/ 5077825 h 12185207"/>
              <a:gd name="connsiteX0" fmla="*/ 24814 w 4359342"/>
              <a:gd name="connsiteY0" fmla="*/ 5077825 h 12185207"/>
              <a:gd name="connsiteX1" fmla="*/ 23803 w 4359342"/>
              <a:gd name="connsiteY1" fmla="*/ 0 h 12185207"/>
              <a:gd name="connsiteX2" fmla="*/ 4359342 w 4359342"/>
              <a:gd name="connsiteY2" fmla="*/ 8074615 h 12185207"/>
              <a:gd name="connsiteX3" fmla="*/ 2232669 w 4359342"/>
              <a:gd name="connsiteY3" fmla="*/ 12184801 h 12185207"/>
              <a:gd name="connsiteX4" fmla="*/ 10309 w 4359342"/>
              <a:gd name="connsiteY4" fmla="*/ 12184797 h 12185207"/>
              <a:gd name="connsiteX5" fmla="*/ 22868 w 4359342"/>
              <a:gd name="connsiteY5" fmla="*/ 11187271 h 12185207"/>
              <a:gd name="connsiteX6" fmla="*/ 1650777 w 4359342"/>
              <a:gd name="connsiteY6" fmla="*/ 8116178 h 12185207"/>
              <a:gd name="connsiteX7" fmla="*/ 24814 w 4359342"/>
              <a:gd name="connsiteY7" fmla="*/ 5077825 h 12185207"/>
              <a:gd name="connsiteX0" fmla="*/ 19787 w 4354315"/>
              <a:gd name="connsiteY0" fmla="*/ 5077825 h 12185207"/>
              <a:gd name="connsiteX1" fmla="*/ 18776 w 4354315"/>
              <a:gd name="connsiteY1" fmla="*/ 0 h 12185207"/>
              <a:gd name="connsiteX2" fmla="*/ 4354315 w 4354315"/>
              <a:gd name="connsiteY2" fmla="*/ 8074615 h 12185207"/>
              <a:gd name="connsiteX3" fmla="*/ 2227642 w 4354315"/>
              <a:gd name="connsiteY3" fmla="*/ 12184801 h 12185207"/>
              <a:gd name="connsiteX4" fmla="*/ 5282 w 4354315"/>
              <a:gd name="connsiteY4" fmla="*/ 12184797 h 12185207"/>
              <a:gd name="connsiteX5" fmla="*/ 17841 w 4354315"/>
              <a:gd name="connsiteY5" fmla="*/ 11187271 h 12185207"/>
              <a:gd name="connsiteX6" fmla="*/ 1645750 w 4354315"/>
              <a:gd name="connsiteY6" fmla="*/ 8116178 h 12185207"/>
              <a:gd name="connsiteX7" fmla="*/ 19787 w 4354315"/>
              <a:gd name="connsiteY7" fmla="*/ 5077825 h 12185207"/>
              <a:gd name="connsiteX0" fmla="*/ 19787 w 4354315"/>
              <a:gd name="connsiteY0" fmla="*/ 5077825 h 12185207"/>
              <a:gd name="connsiteX1" fmla="*/ 18776 w 4354315"/>
              <a:gd name="connsiteY1" fmla="*/ 0 h 12185207"/>
              <a:gd name="connsiteX2" fmla="*/ 4354315 w 4354315"/>
              <a:gd name="connsiteY2" fmla="*/ 8074615 h 12185207"/>
              <a:gd name="connsiteX3" fmla="*/ 2227642 w 4354315"/>
              <a:gd name="connsiteY3" fmla="*/ 12184801 h 12185207"/>
              <a:gd name="connsiteX4" fmla="*/ 5282 w 4354315"/>
              <a:gd name="connsiteY4" fmla="*/ 12184797 h 12185207"/>
              <a:gd name="connsiteX5" fmla="*/ 17841 w 4354315"/>
              <a:gd name="connsiteY5" fmla="*/ 11187271 h 12185207"/>
              <a:gd name="connsiteX6" fmla="*/ 1645750 w 4354315"/>
              <a:gd name="connsiteY6" fmla="*/ 8116178 h 12185207"/>
              <a:gd name="connsiteX7" fmla="*/ 19787 w 4354315"/>
              <a:gd name="connsiteY7" fmla="*/ 5077825 h 12185207"/>
              <a:gd name="connsiteX0" fmla="*/ 19787 w 4354315"/>
              <a:gd name="connsiteY0" fmla="*/ 5077825 h 12185207"/>
              <a:gd name="connsiteX1" fmla="*/ 18776 w 4354315"/>
              <a:gd name="connsiteY1" fmla="*/ 0 h 12185207"/>
              <a:gd name="connsiteX2" fmla="*/ 4354315 w 4354315"/>
              <a:gd name="connsiteY2" fmla="*/ 8074615 h 12185207"/>
              <a:gd name="connsiteX3" fmla="*/ 2227642 w 4354315"/>
              <a:gd name="connsiteY3" fmla="*/ 12184801 h 12185207"/>
              <a:gd name="connsiteX4" fmla="*/ 5282 w 4354315"/>
              <a:gd name="connsiteY4" fmla="*/ 12184797 h 12185207"/>
              <a:gd name="connsiteX5" fmla="*/ 17841 w 4354315"/>
              <a:gd name="connsiteY5" fmla="*/ 11187271 h 12185207"/>
              <a:gd name="connsiteX6" fmla="*/ 1645750 w 4354315"/>
              <a:gd name="connsiteY6" fmla="*/ 8116178 h 12185207"/>
              <a:gd name="connsiteX7" fmla="*/ 19787 w 4354315"/>
              <a:gd name="connsiteY7" fmla="*/ 5077825 h 12185207"/>
              <a:gd name="connsiteX0" fmla="*/ 1946 w 4336474"/>
              <a:gd name="connsiteY0" fmla="*/ 5077825 h 12184860"/>
              <a:gd name="connsiteX1" fmla="*/ 935 w 4336474"/>
              <a:gd name="connsiteY1" fmla="*/ 0 h 12184860"/>
              <a:gd name="connsiteX2" fmla="*/ 4336474 w 4336474"/>
              <a:gd name="connsiteY2" fmla="*/ 8074615 h 12184860"/>
              <a:gd name="connsiteX3" fmla="*/ 2209801 w 4336474"/>
              <a:gd name="connsiteY3" fmla="*/ 12184801 h 12184860"/>
              <a:gd name="connsiteX4" fmla="*/ 145607 w 4336474"/>
              <a:gd name="connsiteY4" fmla="*/ 11957433 h 12184860"/>
              <a:gd name="connsiteX5" fmla="*/ 0 w 4336474"/>
              <a:gd name="connsiteY5" fmla="*/ 11187271 h 12184860"/>
              <a:gd name="connsiteX6" fmla="*/ 1627909 w 4336474"/>
              <a:gd name="connsiteY6" fmla="*/ 8116178 h 12184860"/>
              <a:gd name="connsiteX7" fmla="*/ 1946 w 4336474"/>
              <a:gd name="connsiteY7" fmla="*/ 5077825 h 12184860"/>
              <a:gd name="connsiteX0" fmla="*/ 1946 w 4336474"/>
              <a:gd name="connsiteY0" fmla="*/ 5077825 h 12184860"/>
              <a:gd name="connsiteX1" fmla="*/ 935 w 4336474"/>
              <a:gd name="connsiteY1" fmla="*/ 0 h 12184860"/>
              <a:gd name="connsiteX2" fmla="*/ 4336474 w 4336474"/>
              <a:gd name="connsiteY2" fmla="*/ 8074615 h 12184860"/>
              <a:gd name="connsiteX3" fmla="*/ 2209801 w 4336474"/>
              <a:gd name="connsiteY3" fmla="*/ 12184801 h 12184860"/>
              <a:gd name="connsiteX4" fmla="*/ 145607 w 4336474"/>
              <a:gd name="connsiteY4" fmla="*/ 11957433 h 12184860"/>
              <a:gd name="connsiteX5" fmla="*/ 0 w 4336474"/>
              <a:gd name="connsiteY5" fmla="*/ 11187271 h 12184860"/>
              <a:gd name="connsiteX6" fmla="*/ 1627909 w 4336474"/>
              <a:gd name="connsiteY6" fmla="*/ 8116178 h 12184860"/>
              <a:gd name="connsiteX7" fmla="*/ 1946 w 4336474"/>
              <a:gd name="connsiteY7" fmla="*/ 5077825 h 12184860"/>
              <a:gd name="connsiteX0" fmla="*/ 1946 w 4336474"/>
              <a:gd name="connsiteY0" fmla="*/ 5077825 h 12184869"/>
              <a:gd name="connsiteX1" fmla="*/ 935 w 4336474"/>
              <a:gd name="connsiteY1" fmla="*/ 0 h 12184869"/>
              <a:gd name="connsiteX2" fmla="*/ 4336474 w 4336474"/>
              <a:gd name="connsiteY2" fmla="*/ 8074615 h 12184869"/>
              <a:gd name="connsiteX3" fmla="*/ 2209801 w 4336474"/>
              <a:gd name="connsiteY3" fmla="*/ 12184801 h 12184869"/>
              <a:gd name="connsiteX4" fmla="*/ 145607 w 4336474"/>
              <a:gd name="connsiteY4" fmla="*/ 11957433 h 12184869"/>
              <a:gd name="connsiteX5" fmla="*/ 0 w 4336474"/>
              <a:gd name="connsiteY5" fmla="*/ 11187271 h 12184869"/>
              <a:gd name="connsiteX6" fmla="*/ 1627909 w 4336474"/>
              <a:gd name="connsiteY6" fmla="*/ 8116178 h 12184869"/>
              <a:gd name="connsiteX7" fmla="*/ 1946 w 4336474"/>
              <a:gd name="connsiteY7" fmla="*/ 5077825 h 12184869"/>
              <a:gd name="connsiteX0" fmla="*/ 1946 w 4336474"/>
              <a:gd name="connsiteY0" fmla="*/ 5077825 h 12187455"/>
              <a:gd name="connsiteX1" fmla="*/ 935 w 4336474"/>
              <a:gd name="connsiteY1" fmla="*/ 0 h 12187455"/>
              <a:gd name="connsiteX2" fmla="*/ 4336474 w 4336474"/>
              <a:gd name="connsiteY2" fmla="*/ 8074615 h 12187455"/>
              <a:gd name="connsiteX3" fmla="*/ 2209801 w 4336474"/>
              <a:gd name="connsiteY3" fmla="*/ 12184801 h 12187455"/>
              <a:gd name="connsiteX4" fmla="*/ 2268 w 4336474"/>
              <a:gd name="connsiteY4" fmla="*/ 12184801 h 12187455"/>
              <a:gd name="connsiteX5" fmla="*/ 0 w 4336474"/>
              <a:gd name="connsiteY5" fmla="*/ 11187271 h 12187455"/>
              <a:gd name="connsiteX6" fmla="*/ 1627909 w 4336474"/>
              <a:gd name="connsiteY6" fmla="*/ 8116178 h 12187455"/>
              <a:gd name="connsiteX7" fmla="*/ 1946 w 4336474"/>
              <a:gd name="connsiteY7" fmla="*/ 5077825 h 12187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36474" h="12187455">
                <a:moveTo>
                  <a:pt x="1946" y="5077825"/>
                </a:moveTo>
                <a:cubicBezTo>
                  <a:pt x="8873" y="5077823"/>
                  <a:pt x="-2024" y="18722"/>
                  <a:pt x="935" y="0"/>
                </a:cubicBezTo>
                <a:cubicBezTo>
                  <a:pt x="-2096" y="7647"/>
                  <a:pt x="3024747" y="5457218"/>
                  <a:pt x="4336474" y="8074615"/>
                </a:cubicBezTo>
                <a:lnTo>
                  <a:pt x="2209801" y="12184801"/>
                </a:lnTo>
                <a:cubicBezTo>
                  <a:pt x="2226396" y="12189418"/>
                  <a:pt x="3496" y="12187075"/>
                  <a:pt x="2268" y="12184801"/>
                </a:cubicBezTo>
                <a:cubicBezTo>
                  <a:pt x="3135" y="12181482"/>
                  <a:pt x="6997" y="11183629"/>
                  <a:pt x="0" y="11187271"/>
                </a:cubicBezTo>
                <a:cubicBezTo>
                  <a:pt x="3881" y="11186715"/>
                  <a:pt x="1628971" y="8106851"/>
                  <a:pt x="1627909" y="8116178"/>
                </a:cubicBezTo>
                <a:cubicBezTo>
                  <a:pt x="1639504" y="8113348"/>
                  <a:pt x="11469" y="5067706"/>
                  <a:pt x="1946" y="5077825"/>
                </a:cubicBezTo>
                <a:close/>
              </a:path>
            </a:pathLst>
          </a:custGeom>
          <a:solidFill>
            <a:srgbClr val="CB2A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F5AD5FE3-1843-D940-8704-3FD88D9150B7}"/>
              </a:ext>
            </a:extLst>
          </p:cNvPr>
          <p:cNvSpPr>
            <a:spLocks noGrp="1"/>
          </p:cNvSpPr>
          <p:nvPr>
            <p:ph type="ctrTitle" hasCustomPrompt="1"/>
          </p:nvPr>
        </p:nvSpPr>
        <p:spPr>
          <a:xfrm>
            <a:off x="1808980" y="1854199"/>
            <a:ext cx="8716145" cy="946151"/>
          </a:xfrm>
        </p:spPr>
        <p:txBody>
          <a:bodyPr lIns="0" tIns="0" rIns="0" bIns="0" anchor="t">
            <a:normAutofit/>
          </a:bodyPr>
          <a:lstStyle>
            <a:lvl1pPr algn="l">
              <a:defRPr sz="5400" b="1" i="0">
                <a:solidFill>
                  <a:schemeClr val="bg1"/>
                </a:solidFill>
                <a:latin typeface="Avenir Black" panose="02000503020000020003" pitchFamily="2" charset="0"/>
              </a:defRPr>
            </a:lvl1pPr>
          </a:lstStyle>
          <a:p>
            <a:r>
              <a:rPr lang="en-GB"/>
              <a:t>Click to add title</a:t>
            </a:r>
            <a:endParaRPr lang="en-US"/>
          </a:p>
        </p:txBody>
      </p:sp>
      <p:sp>
        <p:nvSpPr>
          <p:cNvPr id="9" name="Text Placeholder 14">
            <a:extLst>
              <a:ext uri="{FF2B5EF4-FFF2-40B4-BE49-F238E27FC236}">
                <a16:creationId xmlns:a16="http://schemas.microsoft.com/office/drawing/2014/main" id="{C0B3549F-B114-194B-AB05-41BC79F8D56F}"/>
              </a:ext>
            </a:extLst>
          </p:cNvPr>
          <p:cNvSpPr>
            <a:spLocks noGrp="1"/>
          </p:cNvSpPr>
          <p:nvPr>
            <p:ph type="body" sz="quarter" idx="10" hasCustomPrompt="1"/>
          </p:nvPr>
        </p:nvSpPr>
        <p:spPr>
          <a:xfrm>
            <a:off x="1811338" y="3338953"/>
            <a:ext cx="3656012" cy="286471"/>
          </a:xfrm>
        </p:spPr>
        <p:txBody>
          <a:bodyPr lIns="36000" tIns="36000" rIns="36000" bIns="36000">
            <a:noAutofit/>
          </a:bodyPr>
          <a:lstStyle>
            <a:lvl1pPr marL="0" indent="0">
              <a:lnSpc>
                <a:spcPct val="100000"/>
              </a:lnSpc>
              <a:spcBef>
                <a:spcPts val="0"/>
              </a:spcBef>
              <a:buFontTx/>
              <a:buNone/>
              <a:defRPr sz="1200">
                <a:solidFill>
                  <a:schemeClr val="bg1"/>
                </a:solidFill>
              </a:defRPr>
            </a:lvl1pPr>
            <a:lvl2pPr marL="457200" indent="0">
              <a:buFontTx/>
              <a:buNone/>
              <a:defRPr sz="1200">
                <a:solidFill>
                  <a:schemeClr val="bg1"/>
                </a:solidFill>
              </a:defRPr>
            </a:lvl2pPr>
            <a:lvl3pPr marL="914400" indent="0">
              <a:buFontTx/>
              <a:buNone/>
              <a:defRPr sz="1200">
                <a:solidFill>
                  <a:schemeClr val="bg1"/>
                </a:solidFill>
              </a:defRPr>
            </a:lvl3pPr>
            <a:lvl4pPr marL="1371600" indent="0">
              <a:buFontTx/>
              <a:buNone/>
              <a:defRPr sz="1200">
                <a:solidFill>
                  <a:schemeClr val="bg1"/>
                </a:solidFill>
              </a:defRPr>
            </a:lvl4pPr>
            <a:lvl5pPr marL="1828800" indent="0">
              <a:buFontTx/>
              <a:buNone/>
              <a:defRPr sz="1200">
                <a:solidFill>
                  <a:schemeClr val="bg1"/>
                </a:solidFill>
              </a:defRPr>
            </a:lvl5pPr>
          </a:lstStyle>
          <a:p>
            <a:pPr lvl="0"/>
            <a:r>
              <a:rPr lang="en-GB"/>
              <a:t>Click to add author</a:t>
            </a:r>
            <a:endParaRPr lang="en-US"/>
          </a:p>
        </p:txBody>
      </p:sp>
      <p:sp>
        <p:nvSpPr>
          <p:cNvPr id="10" name="Text Placeholder 14">
            <a:extLst>
              <a:ext uri="{FF2B5EF4-FFF2-40B4-BE49-F238E27FC236}">
                <a16:creationId xmlns:a16="http://schemas.microsoft.com/office/drawing/2014/main" id="{A94EFF06-8E04-F847-B25A-F37A0A30C1F1}"/>
              </a:ext>
            </a:extLst>
          </p:cNvPr>
          <p:cNvSpPr>
            <a:spLocks noGrp="1"/>
          </p:cNvSpPr>
          <p:nvPr>
            <p:ph type="body" sz="quarter" idx="11" hasCustomPrompt="1"/>
          </p:nvPr>
        </p:nvSpPr>
        <p:spPr>
          <a:xfrm>
            <a:off x="1811338" y="3716247"/>
            <a:ext cx="3656011" cy="286471"/>
          </a:xfrm>
        </p:spPr>
        <p:txBody>
          <a:bodyPr lIns="36000" tIns="36000" rIns="36000" bIns="36000">
            <a:noAutofit/>
          </a:bodyPr>
          <a:lstStyle>
            <a:lvl1pPr marL="0" indent="0">
              <a:lnSpc>
                <a:spcPct val="100000"/>
              </a:lnSpc>
              <a:spcBef>
                <a:spcPts val="0"/>
              </a:spcBef>
              <a:buFontTx/>
              <a:buNone/>
              <a:defRPr sz="1200">
                <a:solidFill>
                  <a:schemeClr val="bg1"/>
                </a:solidFill>
              </a:defRPr>
            </a:lvl1pPr>
            <a:lvl2pPr marL="457200" indent="0">
              <a:buFontTx/>
              <a:buNone/>
              <a:defRPr sz="1200">
                <a:solidFill>
                  <a:schemeClr val="bg1"/>
                </a:solidFill>
              </a:defRPr>
            </a:lvl2pPr>
            <a:lvl3pPr marL="914400" indent="0">
              <a:buFontTx/>
              <a:buNone/>
              <a:defRPr sz="1200">
                <a:solidFill>
                  <a:schemeClr val="bg1"/>
                </a:solidFill>
              </a:defRPr>
            </a:lvl3pPr>
            <a:lvl4pPr marL="1371600" indent="0">
              <a:buFontTx/>
              <a:buNone/>
              <a:defRPr sz="1200">
                <a:solidFill>
                  <a:schemeClr val="bg1"/>
                </a:solidFill>
              </a:defRPr>
            </a:lvl4pPr>
            <a:lvl5pPr marL="1828800" indent="0">
              <a:buFontTx/>
              <a:buNone/>
              <a:defRPr sz="1200">
                <a:solidFill>
                  <a:schemeClr val="bg1"/>
                </a:solidFill>
              </a:defRPr>
            </a:lvl5pPr>
          </a:lstStyle>
          <a:p>
            <a:pPr lvl="0"/>
            <a:r>
              <a:rPr lang="en-GB"/>
              <a:t>Click to add date</a:t>
            </a:r>
            <a:endParaRPr lang="en-US"/>
          </a:p>
        </p:txBody>
      </p:sp>
      <p:sp>
        <p:nvSpPr>
          <p:cNvPr id="12" name="Subtitle 2">
            <a:extLst>
              <a:ext uri="{FF2B5EF4-FFF2-40B4-BE49-F238E27FC236}">
                <a16:creationId xmlns:a16="http://schemas.microsoft.com/office/drawing/2014/main" id="{CE2664EA-45D4-4247-B100-0648FFA82EA3}"/>
              </a:ext>
            </a:extLst>
          </p:cNvPr>
          <p:cNvSpPr>
            <a:spLocks noGrp="1"/>
          </p:cNvSpPr>
          <p:nvPr>
            <p:ph type="subTitle" idx="1" hasCustomPrompt="1"/>
          </p:nvPr>
        </p:nvSpPr>
        <p:spPr>
          <a:xfrm>
            <a:off x="1811338" y="2790825"/>
            <a:ext cx="8713787" cy="546833"/>
          </a:xfrm>
        </p:spPr>
        <p:txBody>
          <a:bodyPr lIns="36000" tIns="36000" rIns="36000" bIns="36000">
            <a:normAutofit/>
          </a:bodyPr>
          <a:lstStyle>
            <a:lvl1pPr marL="0" indent="0" algn="l">
              <a:buNone/>
              <a:defRPr sz="1800" b="1" i="0">
                <a:solidFill>
                  <a:schemeClr val="bg1"/>
                </a:solidFill>
                <a:latin typeface="Avenir Heavy" panose="02000503020000020003"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subheading</a:t>
            </a:r>
            <a:endParaRPr lang="en-US"/>
          </a:p>
        </p:txBody>
      </p:sp>
    </p:spTree>
    <p:extLst>
      <p:ext uri="{BB962C8B-B14F-4D97-AF65-F5344CB8AC3E}">
        <p14:creationId xmlns:p14="http://schemas.microsoft.com/office/powerpoint/2010/main" val="1830493279"/>
      </p:ext>
    </p:extLst>
  </p:cSld>
  <p:clrMapOvr>
    <a:masterClrMapping/>
  </p:clrMapOvr>
  <p:extLst>
    <p:ext uri="{DCECCB84-F9BA-43D5-87BE-67443E8EF086}">
      <p15:sldGuideLst xmlns:p15="http://schemas.microsoft.com/office/powerpoint/2012/main">
        <p15:guide id="1" pos="3840">
          <p15:clr>
            <a:srgbClr val="FBAE40"/>
          </p15:clr>
        </p15:guide>
        <p15:guide id="2" pos="1141">
          <p15:clr>
            <a:srgbClr val="FBAE40"/>
          </p15:clr>
        </p15:guide>
        <p15:guide id="3" pos="6630">
          <p15:clr>
            <a:srgbClr val="FBAE40"/>
          </p15:clr>
        </p15:guide>
        <p15:guide id="4">
          <p15:clr>
            <a:srgbClr val="FBAE40"/>
          </p15:clr>
        </p15:guide>
        <p15:guide id="5" pos="7673">
          <p15:clr>
            <a:srgbClr val="FBAE40"/>
          </p15:clr>
        </p15:guide>
        <p15:guide id="6" orient="horz" pos="4315">
          <p15:clr>
            <a:srgbClr val="FBAE40"/>
          </p15:clr>
        </p15:guide>
        <p15:guide id="7" orient="horz">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Intro Para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D5FE3-1843-D940-8704-3FD88D9150B7}"/>
              </a:ext>
            </a:extLst>
          </p:cNvPr>
          <p:cNvSpPr>
            <a:spLocks noGrp="1"/>
          </p:cNvSpPr>
          <p:nvPr>
            <p:ph type="ctrTitle" hasCustomPrompt="1"/>
          </p:nvPr>
        </p:nvSpPr>
        <p:spPr>
          <a:xfrm>
            <a:off x="1235076" y="1385990"/>
            <a:ext cx="10514012" cy="614260"/>
          </a:xfrm>
        </p:spPr>
        <p:txBody>
          <a:bodyPr lIns="36000" tIns="36000" rIns="36000" bIns="36000" anchor="t">
            <a:noAutofit/>
          </a:bodyPr>
          <a:lstStyle>
            <a:lvl1pPr algn="l">
              <a:defRPr sz="3600" b="1" i="0">
                <a:solidFill>
                  <a:srgbClr val="1064A2"/>
                </a:solidFill>
                <a:latin typeface="Avenir Black" panose="02000503020000020003" pitchFamily="2" charset="0"/>
              </a:defRPr>
            </a:lvl1pPr>
          </a:lstStyle>
          <a:p>
            <a:r>
              <a:rPr lang="en-GB"/>
              <a:t>Click to add heading</a:t>
            </a:r>
            <a:endParaRPr lang="en-US"/>
          </a:p>
        </p:txBody>
      </p:sp>
      <p:pic>
        <p:nvPicPr>
          <p:cNvPr id="5" name="Picture 4">
            <a:extLst>
              <a:ext uri="{FF2B5EF4-FFF2-40B4-BE49-F238E27FC236}">
                <a16:creationId xmlns:a16="http://schemas.microsoft.com/office/drawing/2014/main" id="{033A3027-3809-D141-A365-4D8FA395083D}"/>
              </a:ext>
            </a:extLst>
          </p:cNvPr>
          <p:cNvPicPr>
            <a:picLocks noChangeAspect="1"/>
          </p:cNvPicPr>
          <p:nvPr userDrawn="1"/>
        </p:nvPicPr>
        <p:blipFill rotWithShape="1">
          <a:blip r:embed="rId2"/>
          <a:srcRect b="43676"/>
          <a:stretch/>
        </p:blipFill>
        <p:spPr>
          <a:xfrm>
            <a:off x="0" y="5379341"/>
            <a:ext cx="12192000" cy="1478660"/>
          </a:xfrm>
          <a:prstGeom prst="rect">
            <a:avLst/>
          </a:prstGeom>
        </p:spPr>
      </p:pic>
      <p:sp>
        <p:nvSpPr>
          <p:cNvPr id="10" name="Text Placeholder 3">
            <a:extLst>
              <a:ext uri="{FF2B5EF4-FFF2-40B4-BE49-F238E27FC236}">
                <a16:creationId xmlns:a16="http://schemas.microsoft.com/office/drawing/2014/main" id="{BC5C09EE-E092-B74E-A338-0CB907ECE664}"/>
              </a:ext>
            </a:extLst>
          </p:cNvPr>
          <p:cNvSpPr>
            <a:spLocks noGrp="1"/>
          </p:cNvSpPr>
          <p:nvPr>
            <p:ph type="body" sz="half" idx="2" hasCustomPrompt="1"/>
          </p:nvPr>
        </p:nvSpPr>
        <p:spPr>
          <a:xfrm>
            <a:off x="1994115" y="2276475"/>
            <a:ext cx="6855981" cy="3329998"/>
          </a:xfrm>
        </p:spPr>
        <p:txBody>
          <a:bodyPr lIns="36000" tIns="36000" rIns="36000" bIns="36000">
            <a:noAutofit/>
          </a:bodyPr>
          <a:lstStyle>
            <a:lvl1pPr marL="0" marR="0" indent="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600">
                <a:solidFill>
                  <a:srgbClr val="39454B"/>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add content. This is the intro paragraph style. The purpose of lorem ipsum is to create a natural looking block of text (sentence, paragraph, page, etc.) that doesn't distract from the layout. Laying out pages with filler text can be very useful when the focus is meant to be on the design, not the content. This is the intro paragraph style. The purpose of lorem ipsum is to create a natural looking block of text (sentence, paragraph, page, etc.) that doesn't distract from the layout. Laying out pages with filler text can be very useful when the focus is meant to be on the design, not the content.</a:t>
            </a:r>
          </a:p>
        </p:txBody>
      </p:sp>
      <p:sp>
        <p:nvSpPr>
          <p:cNvPr id="13" name="Slide Number Placeholder 5">
            <a:extLst>
              <a:ext uri="{FF2B5EF4-FFF2-40B4-BE49-F238E27FC236}">
                <a16:creationId xmlns:a16="http://schemas.microsoft.com/office/drawing/2014/main" id="{13082428-B839-B048-B31C-0D98B4DA77B7}"/>
              </a:ext>
            </a:extLst>
          </p:cNvPr>
          <p:cNvSpPr>
            <a:spLocks noGrp="1"/>
          </p:cNvSpPr>
          <p:nvPr>
            <p:ph type="sldNum" sz="quarter" idx="4"/>
          </p:nvPr>
        </p:nvSpPr>
        <p:spPr>
          <a:xfrm>
            <a:off x="11329987" y="392797"/>
            <a:ext cx="419100" cy="365125"/>
          </a:xfrm>
          <a:prstGeom prst="rect">
            <a:avLst/>
          </a:prstGeom>
        </p:spPr>
        <p:txBody>
          <a:bodyPr vert="horz" lIns="91440" tIns="45720" rIns="91440" bIns="45720" rtlCol="0" anchor="ctr"/>
          <a:lstStyle>
            <a:lvl1pPr algn="r">
              <a:defRPr sz="1200" b="0" i="0">
                <a:solidFill>
                  <a:srgbClr val="1064A2"/>
                </a:solidFill>
                <a:latin typeface="Avenir Book" panose="02000503020000020003" pitchFamily="2" charset="0"/>
              </a:defRPr>
            </a:lvl1pPr>
          </a:lstStyle>
          <a:p>
            <a:fld id="{4355F0BC-E4B4-6141-ACA6-9E8905137EE3}" type="slidenum">
              <a:rPr lang="en-US" smtClean="0"/>
              <a:pPr/>
              <a:t>‹#›</a:t>
            </a:fld>
            <a:endParaRPr lang="en-US"/>
          </a:p>
        </p:txBody>
      </p:sp>
      <p:pic>
        <p:nvPicPr>
          <p:cNvPr id="11" name="Picture 10" descr="A black and yellow logo&#10;&#10;Description automatically generated with low confidence">
            <a:extLst>
              <a:ext uri="{FF2B5EF4-FFF2-40B4-BE49-F238E27FC236}">
                <a16:creationId xmlns:a16="http://schemas.microsoft.com/office/drawing/2014/main" id="{292194D7-1CA4-B44C-9BE1-751213470B27}"/>
              </a:ext>
            </a:extLst>
          </p:cNvPr>
          <p:cNvPicPr>
            <a:picLocks noChangeAspect="1"/>
          </p:cNvPicPr>
          <p:nvPr userDrawn="1"/>
        </p:nvPicPr>
        <p:blipFill>
          <a:blip r:embed="rId3"/>
          <a:stretch>
            <a:fillRect/>
          </a:stretch>
        </p:blipFill>
        <p:spPr>
          <a:xfrm>
            <a:off x="440909" y="450106"/>
            <a:ext cx="1634027" cy="379906"/>
          </a:xfrm>
          <a:prstGeom prst="rect">
            <a:avLst/>
          </a:prstGeom>
        </p:spPr>
      </p:pic>
      <p:sp>
        <p:nvSpPr>
          <p:cNvPr id="9" name="Subtitle 2">
            <a:extLst>
              <a:ext uri="{FF2B5EF4-FFF2-40B4-BE49-F238E27FC236}">
                <a16:creationId xmlns:a16="http://schemas.microsoft.com/office/drawing/2014/main" id="{6E6B31E4-5EF5-9F4D-B63D-B69D8783083E}"/>
              </a:ext>
            </a:extLst>
          </p:cNvPr>
          <p:cNvSpPr>
            <a:spLocks noGrp="1"/>
          </p:cNvSpPr>
          <p:nvPr>
            <p:ph type="subTitle" idx="1" hasCustomPrompt="1"/>
          </p:nvPr>
        </p:nvSpPr>
        <p:spPr>
          <a:xfrm>
            <a:off x="5422106" y="286327"/>
            <a:ext cx="5907881" cy="471595"/>
          </a:xfrm>
        </p:spPr>
        <p:txBody>
          <a:bodyPr wrap="none" lIns="0" tIns="0" rIns="0" bIns="0" anchor="t" anchorCtr="0">
            <a:noAutofit/>
          </a:bodyPr>
          <a:lstStyle>
            <a:lvl1pPr marL="0" indent="0" algn="r">
              <a:buNone/>
              <a:defRPr sz="1100" b="0" i="0">
                <a:solidFill>
                  <a:srgbClr val="39454B"/>
                </a:solidFill>
                <a:latin typeface="Avenir" panose="02000503020000020003"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section title</a:t>
            </a:r>
            <a:endParaRPr lang="en-US"/>
          </a:p>
        </p:txBody>
      </p:sp>
    </p:spTree>
    <p:extLst>
      <p:ext uri="{BB962C8B-B14F-4D97-AF65-F5344CB8AC3E}">
        <p14:creationId xmlns:p14="http://schemas.microsoft.com/office/powerpoint/2010/main" val="1605418796"/>
      </p:ext>
    </p:extLst>
  </p:cSld>
  <p:clrMapOvr>
    <a:masterClrMapping/>
  </p:clrMapOvr>
  <p:extLst>
    <p:ext uri="{DCECCB84-F9BA-43D5-87BE-67443E8EF086}">
      <p15:sldGuideLst xmlns:p15="http://schemas.microsoft.com/office/powerpoint/2012/main">
        <p15:guide id="2" pos="279">
          <p15:clr>
            <a:srgbClr val="FBAE40"/>
          </p15:clr>
        </p15:guide>
        <p15:guide id="5" pos="778">
          <p15:clr>
            <a:srgbClr val="FBAE40"/>
          </p15:clr>
        </p15:guide>
        <p15:guide id="8" orient="horz" pos="391">
          <p15:clr>
            <a:srgbClr val="FBAE40"/>
          </p15:clr>
        </p15:guide>
        <p15:guide id="11" orient="horz" pos="278">
          <p15:clr>
            <a:srgbClr val="FBAE40"/>
          </p15:clr>
        </p15:guide>
        <p15:guide id="12" orient="horz" pos="867">
          <p15:clr>
            <a:srgbClr val="FBAE40"/>
          </p15:clr>
        </p15:guide>
        <p15:guide id="14" orient="horz" pos="1434">
          <p15:clr>
            <a:srgbClr val="FBAE40"/>
          </p15:clr>
        </p15:guide>
        <p15:guide id="22" orient="horz" pos="4020">
          <p15:clr>
            <a:srgbClr val="FBAE40"/>
          </p15:clr>
        </p15:guide>
        <p15:guide id="24" pos="740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617F562-242B-4FBE-9A5E-3C77DE3749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8BDBB3-33E5-45C0-98A5-6D15E75420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E817C15-BD6D-4890-9D15-9C128714A0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41A053-2BA4-49CB-8B34-970E259C2A22}" type="datetimeFigureOut">
              <a:rPr lang="en-GB" smtClean="0"/>
              <a:t>26/02/2026</a:t>
            </a:fld>
            <a:endParaRPr lang="en-GB"/>
          </a:p>
        </p:txBody>
      </p:sp>
      <p:sp>
        <p:nvSpPr>
          <p:cNvPr id="5" name="Footer Placeholder 4">
            <a:extLst>
              <a:ext uri="{FF2B5EF4-FFF2-40B4-BE49-F238E27FC236}">
                <a16:creationId xmlns:a16="http://schemas.microsoft.com/office/drawing/2014/main" id="{13A6328B-AD4D-40FF-AB7D-CCCBBCE93E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BE577615-391C-45C5-BC8C-9D60E8C6D4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1C1AE4-BB5C-444D-BCD4-CD74E5BB14DB}" type="slidenum">
              <a:rPr lang="en-GB" smtClean="0"/>
              <a:t>‹#›</a:t>
            </a:fld>
            <a:endParaRPr lang="en-GB"/>
          </a:p>
        </p:txBody>
      </p:sp>
    </p:spTree>
    <p:extLst>
      <p:ext uri="{BB962C8B-B14F-4D97-AF65-F5344CB8AC3E}">
        <p14:creationId xmlns:p14="http://schemas.microsoft.com/office/powerpoint/2010/main" val="32688689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Y5h83IDKHIs"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E78B4CF-081A-75AB-85D4-675480395AE2}"/>
              </a:ext>
            </a:extLst>
          </p:cNvPr>
          <p:cNvSpPr txBox="1"/>
          <p:nvPr/>
        </p:nvSpPr>
        <p:spPr>
          <a:xfrm>
            <a:off x="0" y="1382286"/>
            <a:ext cx="12192000" cy="2739211"/>
          </a:xfrm>
          <a:prstGeom prst="rect">
            <a:avLst/>
          </a:prstGeom>
          <a:noFill/>
        </p:spPr>
        <p:txBody>
          <a:bodyPr wrap="square" rtlCol="0">
            <a:spAutoFit/>
          </a:bodyPr>
          <a:lstStyle/>
          <a:p>
            <a:pPr algn="ctr"/>
            <a:r>
              <a:rPr lang="en-GB" sz="3600" b="1">
                <a:solidFill>
                  <a:schemeClr val="bg1"/>
                </a:solidFill>
              </a:rPr>
              <a:t>Staffordshire </a:t>
            </a:r>
          </a:p>
          <a:p>
            <a:pPr algn="ctr"/>
            <a:r>
              <a:rPr lang="en-GB" sz="3600" b="1">
                <a:solidFill>
                  <a:schemeClr val="bg1"/>
                </a:solidFill>
              </a:rPr>
              <a:t>Safeguarding and Education Overview &amp; Scrutiny Committee</a:t>
            </a:r>
          </a:p>
          <a:p>
            <a:pPr algn="ctr"/>
            <a:r>
              <a:rPr lang="en-GB" sz="2000" b="1">
                <a:solidFill>
                  <a:schemeClr val="bg1"/>
                </a:solidFill>
                <a:latin typeface="Verdana" panose="020B0604030504040204" pitchFamily="34" charset="0"/>
                <a:ea typeface="Verdana" panose="020B0604030504040204" pitchFamily="34" charset="0"/>
              </a:rPr>
              <a:t>26 February 2026</a:t>
            </a:r>
          </a:p>
          <a:p>
            <a:pPr algn="ctr"/>
            <a:br>
              <a:rPr lang="en-GB" sz="4800" b="1">
                <a:solidFill>
                  <a:schemeClr val="bg1"/>
                </a:solidFill>
              </a:rPr>
            </a:br>
            <a:r>
              <a:rPr lang="en-GB" sz="3200" b="1">
                <a:solidFill>
                  <a:schemeClr val="bg1"/>
                </a:solidFill>
                <a:latin typeface="Verdana" panose="020B0604030504040204" pitchFamily="34" charset="0"/>
                <a:ea typeface="Verdana" panose="020B0604030504040204" pitchFamily="34" charset="0"/>
              </a:rPr>
              <a:t>Attendance and Exclusions Summary </a:t>
            </a:r>
          </a:p>
        </p:txBody>
      </p:sp>
    </p:spTree>
    <p:extLst>
      <p:ext uri="{BB962C8B-B14F-4D97-AF65-F5344CB8AC3E}">
        <p14:creationId xmlns:p14="http://schemas.microsoft.com/office/powerpoint/2010/main" val="39077879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ACD0026-3357-A787-205D-B8661B6075A3}"/>
              </a:ext>
            </a:extLst>
          </p:cNvPr>
          <p:cNvSpPr txBox="1"/>
          <p:nvPr/>
        </p:nvSpPr>
        <p:spPr>
          <a:xfrm>
            <a:off x="2601565" y="247597"/>
            <a:ext cx="8753383" cy="523220"/>
          </a:xfrm>
          <a:prstGeom prst="rect">
            <a:avLst/>
          </a:prstGeom>
          <a:noFill/>
        </p:spPr>
        <p:txBody>
          <a:bodyPr wrap="square" rtlCol="0">
            <a:spAutoFit/>
          </a:bodyPr>
          <a:lstStyle/>
          <a:p>
            <a:pPr algn="ctr"/>
            <a:r>
              <a:rPr lang="en-GB" sz="2800" b="1"/>
              <a:t>Autumn Attendance - Headlines</a:t>
            </a:r>
          </a:p>
        </p:txBody>
      </p:sp>
      <p:sp>
        <p:nvSpPr>
          <p:cNvPr id="4" name="TextBox 3">
            <a:extLst>
              <a:ext uri="{FF2B5EF4-FFF2-40B4-BE49-F238E27FC236}">
                <a16:creationId xmlns:a16="http://schemas.microsoft.com/office/drawing/2014/main" id="{2E53E60C-A040-2D0C-042E-52F6554559F7}"/>
              </a:ext>
            </a:extLst>
          </p:cNvPr>
          <p:cNvSpPr txBox="1"/>
          <p:nvPr/>
        </p:nvSpPr>
        <p:spPr>
          <a:xfrm>
            <a:off x="165176" y="1044264"/>
            <a:ext cx="11861647" cy="4870692"/>
          </a:xfrm>
          <a:prstGeom prst="rect">
            <a:avLst/>
          </a:prstGeom>
          <a:noFill/>
        </p:spPr>
        <p:txBody>
          <a:bodyPr wrap="square" lIns="91440" tIns="45720" rIns="91440" bIns="45720" rtlCol="0" anchor="t">
            <a:spAutoFit/>
          </a:bodyPr>
          <a:lstStyle/>
          <a:p>
            <a:pPr marL="285750" indent="-285750">
              <a:lnSpc>
                <a:spcPct val="107000"/>
              </a:lnSpc>
              <a:spcAft>
                <a:spcPts val="800"/>
              </a:spcAft>
              <a:buFont typeface="Arial" panose="020B0604020202020204" pitchFamily="34" charset="0"/>
              <a:buChar char="•"/>
            </a:pPr>
            <a:r>
              <a:rPr lang="en-GB" sz="1200" b="1">
                <a:latin typeface="Verdana"/>
                <a:ea typeface="Verdana"/>
                <a:cs typeface="Times New Roman"/>
              </a:rPr>
              <a:t>Autumn</a:t>
            </a:r>
            <a:r>
              <a:rPr lang="en-GB" sz="1200" b="1">
                <a:effectLst/>
                <a:latin typeface="Verdana"/>
                <a:ea typeface="Verdana"/>
                <a:cs typeface="Times New Roman"/>
              </a:rPr>
              <a:t> </a:t>
            </a:r>
            <a:r>
              <a:rPr lang="en-GB" sz="1200" b="1">
                <a:latin typeface="Verdana"/>
                <a:ea typeface="Verdana"/>
                <a:cs typeface="Times New Roman"/>
              </a:rPr>
              <a:t>a</a:t>
            </a:r>
            <a:r>
              <a:rPr lang="en-GB" sz="1200" b="1">
                <a:effectLst/>
                <a:latin typeface="Verdana"/>
                <a:ea typeface="Verdana"/>
                <a:cs typeface="Times New Roman"/>
              </a:rPr>
              <a:t>ttendance slightly decreased by 0.1% across </a:t>
            </a:r>
            <a:r>
              <a:rPr lang="en-GB" sz="1200" b="1">
                <a:latin typeface="Verdana"/>
                <a:ea typeface="Verdana"/>
                <a:cs typeface="Times New Roman"/>
              </a:rPr>
              <a:t>all</a:t>
            </a:r>
            <a:r>
              <a:rPr lang="en-GB" sz="1200" b="1">
                <a:effectLst/>
                <a:latin typeface="Verdana"/>
                <a:ea typeface="Verdana"/>
                <a:cs typeface="Times New Roman"/>
              </a:rPr>
              <a:t> districts while South Staffs / Lichfield / Cannock improved by 0.05%</a:t>
            </a:r>
            <a:r>
              <a:rPr lang="en-GB" sz="1200" b="1">
                <a:latin typeface="Verdana"/>
                <a:ea typeface="Verdana"/>
                <a:cs typeface="Times New Roman"/>
              </a:rPr>
              <a:t>.</a:t>
            </a:r>
          </a:p>
          <a:p>
            <a:pPr marL="742950" lvl="1" indent="-285750">
              <a:lnSpc>
                <a:spcPct val="107000"/>
              </a:lnSpc>
              <a:spcAft>
                <a:spcPts val="800"/>
              </a:spcAft>
              <a:buFont typeface="Arial" panose="020B0604020202020204" pitchFamily="34" charset="0"/>
              <a:buChar char="•"/>
            </a:pPr>
            <a:r>
              <a:rPr lang="en-GB" sz="1200">
                <a:effectLst/>
                <a:latin typeface="Verdana"/>
                <a:ea typeface="Verdana"/>
                <a:cs typeface="Times New Roman"/>
              </a:rPr>
              <a:t>In the 2025/26 Autumn term, the average attendance for school-aged children in Staffordshire was 93.82%, based on unvalidated Capita data. This represents a modest reduction of 0.1% compared to the 93.92% recorded </a:t>
            </a:r>
            <a:r>
              <a:rPr lang="en-GB" sz="1200">
                <a:latin typeface="Verdana"/>
                <a:ea typeface="Verdana"/>
                <a:cs typeface="Times New Roman"/>
              </a:rPr>
              <a:t>for Autumn term</a:t>
            </a:r>
            <a:r>
              <a:rPr lang="en-GB" sz="1200">
                <a:effectLst/>
                <a:latin typeface="Verdana"/>
                <a:ea typeface="Verdana"/>
                <a:cs typeface="Times New Roman"/>
              </a:rPr>
              <a:t> 2024/25, according to unvalidated Capita data. </a:t>
            </a:r>
          </a:p>
          <a:p>
            <a:pPr marL="285750" indent="-285750">
              <a:lnSpc>
                <a:spcPct val="107000"/>
              </a:lnSpc>
              <a:spcAft>
                <a:spcPts val="800"/>
              </a:spcAft>
              <a:buFont typeface="Arial" panose="020B0604020202020204" pitchFamily="34" charset="0"/>
              <a:buChar char="•"/>
            </a:pPr>
            <a:r>
              <a:rPr lang="en-GB" sz="1200" b="1">
                <a:effectLst/>
                <a:latin typeface="Verdana" panose="020B0604030504040204" pitchFamily="34" charset="0"/>
                <a:ea typeface="Verdana" panose="020B0604030504040204" pitchFamily="34" charset="0"/>
                <a:cs typeface="Times New Roman" panose="02020603050405020304" pitchFamily="18" charset="0"/>
              </a:rPr>
              <a:t>Persistent absence decreased by </a:t>
            </a:r>
            <a:r>
              <a:rPr lang="en-GB" sz="1200" b="1">
                <a:latin typeface="Verdana" panose="020B0604030504040204" pitchFamily="34" charset="0"/>
                <a:ea typeface="Verdana" panose="020B0604030504040204" pitchFamily="34" charset="0"/>
                <a:cs typeface="Times New Roman" panose="02020603050405020304" pitchFamily="18" charset="0"/>
              </a:rPr>
              <a:t>0.5</a:t>
            </a:r>
            <a:r>
              <a:rPr lang="en-GB" sz="1200" b="1">
                <a:effectLst/>
                <a:latin typeface="Verdana" panose="020B0604030504040204" pitchFamily="34" charset="0"/>
                <a:ea typeface="Verdana" panose="020B0604030504040204" pitchFamily="34" charset="0"/>
                <a:cs typeface="Times New Roman" panose="02020603050405020304" pitchFamily="18" charset="0"/>
              </a:rPr>
              <a:t>% and severe absence also decreased by </a:t>
            </a:r>
            <a:r>
              <a:rPr lang="en-GB" sz="1200" b="1">
                <a:latin typeface="Verdana" panose="020B0604030504040204" pitchFamily="34" charset="0"/>
                <a:ea typeface="Verdana" panose="020B0604030504040204" pitchFamily="34" charset="0"/>
                <a:cs typeface="Times New Roman" panose="02020603050405020304" pitchFamily="18" charset="0"/>
              </a:rPr>
              <a:t>1</a:t>
            </a:r>
            <a:r>
              <a:rPr lang="en-GB" sz="1200" b="1">
                <a:effectLst/>
                <a:latin typeface="Verdana" panose="020B0604030504040204" pitchFamily="34" charset="0"/>
                <a:ea typeface="Verdana" panose="020B0604030504040204" pitchFamily="34" charset="0"/>
                <a:cs typeface="Times New Roman" panose="02020603050405020304" pitchFamily="18" charset="0"/>
              </a:rPr>
              <a:t>% in 2025 Autumn.</a:t>
            </a:r>
          </a:p>
          <a:p>
            <a:pPr marL="742950" lvl="1" indent="-285750">
              <a:lnSpc>
                <a:spcPct val="107000"/>
              </a:lnSpc>
              <a:spcAft>
                <a:spcPts val="800"/>
              </a:spcAft>
              <a:buFont typeface="Arial" panose="020B0604020202020204" pitchFamily="34" charset="0"/>
              <a:buChar char="•"/>
            </a:pPr>
            <a:r>
              <a:rPr lang="en-GB" sz="1200">
                <a:effectLst/>
                <a:latin typeface="Verdana"/>
                <a:ea typeface="Verdana"/>
                <a:cs typeface="Times New Roman"/>
              </a:rPr>
              <a:t>Persistent absence decreased from 17.95% in Autumn 2024/25 to 17.43% in </a:t>
            </a:r>
            <a:r>
              <a:rPr lang="en-GB" sz="1200">
                <a:latin typeface="Verdana"/>
                <a:ea typeface="Verdana"/>
                <a:cs typeface="Times New Roman"/>
              </a:rPr>
              <a:t>Autumn</a:t>
            </a:r>
            <a:r>
              <a:rPr lang="en-GB" sz="1200">
                <a:effectLst/>
                <a:latin typeface="Verdana"/>
                <a:ea typeface="Verdana"/>
                <a:cs typeface="Times New Roman"/>
              </a:rPr>
              <a:t> 2025/26. </a:t>
            </a:r>
          </a:p>
          <a:p>
            <a:pPr marL="742950" lvl="1" indent="-285750">
              <a:lnSpc>
                <a:spcPct val="107000"/>
              </a:lnSpc>
              <a:spcAft>
                <a:spcPts val="800"/>
              </a:spcAft>
              <a:buFont typeface="Arial" panose="020B0604020202020204" pitchFamily="34" charset="0"/>
              <a:buChar char="•"/>
            </a:pPr>
            <a:r>
              <a:rPr lang="en-GB" sz="1200">
                <a:effectLst/>
                <a:latin typeface="Verdana"/>
                <a:ea typeface="Verdana"/>
                <a:cs typeface="Times New Roman"/>
              </a:rPr>
              <a:t>Severe absence </a:t>
            </a:r>
            <a:r>
              <a:rPr lang="en-GB" sz="1200">
                <a:latin typeface="Verdana"/>
                <a:ea typeface="Verdana"/>
                <a:cs typeface="Times New Roman"/>
              </a:rPr>
              <a:t>de</a:t>
            </a:r>
            <a:r>
              <a:rPr lang="en-GB" sz="1200">
                <a:effectLst/>
                <a:latin typeface="Verdana"/>
                <a:ea typeface="Verdana"/>
                <a:cs typeface="Times New Roman"/>
              </a:rPr>
              <a:t>creased from 2.95% to </a:t>
            </a:r>
            <a:r>
              <a:rPr lang="en-GB" sz="1200">
                <a:latin typeface="Verdana"/>
                <a:ea typeface="Verdana"/>
                <a:cs typeface="Times New Roman"/>
              </a:rPr>
              <a:t>1.92</a:t>
            </a:r>
            <a:r>
              <a:rPr lang="en-GB" sz="1200">
                <a:effectLst/>
                <a:latin typeface="Verdana"/>
                <a:ea typeface="Verdana"/>
                <a:cs typeface="Times New Roman"/>
              </a:rPr>
              <a:t>% in the same period.</a:t>
            </a:r>
          </a:p>
          <a:p>
            <a:pPr marL="285750" indent="-285750">
              <a:lnSpc>
                <a:spcPct val="107000"/>
              </a:lnSpc>
              <a:spcAft>
                <a:spcPts val="800"/>
              </a:spcAft>
              <a:buFont typeface="Arial" panose="020B0604020202020204" pitchFamily="34" charset="0"/>
              <a:buChar char="•"/>
            </a:pPr>
            <a:r>
              <a:rPr lang="en-GB" sz="1200" b="1">
                <a:latin typeface="Verdana" panose="020B0604030504040204" pitchFamily="34" charset="0"/>
                <a:ea typeface="Verdana" panose="020B0604030504040204" pitchFamily="34" charset="0"/>
                <a:cs typeface="Times New Roman" panose="02020603050405020304" pitchFamily="18" charset="0"/>
              </a:rPr>
              <a:t>A</a:t>
            </a:r>
            <a:r>
              <a:rPr lang="en-GB" sz="1200" b="1">
                <a:effectLst/>
                <a:latin typeface="Verdana" panose="020B0604030504040204" pitchFamily="34" charset="0"/>
                <a:ea typeface="Verdana" panose="020B0604030504040204" pitchFamily="34" charset="0"/>
                <a:cs typeface="Times New Roman" panose="02020603050405020304" pitchFamily="18" charset="0"/>
              </a:rPr>
              <a:t>ttendance has slightly decreased by around 0.1% across all school types except PRU’s that improved </a:t>
            </a:r>
            <a:r>
              <a:rPr lang="en-GB" sz="1200" b="1">
                <a:latin typeface="Verdana" panose="020B0604030504040204" pitchFamily="34" charset="0"/>
                <a:ea typeface="Verdana" panose="020B0604030504040204" pitchFamily="34" charset="0"/>
                <a:cs typeface="Times New Roman" panose="02020603050405020304" pitchFamily="18" charset="0"/>
              </a:rPr>
              <a:t>by 2.5% </a:t>
            </a:r>
            <a:r>
              <a:rPr lang="en-GB" sz="1200" b="1">
                <a:effectLst/>
                <a:latin typeface="Verdana" panose="020B0604030504040204" pitchFamily="34" charset="0"/>
                <a:ea typeface="Verdana" panose="020B0604030504040204" pitchFamily="34" charset="0"/>
                <a:cs typeface="Times New Roman" panose="02020603050405020304" pitchFamily="18" charset="0"/>
              </a:rPr>
              <a:t>in 2025 Autumn. </a:t>
            </a:r>
          </a:p>
          <a:p>
            <a:pPr marL="742950" lvl="1" indent="-285750">
              <a:lnSpc>
                <a:spcPct val="107000"/>
              </a:lnSpc>
              <a:spcBef>
                <a:spcPts val="750"/>
              </a:spcBef>
              <a:spcAft>
                <a:spcPts val="800"/>
              </a:spcAft>
              <a:buFont typeface="Arial" panose="020B0604020202020204" pitchFamily="34" charset="0"/>
              <a:buChar char="•"/>
            </a:pPr>
            <a:r>
              <a:rPr lang="en-GB" sz="1200">
                <a:latin typeface="Verdana" panose="020B0604030504040204" pitchFamily="34" charset="0"/>
                <a:ea typeface="Verdana" panose="020B0604030504040204" pitchFamily="34" charset="0"/>
                <a:cs typeface="Times New Roman" panose="02020603050405020304" pitchFamily="18" charset="0"/>
              </a:rPr>
              <a:t>Pupil Referral Units (PRUs): Increased from 58.24% to 60.82%.</a:t>
            </a:r>
            <a:endParaRPr lang="en-GB" sz="1200">
              <a:effectLst/>
              <a:latin typeface="Verdana" panose="020B0604030504040204" pitchFamily="34" charset="0"/>
              <a:ea typeface="Verdana" panose="020B0604030504040204" pitchFamily="34"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n-GB" sz="1200" b="1">
                <a:effectLst/>
                <a:latin typeface="Verdana" panose="020B0604030504040204" pitchFamily="34" charset="0"/>
                <a:ea typeface="Verdana" panose="020B0604030504040204" pitchFamily="34" charset="0"/>
                <a:cs typeface="Times New Roman" panose="02020603050405020304" pitchFamily="18" charset="0"/>
              </a:rPr>
              <a:t>The suspension rate decreased to 3.62% (4204 incidents) in 2025/26 from 3.83% (4458) in 2024/25, comparing the total suspensions to the total year 0-11 school census population.</a:t>
            </a:r>
          </a:p>
          <a:p>
            <a:pPr marL="742950" lvl="1" indent="-285750">
              <a:lnSpc>
                <a:spcPct val="107000"/>
              </a:lnSpc>
              <a:spcAft>
                <a:spcPts val="800"/>
              </a:spcAft>
              <a:buFont typeface="Arial" panose="020B0604020202020204" pitchFamily="34" charset="0"/>
              <a:buChar char="•"/>
            </a:pPr>
            <a:r>
              <a:rPr lang="en-GB" sz="1200">
                <a:latin typeface="Verdana" panose="020B0604030504040204" pitchFamily="34" charset="0"/>
                <a:ea typeface="Verdana" panose="020B0604030504040204" pitchFamily="34" charset="0"/>
                <a:cs typeface="Times New Roman" panose="02020603050405020304" pitchFamily="18" charset="0"/>
              </a:rPr>
              <a:t>Lichfield and Newcastle </a:t>
            </a:r>
            <a:r>
              <a:rPr lang="en-GB" sz="1200">
                <a:effectLst/>
                <a:latin typeface="Verdana" panose="020B0604030504040204" pitchFamily="34" charset="0"/>
                <a:ea typeface="Verdana" panose="020B0604030504040204" pitchFamily="34" charset="0"/>
                <a:cs typeface="Times New Roman" panose="02020603050405020304" pitchFamily="18" charset="0"/>
              </a:rPr>
              <a:t>saw an increased suspension rate (0.5% &amp; 0.14%) while other districts saw a decrease of varied percentages.</a:t>
            </a:r>
          </a:p>
          <a:p>
            <a:pPr marL="742950" lvl="1" indent="-285750">
              <a:lnSpc>
                <a:spcPct val="107000"/>
              </a:lnSpc>
              <a:spcAft>
                <a:spcPts val="800"/>
              </a:spcAft>
              <a:buFont typeface="Arial" panose="020B0604020202020204" pitchFamily="34" charset="0"/>
              <a:buChar char="•"/>
            </a:pPr>
            <a:r>
              <a:rPr lang="en-GB" sz="1200">
                <a:latin typeface="Verdana" panose="020B0604030504040204" pitchFamily="34" charset="0"/>
                <a:ea typeface="Verdana" panose="020B0604030504040204" pitchFamily="34" charset="0"/>
                <a:cs typeface="Times New Roman" panose="02020603050405020304" pitchFamily="18" charset="0"/>
              </a:rPr>
              <a:t>Vulnerable groups experienced higher suspension rates for their cohort size.</a:t>
            </a:r>
          </a:p>
          <a:p>
            <a:pPr marL="742950" lvl="1" indent="-285750">
              <a:lnSpc>
                <a:spcPct val="107000"/>
              </a:lnSpc>
              <a:spcAft>
                <a:spcPts val="800"/>
              </a:spcAft>
              <a:buFont typeface="Arial" panose="020B0604020202020204" pitchFamily="34" charset="0"/>
              <a:buChar char="•"/>
            </a:pPr>
            <a:r>
              <a:rPr lang="en-GB" sz="1200">
                <a:latin typeface="Verdana" panose="020B0604030504040204" pitchFamily="34" charset="0"/>
                <a:ea typeface="Verdana" panose="020B0604030504040204" pitchFamily="34" charset="0"/>
                <a:cs typeface="Times New Roman" panose="02020603050405020304" pitchFamily="18" charset="0"/>
              </a:rPr>
              <a:t>Average suspended days decreased from 3.83 days (24 Autumn) to 3.70 days (25 Autumn).</a:t>
            </a:r>
            <a:endParaRPr lang="en-GB" sz="1200">
              <a:effectLst/>
              <a:latin typeface="Verdana" panose="020B0604030504040204" pitchFamily="34" charset="0"/>
              <a:ea typeface="Verdana" panose="020B0604030504040204" pitchFamily="34"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n-GB" sz="1200" b="1">
                <a:effectLst/>
                <a:latin typeface="Verdana" panose="020B0604030504040204" pitchFamily="34" charset="0"/>
                <a:ea typeface="Verdana" panose="020B0604030504040204" pitchFamily="34" charset="0"/>
                <a:cs typeface="Times New Roman" panose="02020603050405020304" pitchFamily="18" charset="0"/>
              </a:rPr>
              <a:t>The exclusion rate </a:t>
            </a:r>
            <a:r>
              <a:rPr lang="en-GB" sz="1200" b="1">
                <a:latin typeface="Verdana" panose="020B0604030504040204" pitchFamily="34" charset="0"/>
                <a:ea typeface="Verdana" panose="020B0604030504040204" pitchFamily="34" charset="0"/>
                <a:cs typeface="Times New Roman" panose="02020603050405020304" pitchFamily="18" charset="0"/>
              </a:rPr>
              <a:t>de</a:t>
            </a:r>
            <a:r>
              <a:rPr lang="en-GB" sz="1200" b="1">
                <a:effectLst/>
                <a:latin typeface="Verdana" panose="020B0604030504040204" pitchFamily="34" charset="0"/>
                <a:ea typeface="Verdana" panose="020B0604030504040204" pitchFamily="34" charset="0"/>
                <a:cs typeface="Times New Roman" panose="02020603050405020304" pitchFamily="18" charset="0"/>
              </a:rPr>
              <a:t>creased across all Staffs districts to 0.06% (65) in 2025/26 Autumn from 0.09%(110) in 2024/25 Autumn</a:t>
            </a:r>
            <a:r>
              <a:rPr lang="en-GB" sz="1200" b="1">
                <a:latin typeface="Verdana" panose="020B0604030504040204" pitchFamily="34" charset="0"/>
                <a:ea typeface="Verdana" panose="020B0604030504040204" pitchFamily="34" charset="0"/>
                <a:cs typeface="Times New Roman" panose="02020603050405020304" pitchFamily="18" charset="0"/>
              </a:rPr>
              <a:t>.</a:t>
            </a:r>
          </a:p>
          <a:p>
            <a:pPr marL="742950" lvl="1" indent="-285750">
              <a:lnSpc>
                <a:spcPct val="107000"/>
              </a:lnSpc>
              <a:spcAft>
                <a:spcPts val="800"/>
              </a:spcAft>
              <a:buFont typeface="Arial" panose="020B0604020202020204" pitchFamily="34" charset="0"/>
              <a:buChar char="•"/>
            </a:pPr>
            <a:r>
              <a:rPr lang="en-GB" sz="1200">
                <a:latin typeface="Verdana" panose="020B0604030504040204" pitchFamily="34" charset="0"/>
                <a:ea typeface="Verdana" panose="020B0604030504040204" pitchFamily="34" charset="0"/>
                <a:cs typeface="Times New Roman" panose="02020603050405020304" pitchFamily="18" charset="0"/>
              </a:rPr>
              <a:t>Cannock remained with the highest exclusion rate although percentage down by 0.02% (19 to 18 or 0.17% to 0.15%).</a:t>
            </a:r>
          </a:p>
          <a:p>
            <a:pPr marL="742950" lvl="1" indent="-285750">
              <a:lnSpc>
                <a:spcPct val="107000"/>
              </a:lnSpc>
              <a:spcAft>
                <a:spcPts val="800"/>
              </a:spcAft>
              <a:buFont typeface="Arial" panose="020B0604020202020204" pitchFamily="34" charset="0"/>
              <a:buChar char="•"/>
            </a:pPr>
            <a:r>
              <a:rPr lang="en-GB" sz="1200">
                <a:latin typeface="Verdana" panose="020B0604030504040204" pitchFamily="34" charset="0"/>
                <a:ea typeface="Verdana" panose="020B0604030504040204" pitchFamily="34" charset="0"/>
                <a:cs typeface="Times New Roman" panose="02020603050405020304" pitchFamily="18" charset="0"/>
              </a:rPr>
              <a:t>All key stages saw a reduced exclusion rate.</a:t>
            </a:r>
          </a:p>
        </p:txBody>
      </p:sp>
    </p:spTree>
    <p:extLst>
      <p:ext uri="{BB962C8B-B14F-4D97-AF65-F5344CB8AC3E}">
        <p14:creationId xmlns:p14="http://schemas.microsoft.com/office/powerpoint/2010/main" val="2404990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ACD0026-3357-A787-205D-B8661B6075A3}"/>
              </a:ext>
            </a:extLst>
          </p:cNvPr>
          <p:cNvSpPr txBox="1"/>
          <p:nvPr/>
        </p:nvSpPr>
        <p:spPr>
          <a:xfrm>
            <a:off x="2601565" y="247597"/>
            <a:ext cx="8753383" cy="523220"/>
          </a:xfrm>
          <a:prstGeom prst="rect">
            <a:avLst/>
          </a:prstGeom>
          <a:noFill/>
        </p:spPr>
        <p:txBody>
          <a:bodyPr wrap="square" lIns="91440" tIns="45720" rIns="91440" bIns="45720" rtlCol="0" anchor="t">
            <a:spAutoFit/>
          </a:bodyPr>
          <a:lstStyle/>
          <a:p>
            <a:pPr algn="ctr"/>
            <a:r>
              <a:rPr lang="en-GB" sz="2800" b="1"/>
              <a:t>Autumn Term Attendance overview</a:t>
            </a:r>
          </a:p>
        </p:txBody>
      </p:sp>
      <p:sp>
        <p:nvSpPr>
          <p:cNvPr id="4" name="TextBox 3">
            <a:extLst>
              <a:ext uri="{FF2B5EF4-FFF2-40B4-BE49-F238E27FC236}">
                <a16:creationId xmlns:a16="http://schemas.microsoft.com/office/drawing/2014/main" id="{2E53E60C-A040-2D0C-042E-52F6554559F7}"/>
              </a:ext>
            </a:extLst>
          </p:cNvPr>
          <p:cNvSpPr txBox="1"/>
          <p:nvPr/>
        </p:nvSpPr>
        <p:spPr>
          <a:xfrm>
            <a:off x="159568" y="1056723"/>
            <a:ext cx="5242610" cy="1327158"/>
          </a:xfrm>
          <a:prstGeom prst="rect">
            <a:avLst/>
          </a:prstGeom>
          <a:noFill/>
        </p:spPr>
        <p:txBody>
          <a:bodyPr wrap="square" rtlCol="0">
            <a:spAutoFit/>
          </a:bodyPr>
          <a:lstStyle/>
          <a:p>
            <a:pPr>
              <a:lnSpc>
                <a:spcPct val="107000"/>
              </a:lnSpc>
              <a:spcAft>
                <a:spcPts val="800"/>
              </a:spcAft>
            </a:pPr>
            <a:r>
              <a:rPr lang="en-GB" sz="1400" b="1">
                <a:effectLst/>
                <a:latin typeface="Verdana" panose="020B0604030504040204" pitchFamily="34" charset="0"/>
                <a:ea typeface="Verdana" panose="020B0604030504040204" pitchFamily="34" charset="0"/>
                <a:cs typeface="Times New Roman" panose="02020603050405020304" pitchFamily="18" charset="0"/>
              </a:rPr>
              <a:t>The Autumn average attendance for school-aged children in Staffordshire schools in 2025/26 was 93.82%, reflecting a 0.1% de</a:t>
            </a:r>
            <a:r>
              <a:rPr lang="en-GB" sz="1400" b="1">
                <a:latin typeface="Verdana" panose="020B0604030504040204" pitchFamily="34" charset="0"/>
                <a:ea typeface="Verdana" panose="020B0604030504040204" pitchFamily="34" charset="0"/>
                <a:cs typeface="Times New Roman" panose="02020603050405020304" pitchFamily="18" charset="0"/>
              </a:rPr>
              <a:t>crease </a:t>
            </a:r>
            <a:r>
              <a:rPr lang="en-GB" sz="1400" b="1">
                <a:effectLst/>
                <a:latin typeface="Verdana" panose="020B0604030504040204" pitchFamily="34" charset="0"/>
                <a:ea typeface="Verdana" panose="020B0604030504040204" pitchFamily="34" charset="0"/>
                <a:cs typeface="Times New Roman" panose="02020603050405020304" pitchFamily="18" charset="0"/>
              </a:rPr>
              <a:t>compared to Autumn 2024/25. </a:t>
            </a:r>
          </a:p>
          <a:p>
            <a:pPr>
              <a:lnSpc>
                <a:spcPct val="107000"/>
              </a:lnSpc>
              <a:spcAft>
                <a:spcPts val="800"/>
              </a:spcAft>
            </a:pPr>
            <a:endParaRPr lang="en-GB" sz="1400">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3" name="AutoShape 2">
            <a:extLst>
              <a:ext uri="{FF2B5EF4-FFF2-40B4-BE49-F238E27FC236}">
                <a16:creationId xmlns:a16="http://schemas.microsoft.com/office/drawing/2014/main" id="{BAF9DF1A-DD0F-2CA3-39A0-8D49520E5D6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TextBox 4">
            <a:extLst>
              <a:ext uri="{FF2B5EF4-FFF2-40B4-BE49-F238E27FC236}">
                <a16:creationId xmlns:a16="http://schemas.microsoft.com/office/drawing/2014/main" id="{21729C36-BBD4-C02F-5A1E-75EF5BC735D1}"/>
              </a:ext>
            </a:extLst>
          </p:cNvPr>
          <p:cNvSpPr txBox="1"/>
          <p:nvPr/>
        </p:nvSpPr>
        <p:spPr>
          <a:xfrm>
            <a:off x="4349777" y="5856800"/>
            <a:ext cx="7440950" cy="276999"/>
          </a:xfrm>
          <a:prstGeom prst="rect">
            <a:avLst/>
          </a:prstGeom>
          <a:noFill/>
        </p:spPr>
        <p:txBody>
          <a:bodyPr wrap="square" rtlCol="0">
            <a:spAutoFit/>
          </a:bodyPr>
          <a:lstStyle/>
          <a:p>
            <a:r>
              <a:rPr lang="en-GB" sz="1200"/>
              <a:t>* Data source: Capita unvalidated data. All districts included. Year 0 to 11 only.</a:t>
            </a:r>
          </a:p>
        </p:txBody>
      </p:sp>
      <p:pic>
        <p:nvPicPr>
          <p:cNvPr id="14" name="Picture 13" descr="A screenshot of a graph&#10;&#10;AI-generated content may be incorrect.">
            <a:extLst>
              <a:ext uri="{FF2B5EF4-FFF2-40B4-BE49-F238E27FC236}">
                <a16:creationId xmlns:a16="http://schemas.microsoft.com/office/drawing/2014/main" id="{56E4927B-525E-0318-F91F-1F7FF0FFB327}"/>
              </a:ext>
            </a:extLst>
          </p:cNvPr>
          <p:cNvPicPr>
            <a:picLocks noChangeAspect="1"/>
          </p:cNvPicPr>
          <p:nvPr/>
        </p:nvPicPr>
        <p:blipFill>
          <a:blip r:embed="rId2"/>
          <a:srcRect r="56529"/>
          <a:stretch>
            <a:fillRect/>
          </a:stretch>
        </p:blipFill>
        <p:spPr>
          <a:xfrm>
            <a:off x="378788" y="2091030"/>
            <a:ext cx="3366561" cy="4335620"/>
          </a:xfrm>
          <a:prstGeom prst="rect">
            <a:avLst/>
          </a:prstGeom>
        </p:spPr>
      </p:pic>
      <p:pic>
        <p:nvPicPr>
          <p:cNvPr id="6" name="Picture 5" descr="A screenshot of a graph&#10;&#10;AI-generated content may be incorrect.">
            <a:extLst>
              <a:ext uri="{FF2B5EF4-FFF2-40B4-BE49-F238E27FC236}">
                <a16:creationId xmlns:a16="http://schemas.microsoft.com/office/drawing/2014/main" id="{07DCE1E7-AE9E-D417-DB07-ECCE7DF3389D}"/>
              </a:ext>
            </a:extLst>
          </p:cNvPr>
          <p:cNvPicPr>
            <a:picLocks noChangeAspect="1"/>
          </p:cNvPicPr>
          <p:nvPr/>
        </p:nvPicPr>
        <p:blipFill>
          <a:blip r:embed="rId3"/>
          <a:srcRect b="76726"/>
          <a:stretch>
            <a:fillRect/>
          </a:stretch>
        </p:blipFill>
        <p:spPr>
          <a:xfrm>
            <a:off x="4106825" y="3175770"/>
            <a:ext cx="7926853" cy="1151066"/>
          </a:xfrm>
          <a:prstGeom prst="rect">
            <a:avLst/>
          </a:prstGeom>
        </p:spPr>
      </p:pic>
      <p:sp>
        <p:nvSpPr>
          <p:cNvPr id="7" name="TextBox 6">
            <a:extLst>
              <a:ext uri="{FF2B5EF4-FFF2-40B4-BE49-F238E27FC236}">
                <a16:creationId xmlns:a16="http://schemas.microsoft.com/office/drawing/2014/main" id="{925D5A8F-8D89-50B4-04DB-3B6285C98A72}"/>
              </a:ext>
            </a:extLst>
          </p:cNvPr>
          <p:cNvSpPr txBox="1"/>
          <p:nvPr/>
        </p:nvSpPr>
        <p:spPr>
          <a:xfrm>
            <a:off x="4207042" y="4582310"/>
            <a:ext cx="7825390" cy="763542"/>
          </a:xfrm>
          <a:prstGeom prst="rect">
            <a:avLst/>
          </a:prstGeom>
          <a:noFill/>
        </p:spPr>
        <p:txBody>
          <a:bodyPr wrap="square" rtlCol="0">
            <a:spAutoFit/>
          </a:bodyPr>
          <a:lstStyle/>
          <a:p>
            <a:pPr>
              <a:lnSpc>
                <a:spcPct val="107000"/>
              </a:lnSpc>
              <a:spcAft>
                <a:spcPts val="800"/>
              </a:spcAft>
            </a:pPr>
            <a:r>
              <a:rPr lang="en-GB" sz="1400">
                <a:latin typeface="Verdana" panose="020B0604030504040204" pitchFamily="34" charset="0"/>
                <a:ea typeface="Verdana" panose="020B0604030504040204" pitchFamily="34" charset="0"/>
                <a:cs typeface="Times New Roman" panose="02020603050405020304" pitchFamily="18" charset="0"/>
              </a:rPr>
              <a:t>In</a:t>
            </a:r>
            <a:r>
              <a:rPr lang="en-GB" sz="1400">
                <a:effectLst/>
                <a:latin typeface="Verdana" panose="020B0604030504040204" pitchFamily="34" charset="0"/>
                <a:ea typeface="Verdana" panose="020B0604030504040204" pitchFamily="34" charset="0"/>
                <a:cs typeface="Times New Roman" panose="02020603050405020304" pitchFamily="18" charset="0"/>
              </a:rPr>
              <a:t> 2025/26 Autumn term, both persistent and severe absence rate saw a reduction compared with the previous Autumn term, especially for severe absence rate </a:t>
            </a:r>
            <a:r>
              <a:rPr lang="en-GB" sz="1400">
                <a:latin typeface="Verdana" panose="020B0604030504040204" pitchFamily="34" charset="0"/>
                <a:ea typeface="Verdana" panose="020B0604030504040204" pitchFamily="34" charset="0"/>
                <a:cs typeface="Times New Roman" panose="02020603050405020304" pitchFamily="18" charset="0"/>
              </a:rPr>
              <a:t>reducing by over 1% (</a:t>
            </a:r>
            <a:r>
              <a:rPr lang="en-GB" sz="1400">
                <a:effectLst/>
                <a:latin typeface="Verdana" panose="020B0604030504040204" pitchFamily="34" charset="0"/>
                <a:ea typeface="Verdana" panose="020B0604030504040204" pitchFamily="34" charset="0"/>
                <a:cs typeface="Times New Roman" panose="02020603050405020304" pitchFamily="18" charset="0"/>
              </a:rPr>
              <a:t>from </a:t>
            </a:r>
            <a:r>
              <a:rPr lang="en-GB" sz="1400">
                <a:latin typeface="Verdana" panose="020B0604030504040204" pitchFamily="34" charset="0"/>
                <a:ea typeface="Verdana" panose="020B0604030504040204" pitchFamily="34" charset="0"/>
                <a:cs typeface="Times New Roman" panose="02020603050405020304" pitchFamily="18" charset="0"/>
              </a:rPr>
              <a:t>2.95</a:t>
            </a:r>
            <a:r>
              <a:rPr lang="en-GB" sz="1400">
                <a:effectLst/>
                <a:latin typeface="Verdana" panose="020B0604030504040204" pitchFamily="34" charset="0"/>
                <a:ea typeface="Verdana" panose="020B0604030504040204" pitchFamily="34" charset="0"/>
                <a:cs typeface="Times New Roman" panose="02020603050405020304" pitchFamily="18" charset="0"/>
              </a:rPr>
              <a:t>% to 1.92%).</a:t>
            </a:r>
          </a:p>
        </p:txBody>
      </p:sp>
    </p:spTree>
    <p:extLst>
      <p:ext uri="{BB962C8B-B14F-4D97-AF65-F5344CB8AC3E}">
        <p14:creationId xmlns:p14="http://schemas.microsoft.com/office/powerpoint/2010/main" val="3943035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49733-22A5-CD3E-AE20-22736E68F37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39F3232-7B49-8015-49A7-6E9AA62BF1BD}"/>
              </a:ext>
            </a:extLst>
          </p:cNvPr>
          <p:cNvSpPr txBox="1"/>
          <p:nvPr/>
        </p:nvSpPr>
        <p:spPr>
          <a:xfrm>
            <a:off x="2601565" y="247597"/>
            <a:ext cx="8753383" cy="523220"/>
          </a:xfrm>
          <a:prstGeom prst="rect">
            <a:avLst/>
          </a:prstGeom>
          <a:noFill/>
        </p:spPr>
        <p:txBody>
          <a:bodyPr wrap="square" lIns="91440" tIns="45720" rIns="91440" bIns="45720" rtlCol="0" anchor="t">
            <a:spAutoFit/>
          </a:bodyPr>
          <a:lstStyle/>
          <a:p>
            <a:pPr algn="ctr"/>
            <a:r>
              <a:rPr lang="en-GB" sz="2800" b="1"/>
              <a:t>Autumn Term Attendance – Key stage breakdown</a:t>
            </a:r>
          </a:p>
        </p:txBody>
      </p:sp>
      <p:sp>
        <p:nvSpPr>
          <p:cNvPr id="3" name="AutoShape 2">
            <a:extLst>
              <a:ext uri="{FF2B5EF4-FFF2-40B4-BE49-F238E27FC236}">
                <a16:creationId xmlns:a16="http://schemas.microsoft.com/office/drawing/2014/main" id="{C3F8B452-58D0-2F7D-DA77-1AD0F84DCD1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TextBox 7">
            <a:extLst>
              <a:ext uri="{FF2B5EF4-FFF2-40B4-BE49-F238E27FC236}">
                <a16:creationId xmlns:a16="http://schemas.microsoft.com/office/drawing/2014/main" id="{917E9FAA-E107-9E1B-6CC0-43EB1C3A3D50}"/>
              </a:ext>
            </a:extLst>
          </p:cNvPr>
          <p:cNvSpPr txBox="1"/>
          <p:nvPr/>
        </p:nvSpPr>
        <p:spPr>
          <a:xfrm>
            <a:off x="340040" y="1313248"/>
            <a:ext cx="2755498" cy="4273157"/>
          </a:xfrm>
          <a:prstGeom prst="rect">
            <a:avLst/>
          </a:prstGeom>
          <a:noFill/>
        </p:spPr>
        <p:txBody>
          <a:bodyPr wrap="square" rtlCol="0">
            <a:spAutoFit/>
          </a:bodyPr>
          <a:lstStyle/>
          <a:p>
            <a:pPr>
              <a:lnSpc>
                <a:spcPct val="107000"/>
              </a:lnSpc>
              <a:spcAft>
                <a:spcPts val="800"/>
              </a:spcAft>
            </a:pPr>
            <a:r>
              <a:rPr lang="en-GB" sz="1400">
                <a:latin typeface="Verdana" panose="020B0604030504040204" pitchFamily="34" charset="0"/>
                <a:ea typeface="Verdana" panose="020B0604030504040204" pitchFamily="34" charset="0"/>
                <a:cs typeface="Times New Roman" panose="02020603050405020304" pitchFamily="18" charset="0"/>
              </a:rPr>
              <a:t>Key stage (KS)</a:t>
            </a:r>
            <a:r>
              <a:rPr lang="en-GB" sz="1400">
                <a:effectLst/>
                <a:latin typeface="Verdana" panose="020B0604030504040204" pitchFamily="34" charset="0"/>
                <a:ea typeface="Verdana" panose="020B0604030504040204" pitchFamily="34" charset="0"/>
                <a:cs typeface="Times New Roman" panose="02020603050405020304" pitchFamily="18" charset="0"/>
              </a:rPr>
              <a:t>, </a:t>
            </a:r>
            <a:r>
              <a:rPr lang="en-GB" sz="1400">
                <a:latin typeface="Verdana" panose="020B0604030504040204" pitchFamily="34" charset="0"/>
                <a:ea typeface="Verdana" panose="020B0604030504040204" pitchFamily="34" charset="0"/>
                <a:cs typeface="Times New Roman" panose="02020603050405020304" pitchFamily="18" charset="0"/>
              </a:rPr>
              <a:t>it was observed that the overall Autumn term attendance rate following the same pattern:</a:t>
            </a:r>
          </a:p>
          <a:p>
            <a:pPr>
              <a:lnSpc>
                <a:spcPct val="107000"/>
              </a:lnSpc>
              <a:spcAft>
                <a:spcPts val="800"/>
              </a:spcAft>
            </a:pPr>
            <a:r>
              <a:rPr lang="en-GB" sz="1400">
                <a:effectLst/>
                <a:latin typeface="Verdana" panose="020B0604030504040204" pitchFamily="34" charset="0"/>
                <a:ea typeface="Verdana" panose="020B0604030504040204" pitchFamily="34" charset="0"/>
                <a:cs typeface="Times New Roman" panose="02020603050405020304" pitchFamily="18" charset="0"/>
              </a:rPr>
              <a:t>(From the highest to </a:t>
            </a:r>
            <a:r>
              <a:rPr lang="en-GB" sz="1400">
                <a:latin typeface="Verdana" panose="020B0604030504040204" pitchFamily="34" charset="0"/>
                <a:ea typeface="Verdana" panose="020B0604030504040204" pitchFamily="34" charset="0"/>
                <a:cs typeface="Times New Roman" panose="02020603050405020304" pitchFamily="18" charset="0"/>
              </a:rPr>
              <a:t>lowest)</a:t>
            </a:r>
          </a:p>
          <a:p>
            <a:pPr>
              <a:lnSpc>
                <a:spcPct val="107000"/>
              </a:lnSpc>
              <a:spcAft>
                <a:spcPts val="800"/>
              </a:spcAft>
            </a:pPr>
            <a:r>
              <a:rPr lang="en-GB" sz="1400">
                <a:effectLst/>
                <a:latin typeface="Verdana" panose="020B0604030504040204" pitchFamily="34" charset="0"/>
                <a:ea typeface="Verdana" panose="020B0604030504040204" pitchFamily="34" charset="0"/>
                <a:cs typeface="Times New Roman" panose="02020603050405020304" pitchFamily="18" charset="0"/>
              </a:rPr>
              <a:t>KS2 &gt; KS1 &gt; Early years &gt; KS3 &gt; KS4</a:t>
            </a:r>
          </a:p>
          <a:p>
            <a:pPr>
              <a:lnSpc>
                <a:spcPct val="107000"/>
              </a:lnSpc>
              <a:spcAft>
                <a:spcPts val="800"/>
              </a:spcAft>
            </a:pPr>
            <a:r>
              <a:rPr lang="en-GB" sz="1400">
                <a:latin typeface="Verdana" panose="020B0604030504040204" pitchFamily="34" charset="0"/>
                <a:ea typeface="Verdana" panose="020B0604030504040204" pitchFamily="34" charset="0"/>
                <a:cs typeface="Times New Roman" panose="02020603050405020304" pitchFamily="18" charset="0"/>
              </a:rPr>
              <a:t>Although the figures showed variations.</a:t>
            </a:r>
          </a:p>
          <a:p>
            <a:pPr>
              <a:lnSpc>
                <a:spcPct val="107000"/>
              </a:lnSpc>
              <a:spcAft>
                <a:spcPts val="800"/>
              </a:spcAft>
            </a:pPr>
            <a:endParaRPr lang="en-GB" sz="1400">
              <a:effectLst/>
              <a:latin typeface="Verdana" panose="020B0604030504040204" pitchFamily="34" charset="0"/>
              <a:ea typeface="Verdana" panose="020B0604030504040204" pitchFamily="34" charset="0"/>
              <a:cs typeface="Times New Roman" panose="02020603050405020304" pitchFamily="18" charset="0"/>
            </a:endParaRPr>
          </a:p>
          <a:p>
            <a:pPr>
              <a:lnSpc>
                <a:spcPct val="107000"/>
              </a:lnSpc>
              <a:spcAft>
                <a:spcPts val="800"/>
              </a:spcAft>
            </a:pPr>
            <a:r>
              <a:rPr lang="en-GB" sz="1400">
                <a:latin typeface="Verdana" panose="020B0604030504040204" pitchFamily="34" charset="0"/>
                <a:ea typeface="Verdana" panose="020B0604030504040204" pitchFamily="34" charset="0"/>
                <a:cs typeface="Times New Roman" panose="02020603050405020304" pitchFamily="18" charset="0"/>
              </a:rPr>
              <a:t>In general, KS1/KS2 attendance rates were well above the average, Early Years was close and KS3/KS4 were below.</a:t>
            </a:r>
            <a:endParaRPr lang="en-GB" sz="1400">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D837C687-76BD-8368-0D03-AA6E27439BE3}"/>
              </a:ext>
            </a:extLst>
          </p:cNvPr>
          <p:cNvSpPr txBox="1"/>
          <p:nvPr/>
        </p:nvSpPr>
        <p:spPr>
          <a:xfrm>
            <a:off x="4337194" y="6037164"/>
            <a:ext cx="7440950" cy="276999"/>
          </a:xfrm>
          <a:prstGeom prst="rect">
            <a:avLst/>
          </a:prstGeom>
          <a:noFill/>
        </p:spPr>
        <p:txBody>
          <a:bodyPr wrap="square" rtlCol="0">
            <a:spAutoFit/>
          </a:bodyPr>
          <a:lstStyle/>
          <a:p>
            <a:r>
              <a:rPr lang="en-GB" sz="1200"/>
              <a:t>* Data source: Capita unvalidated data. All districts included. Year 0 to 11 only.</a:t>
            </a:r>
          </a:p>
        </p:txBody>
      </p:sp>
      <p:pic>
        <p:nvPicPr>
          <p:cNvPr id="10" name="Picture 9" descr="A screenshot of a graph&#10;&#10;AI-generated content may be incorrect.">
            <a:extLst>
              <a:ext uri="{FF2B5EF4-FFF2-40B4-BE49-F238E27FC236}">
                <a16:creationId xmlns:a16="http://schemas.microsoft.com/office/drawing/2014/main" id="{BE540C1C-CA27-D3C9-9A23-75F6D80C30C0}"/>
              </a:ext>
            </a:extLst>
          </p:cNvPr>
          <p:cNvPicPr>
            <a:picLocks noChangeAspect="1"/>
          </p:cNvPicPr>
          <p:nvPr/>
        </p:nvPicPr>
        <p:blipFill>
          <a:blip r:embed="rId2"/>
          <a:stretch>
            <a:fillRect/>
          </a:stretch>
        </p:blipFill>
        <p:spPr>
          <a:xfrm>
            <a:off x="3184616" y="1590090"/>
            <a:ext cx="8753384" cy="3677819"/>
          </a:xfrm>
          <a:prstGeom prst="rect">
            <a:avLst/>
          </a:prstGeom>
        </p:spPr>
      </p:pic>
    </p:spTree>
    <p:extLst>
      <p:ext uri="{BB962C8B-B14F-4D97-AF65-F5344CB8AC3E}">
        <p14:creationId xmlns:p14="http://schemas.microsoft.com/office/powerpoint/2010/main" val="1162615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FE36C-B080-74FD-D44A-C3BF6D5A1B7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66F247D-1D4A-A853-57B1-2D4EAA1B68B2}"/>
              </a:ext>
            </a:extLst>
          </p:cNvPr>
          <p:cNvSpPr txBox="1"/>
          <p:nvPr/>
        </p:nvSpPr>
        <p:spPr>
          <a:xfrm>
            <a:off x="2601565" y="395393"/>
            <a:ext cx="9088566" cy="492443"/>
          </a:xfrm>
          <a:prstGeom prst="rect">
            <a:avLst/>
          </a:prstGeom>
          <a:noFill/>
        </p:spPr>
        <p:txBody>
          <a:bodyPr wrap="square" lIns="91440" tIns="45720" rIns="91440" bIns="45720" rtlCol="0" anchor="t">
            <a:spAutoFit/>
          </a:bodyPr>
          <a:lstStyle/>
          <a:p>
            <a:pPr algn="ctr"/>
            <a:r>
              <a:rPr lang="en-GB" sz="2600" b="1"/>
              <a:t>Autumn Term Attendance – Vulnerable groups in Staffordshire</a:t>
            </a:r>
          </a:p>
        </p:txBody>
      </p:sp>
      <p:sp>
        <p:nvSpPr>
          <p:cNvPr id="3" name="AutoShape 2">
            <a:extLst>
              <a:ext uri="{FF2B5EF4-FFF2-40B4-BE49-F238E27FC236}">
                <a16:creationId xmlns:a16="http://schemas.microsoft.com/office/drawing/2014/main" id="{BF00F295-51FF-FCC5-C3BF-DD9AD4BBD66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TextBox 5">
            <a:extLst>
              <a:ext uri="{FF2B5EF4-FFF2-40B4-BE49-F238E27FC236}">
                <a16:creationId xmlns:a16="http://schemas.microsoft.com/office/drawing/2014/main" id="{820AB3DF-9F51-94C4-30CD-0E35CEEC5D9F}"/>
              </a:ext>
            </a:extLst>
          </p:cNvPr>
          <p:cNvSpPr txBox="1"/>
          <p:nvPr/>
        </p:nvSpPr>
        <p:spPr>
          <a:xfrm>
            <a:off x="4992833" y="5559200"/>
            <a:ext cx="6013833" cy="276999"/>
          </a:xfrm>
          <a:prstGeom prst="rect">
            <a:avLst/>
          </a:prstGeom>
          <a:noFill/>
        </p:spPr>
        <p:txBody>
          <a:bodyPr wrap="square" rtlCol="0">
            <a:spAutoFit/>
          </a:bodyPr>
          <a:lstStyle/>
          <a:p>
            <a:r>
              <a:rPr lang="en-GB" sz="1200"/>
              <a:t>* Data source: Capita unvalidated data, Year 0 to 11 only, independent schools excluded.</a:t>
            </a:r>
          </a:p>
        </p:txBody>
      </p:sp>
      <p:grpSp>
        <p:nvGrpSpPr>
          <p:cNvPr id="14" name="Group 13">
            <a:extLst>
              <a:ext uri="{FF2B5EF4-FFF2-40B4-BE49-F238E27FC236}">
                <a16:creationId xmlns:a16="http://schemas.microsoft.com/office/drawing/2014/main" id="{C34D186C-DE2C-917D-1003-AD963B90DDF3}"/>
              </a:ext>
            </a:extLst>
          </p:cNvPr>
          <p:cNvGrpSpPr/>
          <p:nvPr/>
        </p:nvGrpSpPr>
        <p:grpSpPr>
          <a:xfrm>
            <a:off x="273221" y="1203180"/>
            <a:ext cx="10784639" cy="4631589"/>
            <a:chOff x="273221" y="1203180"/>
            <a:chExt cx="10784639" cy="4631589"/>
          </a:xfrm>
        </p:grpSpPr>
        <p:grpSp>
          <p:nvGrpSpPr>
            <p:cNvPr id="12" name="Group 11">
              <a:extLst>
                <a:ext uri="{FF2B5EF4-FFF2-40B4-BE49-F238E27FC236}">
                  <a16:creationId xmlns:a16="http://schemas.microsoft.com/office/drawing/2014/main" id="{C106FC22-9C70-074B-62AF-986399A12453}"/>
                </a:ext>
              </a:extLst>
            </p:cNvPr>
            <p:cNvGrpSpPr/>
            <p:nvPr/>
          </p:nvGrpSpPr>
          <p:grpSpPr>
            <a:xfrm>
              <a:off x="273221" y="1203180"/>
              <a:ext cx="10784639" cy="4631589"/>
              <a:chOff x="273221" y="1203180"/>
              <a:chExt cx="10784639" cy="4631589"/>
            </a:xfrm>
          </p:grpSpPr>
          <p:sp>
            <p:nvSpPr>
              <p:cNvPr id="8" name="TextBox 7">
                <a:extLst>
                  <a:ext uri="{FF2B5EF4-FFF2-40B4-BE49-F238E27FC236}">
                    <a16:creationId xmlns:a16="http://schemas.microsoft.com/office/drawing/2014/main" id="{CC8F6BFA-567F-C789-AEE9-50AD94DB5F9F}"/>
                  </a:ext>
                </a:extLst>
              </p:cNvPr>
              <p:cNvSpPr txBox="1"/>
              <p:nvPr/>
            </p:nvSpPr>
            <p:spPr>
              <a:xfrm>
                <a:off x="273221" y="1203180"/>
                <a:ext cx="3946734" cy="4631589"/>
              </a:xfrm>
              <a:prstGeom prst="rect">
                <a:avLst/>
              </a:prstGeom>
              <a:noFill/>
            </p:spPr>
            <p:txBody>
              <a:bodyPr wrap="square" rtlCol="0">
                <a:spAutoFit/>
              </a:bodyPr>
              <a:lstStyle/>
              <a:p>
                <a:pPr>
                  <a:lnSpc>
                    <a:spcPct val="107000"/>
                  </a:lnSpc>
                  <a:spcAft>
                    <a:spcPts val="800"/>
                  </a:spcAft>
                </a:pPr>
                <a:r>
                  <a:rPr lang="en-GB" sz="1400" b="1">
                    <a:effectLst/>
                    <a:latin typeface="Verdana" panose="020B0604030504040204" pitchFamily="34" charset="0"/>
                    <a:ea typeface="Verdana" panose="020B0604030504040204" pitchFamily="34" charset="0"/>
                    <a:cs typeface="Times New Roman" panose="02020603050405020304" pitchFamily="18" charset="0"/>
                  </a:rPr>
                  <a:t>In 2025 Autumn, term, nearly all the vulnerable groups had a lower attendance rate than Staffordshire average.</a:t>
                </a:r>
              </a:p>
              <a:p>
                <a:pPr>
                  <a:lnSpc>
                    <a:spcPct val="107000"/>
                  </a:lnSpc>
                  <a:spcAft>
                    <a:spcPts val="800"/>
                  </a:spcAft>
                </a:pPr>
                <a:r>
                  <a:rPr lang="en-GB" sz="1400">
                    <a:effectLst/>
                    <a:latin typeface="Verdana" panose="020B0604030504040204" pitchFamily="34" charset="0"/>
                    <a:ea typeface="Verdana" panose="020B0604030504040204" pitchFamily="34" charset="0"/>
                    <a:cs typeface="Times New Roman" panose="02020603050405020304" pitchFamily="18" charset="0"/>
                  </a:rPr>
                  <a:t>The </a:t>
                </a:r>
                <a:r>
                  <a:rPr lang="en-GB" sz="1400" b="1">
                    <a:effectLst/>
                    <a:latin typeface="Verdana" panose="020B0604030504040204" pitchFamily="34" charset="0"/>
                    <a:ea typeface="Verdana" panose="020B0604030504040204" pitchFamily="34" charset="0"/>
                    <a:cs typeface="Times New Roman" panose="02020603050405020304" pitchFamily="18" charset="0"/>
                  </a:rPr>
                  <a:t>biggest </a:t>
                </a:r>
                <a:r>
                  <a:rPr lang="en-GB" sz="1400" b="1">
                    <a:latin typeface="Verdana" panose="020B0604030504040204" pitchFamily="34" charset="0"/>
                    <a:ea typeface="Verdana" panose="020B0604030504040204" pitchFamily="34" charset="0"/>
                    <a:cs typeface="Times New Roman" panose="02020603050405020304" pitchFamily="18" charset="0"/>
                  </a:rPr>
                  <a:t>gap </a:t>
                </a:r>
                <a:r>
                  <a:rPr lang="en-GB" sz="1400" b="1">
                    <a:effectLst/>
                    <a:latin typeface="Verdana" panose="020B0604030504040204" pitchFamily="34" charset="0"/>
                    <a:ea typeface="Verdana" panose="020B0604030504040204" pitchFamily="34" charset="0"/>
                    <a:cs typeface="Times New Roman" panose="02020603050405020304" pitchFamily="18" charset="0"/>
                  </a:rPr>
                  <a:t>10.88%</a:t>
                </a:r>
                <a:r>
                  <a:rPr lang="en-GB" sz="1400">
                    <a:effectLst/>
                    <a:latin typeface="Verdana" panose="020B0604030504040204" pitchFamily="34" charset="0"/>
                    <a:ea typeface="Verdana" panose="020B0604030504040204" pitchFamily="34" charset="0"/>
                    <a:cs typeface="Times New Roman" panose="02020603050405020304" pitchFamily="18" charset="0"/>
                  </a:rPr>
                  <a:t> </a:t>
                </a:r>
                <a:r>
                  <a:rPr lang="en-GB" sz="1400">
                    <a:latin typeface="Verdana" panose="020B0604030504040204" pitchFamily="34" charset="0"/>
                    <a:ea typeface="Verdana" panose="020B0604030504040204" pitchFamily="34" charset="0"/>
                    <a:cs typeface="Times New Roman" panose="02020603050405020304" pitchFamily="18" charset="0"/>
                  </a:rPr>
                  <a:t>happened in</a:t>
                </a:r>
                <a:r>
                  <a:rPr lang="en-GB" sz="1400">
                    <a:effectLst/>
                    <a:latin typeface="Verdana" panose="020B0604030504040204" pitchFamily="34" charset="0"/>
                    <a:ea typeface="Verdana" panose="020B0604030504040204" pitchFamily="34" charset="0"/>
                    <a:cs typeface="Times New Roman" panose="02020603050405020304" pitchFamily="18" charset="0"/>
                  </a:rPr>
                  <a:t> Children Protection (CP) cohort with 82.94% attendance rate which was a 1.4% dip from the same period last year. .</a:t>
                </a:r>
                <a:endParaRPr lang="en-GB" sz="1400">
                  <a:latin typeface="Verdana" panose="020B0604030504040204" pitchFamily="34" charset="0"/>
                  <a:ea typeface="Verdana" panose="020B0604030504040204" pitchFamily="34" charset="0"/>
                  <a:cs typeface="Times New Roman" panose="02020603050405020304" pitchFamily="18" charset="0"/>
                </a:endParaRPr>
              </a:p>
              <a:p>
                <a:pPr>
                  <a:lnSpc>
                    <a:spcPct val="107000"/>
                  </a:lnSpc>
                  <a:spcAft>
                    <a:spcPts val="800"/>
                  </a:spcAft>
                </a:pPr>
                <a:r>
                  <a:rPr lang="en-GB" sz="1400">
                    <a:effectLst/>
                    <a:latin typeface="Verdana" panose="020B0604030504040204" pitchFamily="34" charset="0"/>
                    <a:ea typeface="Verdana" panose="020B0604030504040204" pitchFamily="34" charset="0"/>
                    <a:cs typeface="Times New Roman" panose="02020603050405020304" pitchFamily="18" charset="0"/>
                  </a:rPr>
                  <a:t>The </a:t>
                </a:r>
                <a:r>
                  <a:rPr lang="en-GB" sz="1400" b="1">
                    <a:effectLst/>
                    <a:latin typeface="Verdana" panose="020B0604030504040204" pitchFamily="34" charset="0"/>
                    <a:ea typeface="Verdana" panose="020B0604030504040204" pitchFamily="34" charset="0"/>
                    <a:cs typeface="Times New Roman" panose="02020603050405020304" pitchFamily="18" charset="0"/>
                  </a:rPr>
                  <a:t>smallest gap </a:t>
                </a:r>
                <a:r>
                  <a:rPr lang="en-GB" sz="1400" b="1">
                    <a:latin typeface="Verdana" panose="020B0604030504040204" pitchFamily="34" charset="0"/>
                    <a:ea typeface="Verdana" panose="020B0604030504040204" pitchFamily="34" charset="0"/>
                    <a:cs typeface="Times New Roman" panose="02020603050405020304" pitchFamily="18" charset="0"/>
                  </a:rPr>
                  <a:t>2.68</a:t>
                </a:r>
                <a:r>
                  <a:rPr lang="en-GB" sz="1400" b="1">
                    <a:effectLst/>
                    <a:latin typeface="Verdana" panose="020B0604030504040204" pitchFamily="34" charset="0"/>
                    <a:ea typeface="Verdana" panose="020B0604030504040204" pitchFamily="34" charset="0"/>
                    <a:cs typeface="Times New Roman" panose="02020603050405020304" pitchFamily="18" charset="0"/>
                  </a:rPr>
                  <a:t>% </a:t>
                </a:r>
                <a:r>
                  <a:rPr lang="en-GB" sz="1400">
                    <a:effectLst/>
                    <a:latin typeface="Verdana" panose="020B0604030504040204" pitchFamily="34" charset="0"/>
                    <a:ea typeface="Verdana" panose="020B0604030504040204" pitchFamily="34" charset="0"/>
                    <a:cs typeface="Times New Roman" panose="02020603050405020304" pitchFamily="18" charset="0"/>
                  </a:rPr>
                  <a:t>was achieved by Children in Care (</a:t>
                </a:r>
                <a:r>
                  <a:rPr lang="en-GB" sz="1400" b="1">
                    <a:effectLst/>
                    <a:latin typeface="Verdana" panose="020B0604030504040204" pitchFamily="34" charset="0"/>
                    <a:ea typeface="Verdana" panose="020B0604030504040204" pitchFamily="34" charset="0"/>
                    <a:cs typeface="Times New Roman" panose="02020603050405020304" pitchFamily="18" charset="0"/>
                  </a:rPr>
                  <a:t>CIC</a:t>
                </a:r>
                <a:r>
                  <a:rPr lang="en-GB" sz="1400">
                    <a:effectLst/>
                    <a:latin typeface="Verdana" panose="020B0604030504040204" pitchFamily="34" charset="0"/>
                    <a:ea typeface="Verdana" panose="020B0604030504040204" pitchFamily="34" charset="0"/>
                    <a:cs typeface="Times New Roman" panose="02020603050405020304" pitchFamily="18" charset="0"/>
                  </a:rPr>
                  <a:t>), although this was a 0.84% dip from the previous year.</a:t>
                </a:r>
                <a:endParaRPr lang="en-GB" sz="1400">
                  <a:latin typeface="Verdana" panose="020B0604030504040204" pitchFamily="34" charset="0"/>
                  <a:ea typeface="Verdana" panose="020B0604030504040204" pitchFamily="34" charset="0"/>
                  <a:cs typeface="Times New Roman" panose="02020603050405020304" pitchFamily="18" charset="0"/>
                </a:endParaRPr>
              </a:p>
              <a:p>
                <a:pPr>
                  <a:lnSpc>
                    <a:spcPct val="107000"/>
                  </a:lnSpc>
                  <a:spcAft>
                    <a:spcPts val="800"/>
                  </a:spcAft>
                </a:pPr>
                <a:r>
                  <a:rPr lang="en-GB" sz="1400">
                    <a:latin typeface="Verdana" panose="020B0604030504040204" pitchFamily="34" charset="0"/>
                    <a:ea typeface="Verdana" panose="020B0604030504040204" pitchFamily="34" charset="0"/>
                    <a:cs typeface="Times New Roman" panose="02020603050405020304" pitchFamily="18" charset="0"/>
                  </a:rPr>
                  <a:t>Two vulnerable cohorts saw improvements in the Autumn attendance rate:</a:t>
                </a:r>
                <a:br>
                  <a:rPr lang="en-GB" sz="1400">
                    <a:latin typeface="Verdana" panose="020B0604030504040204" pitchFamily="34" charset="0"/>
                    <a:ea typeface="Verdana" panose="020B0604030504040204" pitchFamily="34" charset="0"/>
                    <a:cs typeface="Times New Roman" panose="02020603050405020304" pitchFamily="18" charset="0"/>
                  </a:rPr>
                </a:br>
                <a:br>
                  <a:rPr lang="en-GB" sz="1400">
                    <a:latin typeface="Verdana" panose="020B0604030504040204" pitchFamily="34" charset="0"/>
                    <a:ea typeface="Verdana" panose="020B0604030504040204" pitchFamily="34" charset="0"/>
                    <a:cs typeface="Times New Roman" panose="02020603050405020304" pitchFamily="18" charset="0"/>
                  </a:rPr>
                </a:br>
                <a:r>
                  <a:rPr lang="en-GB" sz="1400">
                    <a:latin typeface="Verdana" panose="020B0604030504040204" pitchFamily="34" charset="0"/>
                    <a:ea typeface="Verdana" panose="020B0604030504040204" pitchFamily="34" charset="0"/>
                    <a:cs typeface="Times New Roman" panose="02020603050405020304" pitchFamily="18" charset="0"/>
                  </a:rPr>
                  <a:t>CIN:	86.87% to 87.10% by 0.23%</a:t>
                </a:r>
              </a:p>
              <a:p>
                <a:pPr>
                  <a:lnSpc>
                    <a:spcPct val="107000"/>
                  </a:lnSpc>
                  <a:spcAft>
                    <a:spcPts val="800"/>
                  </a:spcAft>
                </a:pPr>
                <a:r>
                  <a:rPr lang="en-GB" sz="1400">
                    <a:latin typeface="Verdana" panose="020B0604030504040204" pitchFamily="34" charset="0"/>
                    <a:ea typeface="Verdana" panose="020B0604030504040204" pitchFamily="34" charset="0"/>
                    <a:cs typeface="Times New Roman" panose="02020603050405020304" pitchFamily="18" charset="0"/>
                  </a:rPr>
                  <a:t>EHCP:	88.17% to 88.83% by 0.66%</a:t>
                </a:r>
              </a:p>
            </p:txBody>
          </p:sp>
          <p:grpSp>
            <p:nvGrpSpPr>
              <p:cNvPr id="10" name="Group 9">
                <a:extLst>
                  <a:ext uri="{FF2B5EF4-FFF2-40B4-BE49-F238E27FC236}">
                    <a16:creationId xmlns:a16="http://schemas.microsoft.com/office/drawing/2014/main" id="{0F8C3C93-837F-F2DB-5A8C-8FE4E1D24C9C}"/>
                  </a:ext>
                </a:extLst>
              </p:cNvPr>
              <p:cNvGrpSpPr/>
              <p:nvPr/>
            </p:nvGrpSpPr>
            <p:grpSpPr>
              <a:xfrm>
                <a:off x="4964714" y="1784274"/>
                <a:ext cx="6014666" cy="3514394"/>
                <a:chOff x="5557873" y="1540932"/>
                <a:chExt cx="6014666" cy="3514394"/>
              </a:xfrm>
            </p:grpSpPr>
            <p:pic>
              <p:nvPicPr>
                <p:cNvPr id="4" name="Picture 3" descr="A graph of numbers and a number of people&#10;&#10;AI-generated content may be incorrect.">
                  <a:extLst>
                    <a:ext uri="{FF2B5EF4-FFF2-40B4-BE49-F238E27FC236}">
                      <a16:creationId xmlns:a16="http://schemas.microsoft.com/office/drawing/2014/main" id="{5F47CDE3-AB02-3D11-852A-4E09E5EA41FF}"/>
                    </a:ext>
                  </a:extLst>
                </p:cNvPr>
                <p:cNvPicPr>
                  <a:picLocks noChangeAspect="1"/>
                </p:cNvPicPr>
                <p:nvPr/>
              </p:nvPicPr>
              <p:blipFill>
                <a:blip r:embed="rId2"/>
                <a:srcRect l="52649" t="6932"/>
                <a:stretch>
                  <a:fillRect/>
                </a:stretch>
              </p:blipFill>
              <p:spPr>
                <a:xfrm>
                  <a:off x="7899827" y="1540934"/>
                  <a:ext cx="3672712" cy="3514392"/>
                </a:xfrm>
                <a:prstGeom prst="rect">
                  <a:avLst/>
                </a:prstGeom>
                <a:ln>
                  <a:noFill/>
                </a:ln>
              </p:spPr>
            </p:pic>
            <p:pic>
              <p:nvPicPr>
                <p:cNvPr id="7" name="Picture 6" descr="A graph of numbers and a number of people&#10;&#10;AI-generated content may be incorrect.">
                  <a:extLst>
                    <a:ext uri="{FF2B5EF4-FFF2-40B4-BE49-F238E27FC236}">
                      <a16:creationId xmlns:a16="http://schemas.microsoft.com/office/drawing/2014/main" id="{0B1E12A9-0D9F-09DB-488C-A45666368427}"/>
                    </a:ext>
                  </a:extLst>
                </p:cNvPr>
                <p:cNvPicPr>
                  <a:picLocks noChangeAspect="1"/>
                </p:cNvPicPr>
                <p:nvPr/>
              </p:nvPicPr>
              <p:blipFill>
                <a:blip r:embed="rId2"/>
                <a:srcRect t="6932" r="69806"/>
                <a:stretch>
                  <a:fillRect/>
                </a:stretch>
              </p:blipFill>
              <p:spPr>
                <a:xfrm>
                  <a:off x="5557873" y="1540932"/>
                  <a:ext cx="2341954" cy="3514393"/>
                </a:xfrm>
                <a:prstGeom prst="rect">
                  <a:avLst/>
                </a:prstGeom>
                <a:ln>
                  <a:noFill/>
                </a:ln>
              </p:spPr>
            </p:pic>
          </p:grpSp>
          <p:pic>
            <p:nvPicPr>
              <p:cNvPr id="9" name="Picture 8" descr="A graph of numbers and a number of people&#10;&#10;AI-generated content may be incorrect.">
                <a:extLst>
                  <a:ext uri="{FF2B5EF4-FFF2-40B4-BE49-F238E27FC236}">
                    <a16:creationId xmlns:a16="http://schemas.microsoft.com/office/drawing/2014/main" id="{93656BDE-1075-0F08-310B-7DCDD3C4EB7E}"/>
                  </a:ext>
                </a:extLst>
              </p:cNvPr>
              <p:cNvPicPr>
                <a:picLocks noChangeAspect="1"/>
              </p:cNvPicPr>
              <p:nvPr/>
            </p:nvPicPr>
            <p:blipFill>
              <a:blip r:embed="rId2"/>
              <a:srcRect l="29754" r="30846" b="86707"/>
              <a:stretch>
                <a:fillRect/>
              </a:stretch>
            </p:blipFill>
            <p:spPr>
              <a:xfrm>
                <a:off x="5778676" y="1495496"/>
                <a:ext cx="3055983" cy="501947"/>
              </a:xfrm>
              <a:prstGeom prst="rect">
                <a:avLst/>
              </a:prstGeom>
              <a:ln>
                <a:noFill/>
              </a:ln>
            </p:spPr>
          </p:pic>
          <p:sp>
            <p:nvSpPr>
              <p:cNvPr id="11" name="Rectangle 10">
                <a:extLst>
                  <a:ext uri="{FF2B5EF4-FFF2-40B4-BE49-F238E27FC236}">
                    <a16:creationId xmlns:a16="http://schemas.microsoft.com/office/drawing/2014/main" id="{A69AC7FD-BC66-3B2E-A65B-66F096B25A86}"/>
                  </a:ext>
                </a:extLst>
              </p:cNvPr>
              <p:cNvSpPr/>
              <p:nvPr/>
            </p:nvSpPr>
            <p:spPr>
              <a:xfrm>
                <a:off x="4805916" y="1495496"/>
                <a:ext cx="6251944" cy="386700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Rectangle 12">
              <a:extLst>
                <a:ext uri="{FF2B5EF4-FFF2-40B4-BE49-F238E27FC236}">
                  <a16:creationId xmlns:a16="http://schemas.microsoft.com/office/drawing/2014/main" id="{7226E6DF-03AE-2A30-B136-D0A26B9D8F73}"/>
                </a:ext>
              </a:extLst>
            </p:cNvPr>
            <p:cNvSpPr/>
            <p:nvPr/>
          </p:nvSpPr>
          <p:spPr>
            <a:xfrm>
              <a:off x="7306668" y="2131142"/>
              <a:ext cx="458358" cy="26547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705661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person's face&#10;&#10;AI-generated content may be incorrect.">
            <a:hlinkClick r:id="rId3"/>
            <a:extLst>
              <a:ext uri="{FF2B5EF4-FFF2-40B4-BE49-F238E27FC236}">
                <a16:creationId xmlns:a16="http://schemas.microsoft.com/office/drawing/2014/main" id="{D0128FA8-287A-377D-521E-0CE3769345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45445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llage of children in superhero clothing&#10;&#10;AI-generated content may be incorrect.">
            <a:extLst>
              <a:ext uri="{FF2B5EF4-FFF2-40B4-BE49-F238E27FC236}">
                <a16:creationId xmlns:a16="http://schemas.microsoft.com/office/drawing/2014/main" id="{B7A6A177-1E06-5817-39E5-AF1A0282E4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25602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tuffed animal with a red bandana&#10;&#10;AI-generated content may be incorrect.">
            <a:extLst>
              <a:ext uri="{FF2B5EF4-FFF2-40B4-BE49-F238E27FC236}">
                <a16:creationId xmlns:a16="http://schemas.microsoft.com/office/drawing/2014/main" id="{E1BFF117-DCB6-2F31-E745-23B3BE7164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12561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7D65A-76DA-08DB-3A1D-74898B70D7B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A2915E1-E381-83C8-9623-41D2CAF968C1}"/>
              </a:ext>
            </a:extLst>
          </p:cNvPr>
          <p:cNvSpPr txBox="1"/>
          <p:nvPr/>
        </p:nvSpPr>
        <p:spPr>
          <a:xfrm>
            <a:off x="2601565" y="247597"/>
            <a:ext cx="8753383" cy="523220"/>
          </a:xfrm>
          <a:prstGeom prst="rect">
            <a:avLst/>
          </a:prstGeom>
          <a:noFill/>
        </p:spPr>
        <p:txBody>
          <a:bodyPr wrap="square" lIns="91440" tIns="45720" rIns="91440" bIns="45720" rtlCol="0" anchor="t">
            <a:spAutoFit/>
          </a:bodyPr>
          <a:lstStyle/>
          <a:p>
            <a:pPr algn="ctr"/>
            <a:r>
              <a:rPr lang="en-GB" sz="2800" b="1"/>
              <a:t>Autumn Term: Exclusion</a:t>
            </a:r>
          </a:p>
        </p:txBody>
      </p:sp>
      <p:sp>
        <p:nvSpPr>
          <p:cNvPr id="3" name="AutoShape 2">
            <a:extLst>
              <a:ext uri="{FF2B5EF4-FFF2-40B4-BE49-F238E27FC236}">
                <a16:creationId xmlns:a16="http://schemas.microsoft.com/office/drawing/2014/main" id="{6E076AB7-3886-CDFD-89EA-C9BD8491D1C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TextBox 9">
            <a:extLst>
              <a:ext uri="{FF2B5EF4-FFF2-40B4-BE49-F238E27FC236}">
                <a16:creationId xmlns:a16="http://schemas.microsoft.com/office/drawing/2014/main" id="{CE9B8042-A454-ECA3-4D1A-7BECEA49A128}"/>
              </a:ext>
            </a:extLst>
          </p:cNvPr>
          <p:cNvSpPr txBox="1"/>
          <p:nvPr/>
        </p:nvSpPr>
        <p:spPr>
          <a:xfrm>
            <a:off x="5637402" y="930563"/>
            <a:ext cx="6354660" cy="1861022"/>
          </a:xfrm>
          <a:prstGeom prst="rect">
            <a:avLst/>
          </a:prstGeom>
          <a:noFill/>
        </p:spPr>
        <p:txBody>
          <a:bodyPr wrap="square" rtlCol="0">
            <a:spAutoFit/>
          </a:bodyPr>
          <a:lstStyle/>
          <a:p>
            <a:pPr>
              <a:lnSpc>
                <a:spcPct val="107000"/>
              </a:lnSpc>
              <a:spcAft>
                <a:spcPts val="800"/>
              </a:spcAft>
            </a:pPr>
            <a:r>
              <a:rPr lang="en-GB" sz="1200">
                <a:latin typeface="Verdana" panose="020B0604030504040204" pitchFamily="34" charset="0"/>
                <a:ea typeface="Verdana" panose="020B0604030504040204" pitchFamily="34" charset="0"/>
                <a:cs typeface="Times New Roman" panose="02020603050405020304" pitchFamily="18" charset="0"/>
              </a:rPr>
              <a:t>In 2025/26 Autumn, both total number of exclusions and the rate of exclusion decreased from previous autumn term. A total number of 65 exclusions, dropping from 110 in 2024/25 Autumn, had been recorded, or 0.06% out of 116041 pupils (the correspondent school census pupil number of Year 0 to 11).</a:t>
            </a:r>
          </a:p>
          <a:p>
            <a:pPr>
              <a:lnSpc>
                <a:spcPct val="107000"/>
              </a:lnSpc>
              <a:spcAft>
                <a:spcPts val="800"/>
              </a:spcAft>
            </a:pPr>
            <a:r>
              <a:rPr lang="en-GB" sz="1200">
                <a:latin typeface="Verdana" panose="020B0604030504040204" pitchFamily="34" charset="0"/>
                <a:ea typeface="Verdana" panose="020B0604030504040204" pitchFamily="34" charset="0"/>
                <a:cs typeface="Times New Roman" panose="02020603050405020304" pitchFamily="18" charset="0"/>
              </a:rPr>
              <a:t>Cannock had the highest exclusion rate across all districts in both Autumn terms.</a:t>
            </a:r>
          </a:p>
          <a:p>
            <a:pPr>
              <a:lnSpc>
                <a:spcPct val="107000"/>
              </a:lnSpc>
              <a:spcAft>
                <a:spcPts val="800"/>
              </a:spcAft>
            </a:pPr>
            <a:r>
              <a:rPr lang="en-GB" sz="1200">
                <a:latin typeface="Verdana" panose="020B0604030504040204" pitchFamily="34" charset="0"/>
                <a:ea typeface="Verdana" panose="020B0604030504040204" pitchFamily="34" charset="0"/>
                <a:cs typeface="Times New Roman" panose="02020603050405020304" pitchFamily="18" charset="0"/>
              </a:rPr>
              <a:t>KS4 remained the highest exclusion rate although with a reduction of 0.02%. Early Years pupils had no permanent exclusion recorded in 2025 Autumn term.</a:t>
            </a:r>
          </a:p>
        </p:txBody>
      </p:sp>
      <p:pic>
        <p:nvPicPr>
          <p:cNvPr id="8" name="Picture 7" descr="A graph of a number of classes&#10;&#10;AI-generated content may be incorrect.">
            <a:extLst>
              <a:ext uri="{FF2B5EF4-FFF2-40B4-BE49-F238E27FC236}">
                <a16:creationId xmlns:a16="http://schemas.microsoft.com/office/drawing/2014/main" id="{F33CF9F9-9B5F-CB3F-E7A1-7DE6A0BC7681}"/>
              </a:ext>
            </a:extLst>
          </p:cNvPr>
          <p:cNvPicPr>
            <a:picLocks noChangeAspect="1"/>
          </p:cNvPicPr>
          <p:nvPr/>
        </p:nvPicPr>
        <p:blipFill>
          <a:blip r:embed="rId2"/>
          <a:stretch>
            <a:fillRect/>
          </a:stretch>
        </p:blipFill>
        <p:spPr>
          <a:xfrm>
            <a:off x="923912" y="3183441"/>
            <a:ext cx="4662712" cy="3600755"/>
          </a:xfrm>
          <a:prstGeom prst="rect">
            <a:avLst/>
          </a:prstGeom>
        </p:spPr>
      </p:pic>
      <p:pic>
        <p:nvPicPr>
          <p:cNvPr id="11" name="Picture 10" descr="A graph of different colored bars&#10;&#10;AI-generated content may be incorrect.">
            <a:extLst>
              <a:ext uri="{FF2B5EF4-FFF2-40B4-BE49-F238E27FC236}">
                <a16:creationId xmlns:a16="http://schemas.microsoft.com/office/drawing/2014/main" id="{F21E3E50-DC5C-08D8-8931-99F0BD9CF8FB}"/>
              </a:ext>
            </a:extLst>
          </p:cNvPr>
          <p:cNvPicPr>
            <a:picLocks noChangeAspect="1"/>
          </p:cNvPicPr>
          <p:nvPr/>
        </p:nvPicPr>
        <p:blipFill>
          <a:blip r:embed="rId3"/>
          <a:stretch>
            <a:fillRect/>
          </a:stretch>
        </p:blipFill>
        <p:spPr>
          <a:xfrm>
            <a:off x="5672526" y="3201159"/>
            <a:ext cx="4662712" cy="3548545"/>
          </a:xfrm>
          <a:prstGeom prst="rect">
            <a:avLst/>
          </a:prstGeom>
        </p:spPr>
      </p:pic>
      <p:sp>
        <p:nvSpPr>
          <p:cNvPr id="4" name="TextBox 3">
            <a:extLst>
              <a:ext uri="{FF2B5EF4-FFF2-40B4-BE49-F238E27FC236}">
                <a16:creationId xmlns:a16="http://schemas.microsoft.com/office/drawing/2014/main" id="{07493CCD-0CB9-DEAE-41BB-E88FBD819BA0}"/>
              </a:ext>
            </a:extLst>
          </p:cNvPr>
          <p:cNvSpPr txBox="1"/>
          <p:nvPr/>
        </p:nvSpPr>
        <p:spPr>
          <a:xfrm>
            <a:off x="615192" y="1201932"/>
            <a:ext cx="1262544" cy="1615827"/>
          </a:xfrm>
          <a:prstGeom prst="rect">
            <a:avLst/>
          </a:prstGeom>
          <a:noFill/>
        </p:spPr>
        <p:txBody>
          <a:bodyPr wrap="square" rtlCol="0">
            <a:spAutoFit/>
          </a:bodyPr>
          <a:lstStyle/>
          <a:p>
            <a:pPr marL="171450" indent="-171450">
              <a:buFont typeface="Arial" panose="020B0604020202020204" pitchFamily="34" charset="0"/>
              <a:buChar char="•"/>
            </a:pPr>
            <a:r>
              <a:rPr lang="en-GB" sz="900"/>
              <a:t>All overall numbers and rates % were based on Capita unvalidated data of Year 0-11.</a:t>
            </a:r>
          </a:p>
          <a:p>
            <a:pPr marL="171450" indent="-171450">
              <a:buFont typeface="Arial" panose="020B0604020202020204" pitchFamily="34" charset="0"/>
              <a:buChar char="•"/>
            </a:pPr>
            <a:r>
              <a:rPr lang="en-GB" sz="900"/>
              <a:t>Overall cohort was based on School Census 2024 Autumn or 2025 Autumn figures (Year 0-11)</a:t>
            </a:r>
          </a:p>
        </p:txBody>
      </p:sp>
      <p:pic>
        <p:nvPicPr>
          <p:cNvPr id="7" name="Picture 6" descr="A screenshot of a white and blue screen&#10;&#10;AI-generated content may be incorrect.">
            <a:extLst>
              <a:ext uri="{FF2B5EF4-FFF2-40B4-BE49-F238E27FC236}">
                <a16:creationId xmlns:a16="http://schemas.microsoft.com/office/drawing/2014/main" id="{F50617D3-64FD-6EB2-2775-19FEC3225584}"/>
              </a:ext>
            </a:extLst>
          </p:cNvPr>
          <p:cNvPicPr>
            <a:picLocks noChangeAspect="1"/>
          </p:cNvPicPr>
          <p:nvPr/>
        </p:nvPicPr>
        <p:blipFill>
          <a:blip r:embed="rId4"/>
          <a:stretch>
            <a:fillRect/>
          </a:stretch>
        </p:blipFill>
        <p:spPr>
          <a:xfrm>
            <a:off x="2228390" y="930563"/>
            <a:ext cx="3358234" cy="2017020"/>
          </a:xfrm>
          <a:prstGeom prst="rect">
            <a:avLst/>
          </a:prstGeom>
        </p:spPr>
      </p:pic>
    </p:spTree>
    <p:extLst>
      <p:ext uri="{BB962C8B-B14F-4D97-AF65-F5344CB8AC3E}">
        <p14:creationId xmlns:p14="http://schemas.microsoft.com/office/powerpoint/2010/main" val="33281059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D8E0B-1EB2-AD79-1686-DE91ED4B766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6434D5B-A086-3109-61E9-20C5C1C8125E}"/>
              </a:ext>
            </a:extLst>
          </p:cNvPr>
          <p:cNvSpPr txBox="1"/>
          <p:nvPr/>
        </p:nvSpPr>
        <p:spPr>
          <a:xfrm>
            <a:off x="2601565" y="247597"/>
            <a:ext cx="8753383" cy="523220"/>
          </a:xfrm>
          <a:prstGeom prst="rect">
            <a:avLst/>
          </a:prstGeom>
          <a:noFill/>
        </p:spPr>
        <p:txBody>
          <a:bodyPr wrap="square" lIns="91440" tIns="45720" rIns="91440" bIns="45720" rtlCol="0" anchor="t">
            <a:spAutoFit/>
          </a:bodyPr>
          <a:lstStyle/>
          <a:p>
            <a:pPr algn="ctr"/>
            <a:r>
              <a:rPr lang="en-GB" sz="2800" b="1"/>
              <a:t>Autumn Exclusion of vulnerable groups in Staffordshire</a:t>
            </a:r>
          </a:p>
        </p:txBody>
      </p:sp>
      <p:sp>
        <p:nvSpPr>
          <p:cNvPr id="3" name="AutoShape 2">
            <a:extLst>
              <a:ext uri="{FF2B5EF4-FFF2-40B4-BE49-F238E27FC236}">
                <a16:creationId xmlns:a16="http://schemas.microsoft.com/office/drawing/2014/main" id="{86ABB52E-BB83-7A05-A49D-DB39EDBB678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 name="TextBox 12">
            <a:extLst>
              <a:ext uri="{FF2B5EF4-FFF2-40B4-BE49-F238E27FC236}">
                <a16:creationId xmlns:a16="http://schemas.microsoft.com/office/drawing/2014/main" id="{0FB5A249-D84A-D036-11FD-B4A3C595DAD1}"/>
              </a:ext>
            </a:extLst>
          </p:cNvPr>
          <p:cNvSpPr txBox="1"/>
          <p:nvPr/>
        </p:nvSpPr>
        <p:spPr>
          <a:xfrm>
            <a:off x="337278" y="1531395"/>
            <a:ext cx="5606322" cy="3376437"/>
          </a:xfrm>
          <a:prstGeom prst="rect">
            <a:avLst/>
          </a:prstGeom>
          <a:noFill/>
        </p:spPr>
        <p:txBody>
          <a:bodyPr wrap="square" rtlCol="0">
            <a:spAutoFit/>
          </a:bodyPr>
          <a:lstStyle/>
          <a:p>
            <a:pPr>
              <a:lnSpc>
                <a:spcPct val="107000"/>
              </a:lnSpc>
              <a:spcAft>
                <a:spcPts val="800"/>
              </a:spcAft>
            </a:pPr>
            <a:r>
              <a:rPr lang="en-GB" sz="1400">
                <a:latin typeface="Verdana" panose="020B0604030504040204" pitchFamily="34" charset="0"/>
                <a:ea typeface="Verdana" panose="020B0604030504040204" pitchFamily="34" charset="0"/>
                <a:cs typeface="Times New Roman" panose="02020603050405020304" pitchFamily="18" charset="0"/>
              </a:rPr>
              <a:t>Not all v</a:t>
            </a:r>
            <a:r>
              <a:rPr lang="en-GB" sz="1400">
                <a:effectLst/>
                <a:latin typeface="Verdana" panose="020B0604030504040204" pitchFamily="34" charset="0"/>
                <a:ea typeface="Verdana" panose="020B0604030504040204" pitchFamily="34" charset="0"/>
                <a:cs typeface="Times New Roman" panose="02020603050405020304" pitchFamily="18" charset="0"/>
              </a:rPr>
              <a:t>ulnerable groups experienced permanent exclusions in last two </a:t>
            </a:r>
            <a:r>
              <a:rPr lang="en-GB" sz="1400">
                <a:latin typeface="Verdana" panose="020B0604030504040204" pitchFamily="34" charset="0"/>
                <a:ea typeface="Verdana" panose="020B0604030504040204" pitchFamily="34" charset="0"/>
                <a:cs typeface="Times New Roman" panose="02020603050405020304" pitchFamily="18" charset="0"/>
              </a:rPr>
              <a:t>Autumn terms </a:t>
            </a:r>
            <a:r>
              <a:rPr lang="en-GB" sz="1400">
                <a:effectLst/>
                <a:latin typeface="Verdana" panose="020B0604030504040204" pitchFamily="34" charset="0"/>
                <a:ea typeface="Verdana" panose="020B0604030504040204" pitchFamily="34" charset="0"/>
                <a:cs typeface="Times New Roman" panose="02020603050405020304" pitchFamily="18" charset="0"/>
              </a:rPr>
              <a:t>in Staffordshire</a:t>
            </a:r>
            <a:r>
              <a:rPr lang="en-GB" sz="1400">
                <a:latin typeface="Verdana" panose="020B0604030504040204" pitchFamily="34" charset="0"/>
                <a:ea typeface="Verdana" panose="020B0604030504040204" pitchFamily="34" charset="0"/>
                <a:cs typeface="Times New Roman" panose="02020603050405020304" pitchFamily="18" charset="0"/>
              </a:rPr>
              <a:t>,</a:t>
            </a:r>
            <a:r>
              <a:rPr lang="en-GB" sz="1400">
                <a:effectLst/>
                <a:latin typeface="Verdana" panose="020B0604030504040204" pitchFamily="34" charset="0"/>
                <a:ea typeface="Verdana" panose="020B0604030504040204" pitchFamily="34" charset="0"/>
                <a:cs typeface="Times New Roman" panose="02020603050405020304" pitchFamily="18" charset="0"/>
              </a:rPr>
              <a:t> but if they did, the permanent exclusion rate has reduced compared with 2024</a:t>
            </a:r>
          </a:p>
          <a:p>
            <a:pPr>
              <a:lnSpc>
                <a:spcPct val="107000"/>
              </a:lnSpc>
              <a:spcAft>
                <a:spcPts val="800"/>
              </a:spcAft>
            </a:pPr>
            <a:r>
              <a:rPr lang="en-GB" sz="1400">
                <a:latin typeface="Verdana" panose="020B0604030504040204" pitchFamily="34" charset="0"/>
                <a:ea typeface="Verdana" panose="020B0604030504040204" pitchFamily="34" charset="0"/>
                <a:cs typeface="Times New Roman" panose="02020603050405020304" pitchFamily="18" charset="0"/>
              </a:rPr>
              <a:t>For example, in Autumn 2025 Children in need (CIN) evidenced a 0.09% exclusion rate compared to 0.28% in Autumn 2024</a:t>
            </a:r>
          </a:p>
          <a:p>
            <a:pPr>
              <a:lnSpc>
                <a:spcPct val="107000"/>
              </a:lnSpc>
              <a:spcAft>
                <a:spcPts val="800"/>
              </a:spcAft>
            </a:pPr>
            <a:r>
              <a:rPr lang="en-GB" sz="1400">
                <a:latin typeface="Verdana" panose="020B0604030504040204" pitchFamily="34" charset="0"/>
                <a:ea typeface="Verdana" panose="020B0604030504040204" pitchFamily="34" charset="0"/>
                <a:cs typeface="Times New Roman" panose="02020603050405020304" pitchFamily="18" charset="0"/>
              </a:rPr>
              <a:t>Children with an Education, Health Care Plan (EHCP) also saw a 0.11% permanent exclusion rate compared to 0.25% in Autumn 2024</a:t>
            </a:r>
          </a:p>
          <a:p>
            <a:pPr>
              <a:lnSpc>
                <a:spcPct val="107000"/>
              </a:lnSpc>
              <a:spcAft>
                <a:spcPts val="800"/>
              </a:spcAft>
            </a:pPr>
            <a:r>
              <a:rPr lang="en-GB" sz="1400">
                <a:latin typeface="Verdana" panose="020B0604030504040204" pitchFamily="34" charset="0"/>
                <a:ea typeface="Verdana" panose="020B0604030504040204" pitchFamily="34" charset="0"/>
                <a:cs typeface="Times New Roman" panose="02020603050405020304" pitchFamily="18" charset="0"/>
              </a:rPr>
              <a:t>Other vulnerable groups, namely children with a Care Protection plan (CP), those children in care (CIC) had no permanent exclusion recorded in Autumn 2025.</a:t>
            </a:r>
          </a:p>
        </p:txBody>
      </p:sp>
      <p:pic>
        <p:nvPicPr>
          <p:cNvPr id="5" name="Picture 4" descr="A graph with numbers and a number of different colored bars&#10;&#10;AI-generated content may be incorrect.">
            <a:extLst>
              <a:ext uri="{FF2B5EF4-FFF2-40B4-BE49-F238E27FC236}">
                <a16:creationId xmlns:a16="http://schemas.microsoft.com/office/drawing/2014/main" id="{093ABBC4-30B4-7A25-8F9B-4D6DAB5DEDD2}"/>
              </a:ext>
            </a:extLst>
          </p:cNvPr>
          <p:cNvPicPr>
            <a:picLocks noChangeAspect="1"/>
          </p:cNvPicPr>
          <p:nvPr/>
        </p:nvPicPr>
        <p:blipFill>
          <a:blip r:embed="rId3"/>
          <a:stretch>
            <a:fillRect/>
          </a:stretch>
        </p:blipFill>
        <p:spPr>
          <a:xfrm>
            <a:off x="6096000" y="1661938"/>
            <a:ext cx="5783401" cy="3115353"/>
          </a:xfrm>
          <a:prstGeom prst="rect">
            <a:avLst/>
          </a:prstGeom>
          <a:ln>
            <a:solidFill>
              <a:schemeClr val="tx1"/>
            </a:solidFill>
          </a:ln>
        </p:spPr>
      </p:pic>
    </p:spTree>
    <p:extLst>
      <p:ext uri="{BB962C8B-B14F-4D97-AF65-F5344CB8AC3E}">
        <p14:creationId xmlns:p14="http://schemas.microsoft.com/office/powerpoint/2010/main" val="18760228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3BC3818AD011A499EEBD2434640EECD" ma:contentTypeVersion="15" ma:contentTypeDescription="Create a new document." ma:contentTypeScope="" ma:versionID="51a5212d7aa50df8cfae9b8a603f26b1">
  <xsd:schema xmlns:xsd="http://www.w3.org/2001/XMLSchema" xmlns:xs="http://www.w3.org/2001/XMLSchema" xmlns:p="http://schemas.microsoft.com/office/2006/metadata/properties" xmlns:ns2="5b85a257-93f7-40e4-87c7-f87ee36106ac" xmlns:ns3="5d879cd4-c66f-45f0-8fdd-d83b168381a8" targetNamespace="http://schemas.microsoft.com/office/2006/metadata/properties" ma:root="true" ma:fieldsID="d18fae7ad2d6c3a8df52ce3c89a75d0d" ns2:_="" ns3:_="">
    <xsd:import namespace="5b85a257-93f7-40e4-87c7-f87ee36106ac"/>
    <xsd:import namespace="5d879cd4-c66f-45f0-8fdd-d83b168381a8"/>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DateTaken"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85a257-93f7-40e4-87c7-f87ee36106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56f4238c-e56c-47f3-bb7f-918e154ea933"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d879cd4-c66f-45f0-8fdd-d83b168381a8"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b25e8f3e-729e-4f82-b04a-69225e861ea7}" ma:internalName="TaxCatchAll" ma:showField="CatchAllData" ma:web="5d879cd4-c66f-45f0-8fdd-d83b168381a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b85a257-93f7-40e4-87c7-f87ee36106ac">
      <Terms xmlns="http://schemas.microsoft.com/office/infopath/2007/PartnerControls"/>
    </lcf76f155ced4ddcb4097134ff3c332f>
    <TaxCatchAll xmlns="5d879cd4-c66f-45f0-8fdd-d83b168381a8" xsi:nil="true"/>
  </documentManagement>
</p:properties>
</file>

<file path=customXml/itemProps1.xml><?xml version="1.0" encoding="utf-8"?>
<ds:datastoreItem xmlns:ds="http://schemas.openxmlformats.org/officeDocument/2006/customXml" ds:itemID="{BCF0F29E-D415-4F95-A7B6-26296EABBAD0}">
  <ds:schemaRefs>
    <ds:schemaRef ds:uri="http://schemas.microsoft.com/sharepoint/v3/contenttype/forms"/>
  </ds:schemaRefs>
</ds:datastoreItem>
</file>

<file path=customXml/itemProps2.xml><?xml version="1.0" encoding="utf-8"?>
<ds:datastoreItem xmlns:ds="http://schemas.openxmlformats.org/officeDocument/2006/customXml" ds:itemID="{A7447B98-4D7C-4A1A-AB31-6DCF0250F8EB}">
  <ds:schemaRefs>
    <ds:schemaRef ds:uri="5b85a257-93f7-40e4-87c7-f87ee36106ac"/>
    <ds:schemaRef ds:uri="5d879cd4-c66f-45f0-8fdd-d83b168381a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FC1038E-6037-478D-9CA5-D3DB085B2418}">
  <ds:schemaRefs>
    <ds:schemaRef ds:uri="5b85a257-93f7-40e4-87c7-f87ee36106ac"/>
    <ds:schemaRef ds:uri="5d879cd4-c66f-45f0-8fdd-d83b168381a8"/>
    <ds:schemaRef ds:uri="82c40d47-fbf3-487e-844e-6ea9542729e5"/>
    <ds:schemaRef ds:uri="b63fc1b6-628f-4020-b137-517e3b374df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1001</Words>
  <Application>Microsoft Office PowerPoint</Application>
  <PresentationFormat>Widescreen</PresentationFormat>
  <Paragraphs>59</Paragraphs>
  <Slides>10</Slides>
  <Notes>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10</vt:i4>
      </vt:variant>
    </vt:vector>
  </HeadingPairs>
  <TitlesOfParts>
    <vt:vector size="20" baseType="lpstr">
      <vt:lpstr>Aptos</vt:lpstr>
      <vt:lpstr>Arial</vt:lpstr>
      <vt:lpstr>Avenir</vt:lpstr>
      <vt:lpstr>Avenir Black</vt:lpstr>
      <vt:lpstr>Avenir Book</vt:lpstr>
      <vt:lpstr>Avenir Heavy</vt:lpstr>
      <vt:lpstr>Calibri</vt:lpstr>
      <vt:lpstr>Calibri Light</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 BI</dc:title>
  <dc:creator>Blundell, Adam (F&amp;C)</dc:creator>
  <cp:lastModifiedBy>Mads6</cp:lastModifiedBy>
  <cp:revision>1</cp:revision>
  <dcterms:created xsi:type="dcterms:W3CDTF">2022-01-21T09:22:27Z</dcterms:created>
  <dcterms:modified xsi:type="dcterms:W3CDTF">2026-02-26T13:28:54Z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_ExtendedDescription">
    <vt:lpwstr/>
  </property>
  <property fmtid="{D5CDD505-2E9C-101B-9397-08002B2CF9AE}" pid="4" name="ContentTypeId">
    <vt:lpwstr>0x010100B3BC3818AD011A499EEBD2434640EECD</vt:lpwstr>
  </property>
</Properties>
</file>