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4"/>
    <p:sldMasterId id="2147483659" r:id="rId5"/>
    <p:sldMasterId id="2147483660" r:id="rId6"/>
    <p:sldMasterId id="2147483681" r:id="rId7"/>
    <p:sldMasterId id="2147483702" r:id="rId8"/>
    <p:sldMasterId id="2147483715" r:id="rId9"/>
  </p:sldMasterIdLst>
  <p:notesMasterIdLst>
    <p:notesMasterId r:id="rId27"/>
  </p:notesMasterIdLst>
  <p:sldIdLst>
    <p:sldId id="256" r:id="rId10"/>
    <p:sldId id="283" r:id="rId11"/>
    <p:sldId id="560" r:id="rId12"/>
    <p:sldId id="263" r:id="rId13"/>
    <p:sldId id="282" r:id="rId14"/>
    <p:sldId id="257" r:id="rId15"/>
    <p:sldId id="287" r:id="rId16"/>
    <p:sldId id="271" r:id="rId17"/>
    <p:sldId id="558" r:id="rId18"/>
    <p:sldId id="553" r:id="rId19"/>
    <p:sldId id="552" r:id="rId20"/>
    <p:sldId id="556" r:id="rId21"/>
    <p:sldId id="554" r:id="rId22"/>
    <p:sldId id="557" r:id="rId23"/>
    <p:sldId id="548" r:id="rId24"/>
    <p:sldId id="559" r:id="rId25"/>
    <p:sldId id="550" r:id="rId26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7A3115-089D-4424-A819-E11D3FB3AE09}" v="31" dt="2026-03-03T14:26:31.1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556" autoAdjust="0"/>
  </p:normalViewPr>
  <p:slideViewPr>
    <p:cSldViewPr snapToGrid="0">
      <p:cViewPr varScale="1">
        <p:scale>
          <a:sx n="110" d="100"/>
          <a:sy n="110" d="100"/>
        </p:scale>
        <p:origin x="164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font" Target="fonts/font1.fntdata"/><Relationship Id="rId36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D84-4D1C-B724-52197D80C9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84-4D1C-B724-52197D80C92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84-4D1C-B724-52197D80C92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D84-4D1C-B724-52197D80C92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D84-4D1C-B724-52197D80C92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D84-4D1C-B724-52197D80C92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D84-4D1C-B724-52197D80C927}"/>
              </c:ext>
            </c:extLst>
          </c:dPt>
          <c:dLbls>
            <c:dLbl>
              <c:idx val="4"/>
              <c:layout>
                <c:manualLayout>
                  <c:x val="-0.11521572891400715"/>
                  <c:y val="-3.806257643208963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D84-4D1C-B724-52197D80C927}"/>
                </c:ext>
              </c:extLst>
            </c:dLbl>
            <c:dLbl>
              <c:idx val="5"/>
              <c:layout>
                <c:manualLayout>
                  <c:x val="4.6909492273730681E-2"/>
                  <c:y val="-3.6018336607727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84-4D1C-B724-52197D80C927}"/>
                </c:ext>
              </c:extLst>
            </c:dLbl>
            <c:dLbl>
              <c:idx val="6"/>
              <c:layout>
                <c:manualLayout>
                  <c:x val="9.9337748344370855E-2"/>
                  <c:y val="-3.274394237066157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D84-4D1C-B724-52197D80C9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Sheet1!$A$1:$A$7</c:f>
              <c:strCache>
                <c:ptCount val="7"/>
                <c:pt idx="0">
                  <c:v>Welsh Government funding</c:v>
                </c:pt>
                <c:pt idx="1">
                  <c:v>PCC funding</c:v>
                </c:pt>
                <c:pt idx="2">
                  <c:v>RIF</c:v>
                </c:pt>
                <c:pt idx="3">
                  <c:v>Trusell/Moondance</c:v>
                </c:pt>
                <c:pt idx="4">
                  <c:v>PD Town Council</c:v>
                </c:pt>
                <c:pt idx="5">
                  <c:v>Money and Pensions Service</c:v>
                </c:pt>
                <c:pt idx="6">
                  <c:v>Other</c:v>
                </c:pt>
              </c:strCache>
            </c:strRef>
          </c:cat>
          <c:val>
            <c:numRef>
              <c:f>Sheet1!$B$1:$B$7</c:f>
              <c:numCache>
                <c:formatCode>"£"#,##0</c:formatCode>
                <c:ptCount val="7"/>
                <c:pt idx="0">
                  <c:v>369135</c:v>
                </c:pt>
                <c:pt idx="1">
                  <c:v>291226</c:v>
                </c:pt>
                <c:pt idx="2">
                  <c:v>48533</c:v>
                </c:pt>
                <c:pt idx="3">
                  <c:v>43309</c:v>
                </c:pt>
                <c:pt idx="4">
                  <c:v>5000</c:v>
                </c:pt>
                <c:pt idx="5">
                  <c:v>10783</c:v>
                </c:pt>
                <c:pt idx="6">
                  <c:v>11340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D84-4D1C-B724-52197D80C92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endParaRPr sz="1800" b="0" i="0" u="none" strike="noStrike" cap="none" dirty="0"/>
          </a:p>
        </p:txBody>
      </p:sp>
      <p:sp>
        <p:nvSpPr>
          <p:cNvPr id="89" name="Google Shape;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Unique clients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7977169A-2CEC-484E-8949-FC92A2A4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>
            <a:extLst>
              <a:ext uri="{FF2B5EF4-FFF2-40B4-BE49-F238E27FC236}">
                <a16:creationId xmlns:a16="http://schemas.microsoft.com/office/drawing/2014/main" id="{64317599-C0BD-A3E3-FFC4-B0F012C2A1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4:notes">
            <a:extLst>
              <a:ext uri="{FF2B5EF4-FFF2-40B4-BE49-F238E27FC236}">
                <a16:creationId xmlns:a16="http://schemas.microsoft.com/office/drawing/2014/main" id="{7A54579B-694E-A3E3-8900-989E9B2720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Unique clients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5150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/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WB/UC issues same level as last year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Debt/fin cap more than double compared to previous year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Attendance Allowance, PIP and DLA – twice the amount of issues compared to 2024/25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Similar numbers of clients referred for food parcels to previous year.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The percentage of clients with a disability or long-term health condition remains static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Average annual income gain of £977 per client in 2025/26, a 24% increase on previous year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3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800" b="0" i="0" u="none" strike="noStrike" cap="none" dirty="0"/>
              <a:t>There has been an upward trend in clients needing crisis support over the last 6-month period, higher on average than in previous years during the same period</a:t>
            </a:r>
            <a:endParaRPr sz="1800" b="0" i="0" u="none" strike="noStrike" cap="none" dirty="0"/>
          </a:p>
        </p:txBody>
      </p:sp>
      <p:sp>
        <p:nvSpPr>
          <p:cNvPr id="98" name="Google Shape;98;p8:notes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D42D4CDF-BB0A-7AD9-32FE-908BBC6EF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>
            <a:extLst>
              <a:ext uri="{FF2B5EF4-FFF2-40B4-BE49-F238E27FC236}">
                <a16:creationId xmlns:a16="http://schemas.microsoft.com/office/drawing/2014/main" id="{E2B389B6-3B17-58FA-EC31-D0FFCA895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8:notes">
            <a:extLst>
              <a:ext uri="{FF2B5EF4-FFF2-40B4-BE49-F238E27FC236}">
                <a16:creationId xmlns:a16="http://schemas.microsoft.com/office/drawing/2014/main" id="{3D2516EE-A6F2-F28E-9C82-BBADCC801E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800" b="0" i="0" u="none" strike="noStrike" cap="none" dirty="0"/>
              <a:t>Increase in foodbank referrals during the last 6 months and much higher than in the same period last year. </a:t>
            </a:r>
            <a:endParaRPr sz="1800" b="0" i="0" u="none" strike="noStrike" cap="none" dirty="0"/>
          </a:p>
        </p:txBody>
      </p:sp>
      <p:sp>
        <p:nvSpPr>
          <p:cNvPr id="98" name="Google Shape;98;p8:notes">
            <a:extLst>
              <a:ext uri="{FF2B5EF4-FFF2-40B4-BE49-F238E27FC236}">
                <a16:creationId xmlns:a16="http://schemas.microsoft.com/office/drawing/2014/main" id="{5D5516F3-55D1-8479-926D-B78B65F12E46}"/>
              </a:ext>
            </a:extLst>
          </p:cNvPr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605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Upward trend in debt clients with complex debt issues, and an increase in numbers of clients with ‘priority debts’ including council tax, rent arrears and utilities.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0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07BF36B4-F4A0-9947-11D2-5966EE13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58017C39-3D4D-C5C4-8F99-CA7B89DA83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0A268288-E7F5-3EC0-8710-F64860470A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59078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FE23274A-2511-A46D-BB9A-B8803B490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B222E607-2EFE-F5F4-B3D1-462338F79E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D9D547F8-5DCD-4072-F4B0-FE4CBFAF83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Partners for the Journey – supporting people with mental health issues with a range of issues including debt, benefits and housing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PWR – supporting families with young children to </a:t>
            </a:r>
            <a:r>
              <a:rPr lang="en-US" dirty="0" err="1"/>
              <a:t>maximise</a:t>
            </a:r>
            <a:r>
              <a:rPr lang="en-US" dirty="0"/>
              <a:t> income and improve financial resilience. Half a million financial gains secured for families this year to date.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Beyond the foodbank – first year of the project funded by Trussell Trust to support clients with maximizing income and improving financial resilience to reduce reliance on foodbanks; increasing numbers of clients are being referred with positive income gains for clients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03069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DBEBC72A-376A-C0AB-E74F-A9F4C8B0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B1077378-5B03-E8EB-261B-722AA7E3AE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C295039D-D942-AECB-A435-6A52FBFC85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99077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E1B0231D-F9C1-8B14-DD86-AA246F48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149FB441-99C8-A6A9-3C20-07BB713247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42B73004-5998-183E-ABF7-3EE9C8B26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49431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2EB8E77C-4E0C-C5B5-AD3D-7016F5D85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71A971DD-1360-53A6-3788-8606EBEC14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25FBED8D-D6C8-9F47-36EF-D3E8F16BC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BEFs – feeding into the wider policy work of Citizens Advice nationally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 meet regularly with MPs Henry Tufnell and Ben Lake to raise issues affecting our clients, as well as receiving referrals from their caseworkers on behalf of constituents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Pembrokeshire Community of Practice set up to address and tackle poverty through collaboration and problem solving with frontline workers and commissioners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 attend steering groups locally, regionally and nationally including Tackling Poverty working group, Financial Capability forum and Carers Strategy meetings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95700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BE84DD64-47F8-A453-62D3-94C87CD2A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26FCBDD0-F7FD-A127-3832-E8D78A0749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61A74456-351B-C582-B711-A6739C14A8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79423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FEC33BF-BE52-522A-A1BC-2A9745136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09">
            <a:extLst>
              <a:ext uri="{FF2B5EF4-FFF2-40B4-BE49-F238E27FC236}">
                <a16:creationId xmlns:a16="http://schemas.microsoft.com/office/drawing/2014/main" id="{D832F510-D308-B9B7-5AEF-809D34EED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Shape 110">
            <a:extLst>
              <a:ext uri="{FF2B5EF4-FFF2-40B4-BE49-F238E27FC236}">
                <a16:creationId xmlns:a16="http://schemas.microsoft.com/office/drawing/2014/main" id="{78656572-442D-2F4E-C3A4-076B2A373D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74" y="4715158"/>
            <a:ext cx="5438137" cy="4466990"/>
          </a:xfrm>
        </p:spPr>
        <p:txBody>
          <a:bodyPr lIns="91522" tIns="91522" rIns="91522" bIns="91522"/>
          <a:lstStyle/>
          <a:p>
            <a:pPr lvl="0"/>
            <a:r>
              <a:rPr lang="en-US" dirty="0"/>
              <a:t>Total funding of nearly £800k</a:t>
            </a:r>
          </a:p>
          <a:p>
            <a:pPr lvl="0"/>
            <a:r>
              <a:rPr lang="en-US" dirty="0"/>
              <a:t>47% of funding is from Welsh Government Single Advice fund </a:t>
            </a:r>
          </a:p>
          <a:p>
            <a:pPr lvl="0"/>
            <a:r>
              <a:rPr lang="en-US" dirty="0"/>
              <a:t>37% of funding is from PCC, including funding for the Money Cares and Welfare Rights projects </a:t>
            </a:r>
          </a:p>
          <a:p>
            <a:pPr lvl="0"/>
            <a:r>
              <a:rPr lang="en-US" dirty="0"/>
              <a:t>6% RIF</a:t>
            </a:r>
          </a:p>
          <a:p>
            <a:pPr lvl="0"/>
            <a:r>
              <a:rPr lang="en-US" dirty="0"/>
              <a:t>6% foodbank project</a:t>
            </a:r>
          </a:p>
          <a:p>
            <a:pPr lvl="0"/>
            <a:r>
              <a:rPr lang="en-US" dirty="0"/>
              <a:t>4% other </a:t>
            </a:r>
          </a:p>
        </p:txBody>
      </p:sp>
    </p:spTree>
    <p:extLst>
      <p:ext uri="{BB962C8B-B14F-4D97-AF65-F5344CB8AC3E}">
        <p14:creationId xmlns:p14="http://schemas.microsoft.com/office/powerpoint/2010/main" val="1388415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33785829-E55F-D5B4-08F6-F1C11A332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>
            <a:extLst>
              <a:ext uri="{FF2B5EF4-FFF2-40B4-BE49-F238E27FC236}">
                <a16:creationId xmlns:a16="http://schemas.microsoft.com/office/drawing/2014/main" id="{AB85F325-EF2D-A86F-AF98-B0F0096007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5:notes">
            <a:extLst>
              <a:ext uri="{FF2B5EF4-FFF2-40B4-BE49-F238E27FC236}">
                <a16:creationId xmlns:a16="http://schemas.microsoft.com/office/drawing/2014/main" id="{8EC97AAC-9977-B0E7-EEE5-CAB258F813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73" y="4715156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00" tIns="91500" rIns="91500" bIns="91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99086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endParaRPr sz="1800" b="0" i="0" u="none" strike="noStrike" cap="none" dirty="0"/>
          </a:p>
        </p:txBody>
      </p:sp>
      <p:sp>
        <p:nvSpPr>
          <p:cNvPr id="110" name="Google Shape;11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ritage cover slide">
  <p:cSld name="Heritage cover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57161" y="215900"/>
            <a:ext cx="5424486" cy="227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5775160" y="3923632"/>
            <a:ext cx="3195052" cy="103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content slide">
  <p:cSld name="Text content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14610" y="2063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32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14610" y="1200150"/>
            <a:ext cx="4109100" cy="3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or graph content slide">
  <p:cSld name="Infographic or graph content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214610" y="2063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32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214312" y="1143000"/>
            <a:ext cx="87042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ritage end slide">
  <p:cSld name="Heritage end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178934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178934" y="1200150"/>
            <a:ext cx="8229600" cy="1553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itizens Advice_Cover_Heritage 1">
    <p:bg>
      <p:bgPr>
        <a:solidFill>
          <a:srgbClr val="FCBB69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 descr="CA_SpeechBubbles_RGB-03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3" y="0"/>
            <a:ext cx="9355012" cy="3547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443680" y="216479"/>
            <a:ext cx="5661599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CBB69"/>
              </a:buClr>
              <a:buSzPct val="100000"/>
              <a:buFont typeface="Open Sans"/>
              <a:defRPr sz="3413">
                <a:solidFill>
                  <a:srgbClr val="FCBB6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9" y="3886200"/>
            <a:ext cx="4968318" cy="101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6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2">
    <p:bg>
      <p:bgPr>
        <a:solidFill>
          <a:srgbClr val="FCBB69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43675" y="368880"/>
            <a:ext cx="4123800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17" name="Shape 17" descr="CA_Silhouettes_RGB-1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22680" y="244554"/>
            <a:ext cx="5182703" cy="4654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18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304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3">
    <p:bg>
      <p:bgPr>
        <a:solidFill>
          <a:srgbClr val="FCBB69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 descr="CA_Silhouettes_RGB-18.png"/>
          <p:cNvPicPr preferRelativeResize="0"/>
          <p:nvPr/>
        </p:nvPicPr>
        <p:blipFill rotWithShape="1">
          <a:blip r:embed="rId2">
            <a:alphaModFix/>
          </a:blip>
          <a:srcRect l="8538" t="12011" r="2517" b="8812"/>
          <a:stretch/>
        </p:blipFill>
        <p:spPr>
          <a:xfrm>
            <a:off x="4387705" y="457805"/>
            <a:ext cx="4560095" cy="432229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21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443676" y="368880"/>
            <a:ext cx="3944100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23" name="Shape 23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57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4">
    <p:bg>
      <p:bgPr>
        <a:solidFill>
          <a:srgbClr val="FCBB69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hape 25" descr="CA_Silhouettes_RGB-1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69380" y="-208575"/>
            <a:ext cx="4752627" cy="535207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ctrTitle"/>
          </p:nvPr>
        </p:nvSpPr>
        <p:spPr>
          <a:xfrm>
            <a:off x="443680" y="368880"/>
            <a:ext cx="4105199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28" name="Shape 28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578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5">
    <p:bg>
      <p:bgPr>
        <a:solidFill>
          <a:srgbClr val="FCBB69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ctrTitle"/>
          </p:nvPr>
        </p:nvSpPr>
        <p:spPr>
          <a:xfrm>
            <a:off x="443675" y="368880"/>
            <a:ext cx="4041000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32" name="Shape 32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Shape 33" descr="CA_Silhouettes_RGB-20.png"/>
          <p:cNvPicPr preferRelativeResize="0"/>
          <p:nvPr/>
        </p:nvPicPr>
        <p:blipFill rotWithShape="1">
          <a:blip r:embed="rId3">
            <a:alphaModFix/>
          </a:blip>
          <a:srcRect l="10770" t="8946" b="15238"/>
          <a:stretch/>
        </p:blipFill>
        <p:spPr>
          <a:xfrm>
            <a:off x="4369855" y="523199"/>
            <a:ext cx="4679023" cy="4233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74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Inventive 1">
    <p:bg>
      <p:bgPr>
        <a:solidFill>
          <a:srgbClr val="FBC0AD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Shape 35" descr="CA_SpeechBubbles_RGB-05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4" y="0"/>
            <a:ext cx="6915647" cy="413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Shape 36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buNone/>
              <a:defRPr sz="2275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443680" y="216475"/>
            <a:ext cx="5514299" cy="288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BC0AD"/>
              </a:buClr>
              <a:buSzPct val="100000"/>
              <a:buFont typeface="Open Sans"/>
              <a:defRPr sz="3413">
                <a:solidFill>
                  <a:srgbClr val="FBC0A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9994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Inventive 1 1">
    <p:bg>
      <p:bgPr>
        <a:solidFill>
          <a:srgbClr val="FBC0AD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hape 40" descr="CA_Silhouettes_RGB-1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7202" y="-179274"/>
            <a:ext cx="5092304" cy="542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Shape 41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443675" y="2495575"/>
            <a:ext cx="4041000" cy="1473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buNone/>
              <a:defRPr sz="2275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ctrTitle"/>
          </p:nvPr>
        </p:nvSpPr>
        <p:spPr>
          <a:xfrm>
            <a:off x="443676" y="368880"/>
            <a:ext cx="4215900" cy="2909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defRPr sz="3413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331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Responsible 1">
    <p:bg>
      <p:bgPr>
        <a:solidFill>
          <a:srgbClr val="90CE9C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hape 45" descr="CA_SpeechBubbles_RGB-04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4" y="0"/>
            <a:ext cx="6915647" cy="413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Shape 46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57486B"/>
              </a:buClr>
              <a:buSzPct val="100000"/>
              <a:buFont typeface="Open Sans"/>
              <a:buNone/>
              <a:defRPr sz="2275">
                <a:solidFill>
                  <a:srgbClr val="57486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ctrTitle"/>
          </p:nvPr>
        </p:nvSpPr>
        <p:spPr>
          <a:xfrm>
            <a:off x="443680" y="216475"/>
            <a:ext cx="5514299" cy="288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90CE9C"/>
              </a:buClr>
              <a:buSzPct val="100000"/>
              <a:buFont typeface="Open Sans"/>
              <a:defRPr sz="3413">
                <a:solidFill>
                  <a:srgbClr val="90CE9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0969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Generous 1">
    <p:bg>
      <p:bgPr>
        <a:solidFill>
          <a:srgbClr val="B5AFD7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 descr="CA_SpeechBubbles_RGB-06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4" y="0"/>
            <a:ext cx="6915647" cy="413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Shape 51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553F"/>
              </a:buClr>
              <a:buSzPct val="100000"/>
              <a:buFont typeface="Open Sans"/>
              <a:buNone/>
              <a:defRPr sz="2275">
                <a:solidFill>
                  <a:srgbClr val="00553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ctrTitle"/>
          </p:nvPr>
        </p:nvSpPr>
        <p:spPr>
          <a:xfrm>
            <a:off x="443680" y="216475"/>
            <a:ext cx="5514299" cy="288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B5AFD7"/>
              </a:buClr>
              <a:buSzPct val="100000"/>
              <a:buFont typeface="Open Sans"/>
              <a:defRPr sz="3413">
                <a:solidFill>
                  <a:srgbClr val="B5AFD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45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izens Advice  - Wide column title and 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57201" y="468500"/>
            <a:ext cx="5261100" cy="3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73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5" y="1704180"/>
            <a:ext cx="6334199" cy="3176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697575"/>
            <a:ext cx="82296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4044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Two column Large 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98755" y="1704180"/>
            <a:ext cx="4055099" cy="357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2"/>
          </p:nvPr>
        </p:nvSpPr>
        <p:spPr>
          <a:xfrm>
            <a:off x="457201" y="468500"/>
            <a:ext cx="5261100" cy="3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73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457205" y="1704180"/>
            <a:ext cx="3932699" cy="3176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697575"/>
            <a:ext cx="82296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9980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Two column Large body and quot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98755" y="1704180"/>
            <a:ext cx="4055099" cy="357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ubTitle" idx="2"/>
          </p:nvPr>
        </p:nvSpPr>
        <p:spPr>
          <a:xfrm>
            <a:off x="457201" y="468500"/>
            <a:ext cx="5261100" cy="3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73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3"/>
          </p:nvPr>
        </p:nvSpPr>
        <p:spPr>
          <a:xfrm>
            <a:off x="457205" y="1704180"/>
            <a:ext cx="3932699" cy="3176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697575"/>
            <a:ext cx="82296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655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Heritage">
    <p:bg>
      <p:bgPr>
        <a:solidFill>
          <a:srgbClr val="FCBB69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162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726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Inventive 1">
    <p:bg>
      <p:bgPr>
        <a:solidFill>
          <a:srgbClr val="FBC0AD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buNone/>
              <a:defRPr sz="1625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78" name="Shape 78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8261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Responsible 1">
    <p:bg>
      <p:bgPr>
        <a:solidFill>
          <a:srgbClr val="90CE9C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57486B"/>
              </a:buClr>
              <a:buSzPct val="100000"/>
              <a:buFont typeface="Open Sans"/>
              <a:buNone/>
              <a:defRPr sz="1625">
                <a:solidFill>
                  <a:srgbClr val="57486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81" name="Shape 81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960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Generous 1">
    <p:bg>
      <p:bgPr>
        <a:solidFill>
          <a:srgbClr val="B5AFD7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553F"/>
              </a:buClr>
              <a:buSzPct val="100000"/>
              <a:buFont typeface="Open Sans"/>
              <a:buNone/>
              <a:defRPr sz="1625">
                <a:solidFill>
                  <a:srgbClr val="00553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84" name="Shape 84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009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5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8556796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63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or graph content slide">
  <p:cSld name="Infographic or graph content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214610" y="2063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214312" y="1143000"/>
            <a:ext cx="87042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371464" marR="0" lvl="0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42928" marR="0" lvl="1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114391" marR="0" lvl="2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485854" marR="0" lvl="3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857318" marR="0" lvl="4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228782" marR="0" lvl="5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8324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E7FB-7098-E197-4BA4-C34594E6D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85C22-3D9D-7C50-24B4-A85898D76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9827E-9264-8B5F-E456-10876FDD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F8912-5521-4563-2375-D546FC6F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EF26C-596F-4B75-7692-80D6EEE2B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024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1196F-2495-81EC-0938-6BBB27AD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584D4-AF2F-84DE-8CCE-B0D657533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09889-15A1-C37F-AA73-FD8F6631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FDE47-80AC-D870-55C3-920F175F7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26BD0-A105-7470-3622-D08B76C4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686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C152-5521-723F-45F6-7844C367F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09036-CB77-7765-9FC5-8A06D50D3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2E490-E930-2205-3364-0938B305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62E1E-5E62-437A-9E17-46171856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B8ABD-4DAB-4279-13EA-3906ABBDE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84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B344E-8D21-A969-3BE3-AEBF40F2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917B0-12A4-B098-EE8A-F35C7DCB8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10BE8-6368-8D81-C994-F24A81973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FF699-5390-A8FC-6AB8-C55A1E142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9D585-04F6-F2DE-2A60-29C891E5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8CF24-3ED4-CAF3-0DD3-506184E1D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0786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1F4CE-6116-92B1-9873-9F10F3AD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755F7-4101-92B6-693F-FB06CFC32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82283C-6960-5BBF-CFE8-D2CA43C1B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8F294-7363-B86A-AB68-6848DEB88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ABD3BF-B3FE-2DFD-4CAF-B1390EA4B4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DDE6FE-0401-DF44-B1AC-968526B17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D5181A-27C8-5EBA-7768-48F00E5E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9C4241-79A9-DDBB-82CB-F94ABA50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345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42B89-FFE2-9312-229B-CB2EC647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80F85-BC47-9180-11B6-AE18404F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9875F7-7DF0-9AF2-7837-E4D96BB15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9433B7-59C3-FE91-1211-17BB19763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6888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8E2C1B-487B-9F6A-7C25-104A0E94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245504-1B31-4464-0C95-1BB458BB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D1783-5E5C-CA8C-6FA7-72E48F8B8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909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603EE-60C1-09D1-5708-F9F36B04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480FA-0B84-9B53-F388-8018B696D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5776-E4E8-348F-066D-CFE0444C7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515AA3-EB3B-600A-295F-03F4CA0EB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EDBAE-63C1-22D3-A70E-177267C4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80CEC-FF29-19AB-3DCA-6DFFB4E00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1316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C187B-F343-080B-A26C-3EC0C37E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DDEDB-9256-6071-5058-EE83A9F86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5794D-52EC-FA08-C355-72136D976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7CDEB-9536-6919-868A-1738362BC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BBEC-B88E-4750-9686-27B225E33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8C21F-2624-00BB-BB87-CE9EE69D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7376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1AAE-9BCF-D0CF-27E0-351498EDA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9C2A1A-D380-5EA3-CFC8-7B77C4A6F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1FAA0-64AE-82FD-789D-EEB4195C5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C0B44-B09B-EADF-010E-159870BF6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7007D-ECFE-03C5-5E8C-ADE95BAE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2268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628BDA-FFB1-9FBE-F1D6-8DDE8C6D94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D1D11-FDD8-74E9-3B57-16602531D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BDB1F-4DED-8527-1EBF-1EA3B7FD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77F46-D183-739E-E7F5-D8E4D76EE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52A3B-ED99-4728-D9FD-2039FC48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754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izens Advice Wide column 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5">
            <a:extLst>
              <a:ext uri="{FF2B5EF4-FFF2-40B4-BE49-F238E27FC236}">
                <a16:creationId xmlns:a16="http://schemas.microsoft.com/office/drawing/2014/main" id="{4D75064E-CD39-4D57-B42F-A205E0BC765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7203" y="468499"/>
            <a:ext cx="5261101" cy="344696"/>
          </a:xfrm>
        </p:spPr>
        <p:txBody>
          <a:bodyPr/>
          <a:lstStyle>
            <a:lvl1pPr>
              <a:spcBef>
                <a:spcPts val="0"/>
              </a:spcBef>
              <a:defRPr sz="594">
                <a:solidFill>
                  <a:srgbClr val="004888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Shape 56">
            <a:extLst>
              <a:ext uri="{FF2B5EF4-FFF2-40B4-BE49-F238E27FC236}">
                <a16:creationId xmlns:a16="http://schemas.microsoft.com/office/drawing/2014/main" id="{E3F33F89-BF67-48F8-8B5D-04DDCF5FFD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3" y="1704179"/>
            <a:ext cx="6334199" cy="3176097"/>
          </a:xfrm>
        </p:spPr>
        <p:txBody>
          <a:bodyPr/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594"/>
              </a:spcAft>
              <a:buClr>
                <a:srgbClr val="004888"/>
              </a:buClr>
              <a:buSzPct val="100000"/>
              <a:buFont typeface="Open Sans"/>
              <a:buChar char="●"/>
              <a:defRPr sz="1056"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  <p:sp>
        <p:nvSpPr>
          <p:cNvPr id="4" name="Shape 57">
            <a:extLst>
              <a:ext uri="{FF2B5EF4-FFF2-40B4-BE49-F238E27FC236}">
                <a16:creationId xmlns:a16="http://schemas.microsoft.com/office/drawing/2014/main" id="{5182B8A4-6808-4845-AF0A-F6E2935D53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2" y="697576"/>
            <a:ext cx="8229600" cy="857401"/>
          </a:xfrm>
        </p:spPr>
        <p:txBody>
          <a:bodyPr anchor="t"/>
          <a:lstStyle>
            <a:lvl1pPr>
              <a:defRPr sz="1848">
                <a:solidFill>
                  <a:srgbClr val="004888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9217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itizens Advice_Cover_Heritage 1">
    <p:bg>
      <p:bgPr>
        <a:solidFill>
          <a:srgbClr val="FCBB69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 descr="CA_SpeechBubbles_RGB-03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3" y="0"/>
            <a:ext cx="9355012" cy="3547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443680" y="216479"/>
            <a:ext cx="5661599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CBB69"/>
              </a:buClr>
              <a:buSzPct val="100000"/>
              <a:buFont typeface="Open Sans"/>
              <a:defRPr sz="3413">
                <a:solidFill>
                  <a:srgbClr val="FCBB6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9" y="3886200"/>
            <a:ext cx="4968318" cy="101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03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2">
    <p:bg>
      <p:bgPr>
        <a:solidFill>
          <a:srgbClr val="FCBB69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43675" y="368880"/>
            <a:ext cx="4123800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17" name="Shape 17" descr="CA_Silhouettes_RGB-1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22680" y="244554"/>
            <a:ext cx="5182703" cy="4654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18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104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3">
    <p:bg>
      <p:bgPr>
        <a:solidFill>
          <a:srgbClr val="FCBB69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 descr="CA_Silhouettes_RGB-18.png"/>
          <p:cNvPicPr preferRelativeResize="0"/>
          <p:nvPr/>
        </p:nvPicPr>
        <p:blipFill rotWithShape="1">
          <a:blip r:embed="rId2">
            <a:alphaModFix/>
          </a:blip>
          <a:srcRect l="8538" t="12011" r="2517" b="8812"/>
          <a:stretch/>
        </p:blipFill>
        <p:spPr>
          <a:xfrm>
            <a:off x="4387705" y="457805"/>
            <a:ext cx="4560095" cy="432229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21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443676" y="368880"/>
            <a:ext cx="3944100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23" name="Shape 23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84593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4">
    <p:bg>
      <p:bgPr>
        <a:solidFill>
          <a:srgbClr val="FCBB69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hape 25" descr="CA_Silhouettes_RGB-1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69380" y="-208575"/>
            <a:ext cx="4752627" cy="535207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ctrTitle"/>
          </p:nvPr>
        </p:nvSpPr>
        <p:spPr>
          <a:xfrm>
            <a:off x="443680" y="368880"/>
            <a:ext cx="4105199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28" name="Shape 28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032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Heritage 5">
    <p:bg>
      <p:bgPr>
        <a:solidFill>
          <a:srgbClr val="FCBB69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443679" y="2495575"/>
            <a:ext cx="3893399" cy="152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ctrTitle"/>
          </p:nvPr>
        </p:nvSpPr>
        <p:spPr>
          <a:xfrm>
            <a:off x="443675" y="368880"/>
            <a:ext cx="4041000" cy="2807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3413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pic>
        <p:nvPicPr>
          <p:cNvPr id="32" name="Shape 32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Shape 33" descr="CA_Silhouettes_RGB-20.png"/>
          <p:cNvPicPr preferRelativeResize="0"/>
          <p:nvPr/>
        </p:nvPicPr>
        <p:blipFill rotWithShape="1">
          <a:blip r:embed="rId3">
            <a:alphaModFix/>
          </a:blip>
          <a:srcRect l="10770" t="8946" b="15238"/>
          <a:stretch/>
        </p:blipFill>
        <p:spPr>
          <a:xfrm>
            <a:off x="4369855" y="523199"/>
            <a:ext cx="4679023" cy="4233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78577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Inventive 1">
    <p:bg>
      <p:bgPr>
        <a:solidFill>
          <a:srgbClr val="FBC0AD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Shape 35" descr="CA_SpeechBubbles_RGB-05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4" y="0"/>
            <a:ext cx="6915647" cy="413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Shape 36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buNone/>
              <a:defRPr sz="2275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443680" y="216475"/>
            <a:ext cx="5514299" cy="288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BC0AD"/>
              </a:buClr>
              <a:buSzPct val="100000"/>
              <a:buFont typeface="Open Sans"/>
              <a:defRPr sz="3413">
                <a:solidFill>
                  <a:srgbClr val="FBC0A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25215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Inventive 1 1">
    <p:bg>
      <p:bgPr>
        <a:solidFill>
          <a:srgbClr val="FBC0AD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hape 40" descr="CA_Silhouettes_RGB-1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7202" y="-179274"/>
            <a:ext cx="5092304" cy="542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Shape 41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443675" y="2495575"/>
            <a:ext cx="4041000" cy="1473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buNone/>
              <a:defRPr sz="2275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ctrTitle"/>
          </p:nvPr>
        </p:nvSpPr>
        <p:spPr>
          <a:xfrm>
            <a:off x="443676" y="368880"/>
            <a:ext cx="4215900" cy="2909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defRPr sz="3413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29456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Responsible 1">
    <p:bg>
      <p:bgPr>
        <a:solidFill>
          <a:srgbClr val="90CE9C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hape 45" descr="CA_SpeechBubbles_RGB-04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4" y="0"/>
            <a:ext cx="6915647" cy="413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Shape 46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57486B"/>
              </a:buClr>
              <a:buSzPct val="100000"/>
              <a:buFont typeface="Open Sans"/>
              <a:buNone/>
              <a:defRPr sz="2275">
                <a:solidFill>
                  <a:srgbClr val="57486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ctrTitle"/>
          </p:nvPr>
        </p:nvSpPr>
        <p:spPr>
          <a:xfrm>
            <a:off x="443680" y="216475"/>
            <a:ext cx="5514299" cy="288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90CE9C"/>
              </a:buClr>
              <a:buSzPct val="100000"/>
              <a:buFont typeface="Open Sans"/>
              <a:defRPr sz="3413">
                <a:solidFill>
                  <a:srgbClr val="90CE9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45411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_Cover_Generous 1">
    <p:bg>
      <p:bgPr>
        <a:solidFill>
          <a:srgbClr val="B5AFD7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 descr="CA_SpeechBubbles_RGB-06.png"/>
          <p:cNvPicPr preferRelativeResize="0"/>
          <p:nvPr/>
        </p:nvPicPr>
        <p:blipFill rotWithShape="1">
          <a:blip r:embed="rId2">
            <a:alphaModFix/>
          </a:blip>
          <a:srcRect l="16352" t="53000"/>
          <a:stretch/>
        </p:blipFill>
        <p:spPr>
          <a:xfrm>
            <a:off x="4" y="0"/>
            <a:ext cx="6915647" cy="413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Shape 51" descr="citizensadvice_english_RGB_colour_TransN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5842525" y="3278201"/>
            <a:ext cx="2804100" cy="1473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553F"/>
              </a:buClr>
              <a:buSzPct val="100000"/>
              <a:buFont typeface="Open Sans"/>
              <a:buNone/>
              <a:defRPr sz="2275">
                <a:solidFill>
                  <a:srgbClr val="00553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ctrTitle"/>
          </p:nvPr>
        </p:nvSpPr>
        <p:spPr>
          <a:xfrm>
            <a:off x="443680" y="216475"/>
            <a:ext cx="5514299" cy="288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B5AFD7"/>
              </a:buClr>
              <a:buSzPct val="100000"/>
              <a:buFont typeface="Open Sans"/>
              <a:defRPr sz="3413">
                <a:solidFill>
                  <a:srgbClr val="B5AFD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SzPct val="100000"/>
              <a:defRPr sz="3900"/>
            </a:lvl2pPr>
            <a:lvl3pPr lvl="2" algn="ctr" rtl="0">
              <a:spcBef>
                <a:spcPts val="0"/>
              </a:spcBef>
              <a:buSzPct val="100000"/>
              <a:defRPr sz="3900"/>
            </a:lvl3pPr>
            <a:lvl4pPr lvl="3" algn="ctr" rtl="0">
              <a:spcBef>
                <a:spcPts val="0"/>
              </a:spcBef>
              <a:buSzPct val="100000"/>
              <a:defRPr sz="3900"/>
            </a:lvl4pPr>
            <a:lvl5pPr lvl="4" algn="ctr" rtl="0">
              <a:spcBef>
                <a:spcPts val="0"/>
              </a:spcBef>
              <a:buSzPct val="100000"/>
              <a:defRPr sz="3900"/>
            </a:lvl5pPr>
            <a:lvl6pPr lvl="5" algn="ctr" rtl="0">
              <a:spcBef>
                <a:spcPts val="0"/>
              </a:spcBef>
              <a:buSzPct val="100000"/>
              <a:defRPr sz="3900"/>
            </a:lvl6pPr>
            <a:lvl7pPr lvl="6" algn="ctr" rtl="0">
              <a:spcBef>
                <a:spcPts val="0"/>
              </a:spcBef>
              <a:buSzPct val="100000"/>
              <a:defRPr sz="3900"/>
            </a:lvl7pPr>
            <a:lvl8pPr lvl="7" algn="ctr" rtl="0">
              <a:spcBef>
                <a:spcPts val="0"/>
              </a:spcBef>
              <a:buSzPct val="100000"/>
              <a:defRPr sz="3900"/>
            </a:lvl8pPr>
            <a:lvl9pPr lvl="8" algn="ctr" rtl="0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8758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izens Advice  - Wide column title and 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57201" y="468500"/>
            <a:ext cx="5261100" cy="3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73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5" y="1704180"/>
            <a:ext cx="6334199" cy="3176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697575"/>
            <a:ext cx="82296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8223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Two column Large 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98755" y="1704180"/>
            <a:ext cx="4055099" cy="357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2"/>
          </p:nvPr>
        </p:nvSpPr>
        <p:spPr>
          <a:xfrm>
            <a:off x="457201" y="468500"/>
            <a:ext cx="5261100" cy="3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73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457205" y="1704180"/>
            <a:ext cx="3932699" cy="3176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697575"/>
            <a:ext cx="82296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26589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Two column Large body and quot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98755" y="1704180"/>
            <a:ext cx="4055099" cy="357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2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defRPr sz="1625" b="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ubTitle" idx="2"/>
          </p:nvPr>
        </p:nvSpPr>
        <p:spPr>
          <a:xfrm>
            <a:off x="457201" y="468500"/>
            <a:ext cx="5261100" cy="344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sz="731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buNone/>
              <a:defRPr/>
            </a:lvl2pPr>
            <a:lvl3pPr lvl="2" rtl="0">
              <a:spcBef>
                <a:spcPts val="0"/>
              </a:spcBef>
              <a:buNone/>
              <a:defRPr/>
            </a:lvl3pPr>
            <a:lvl4pPr lvl="3" rtl="0">
              <a:spcBef>
                <a:spcPts val="0"/>
              </a:spcBef>
              <a:buNone/>
              <a:defRPr/>
            </a:lvl4pPr>
            <a:lvl5pPr lvl="4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buNone/>
              <a:defRPr/>
            </a:lvl6pPr>
            <a:lvl7pPr lvl="6" rtl="0">
              <a:spcBef>
                <a:spcPts val="0"/>
              </a:spcBef>
              <a:buNone/>
              <a:defRPr/>
            </a:lvl7pPr>
            <a:lvl8pPr lvl="7" rtl="0">
              <a:spcBef>
                <a:spcPts val="0"/>
              </a:spcBef>
              <a:buNone/>
              <a:defRPr/>
            </a:lvl8pPr>
            <a:lvl9pPr lvl="8"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3"/>
          </p:nvPr>
        </p:nvSpPr>
        <p:spPr>
          <a:xfrm>
            <a:off x="457205" y="1704180"/>
            <a:ext cx="3932699" cy="3176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●"/>
              <a:defRPr sz="13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○"/>
              <a:defRPr sz="13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lnSpc>
                <a:spcPct val="130000"/>
              </a:lnSpc>
              <a:spcBef>
                <a:spcPts val="0"/>
              </a:spcBef>
              <a:spcAft>
                <a:spcPts val="731"/>
              </a:spcAft>
              <a:buClr>
                <a:srgbClr val="004888"/>
              </a:buClr>
              <a:buSzPct val="100000"/>
              <a:buFont typeface="Open Sans"/>
              <a:buChar char="■"/>
              <a:defRPr sz="13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697575"/>
            <a:ext cx="82296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defRPr sz="227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94694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Heritage">
    <p:bg>
      <p:bgPr>
        <a:solidFill>
          <a:srgbClr val="FCBB69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4888"/>
              </a:buClr>
              <a:buSzPct val="100000"/>
              <a:buFont typeface="Open Sans"/>
              <a:buNone/>
              <a:defRPr sz="1625">
                <a:solidFill>
                  <a:srgbClr val="004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20289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Inventive 1">
    <p:bg>
      <p:bgPr>
        <a:solidFill>
          <a:srgbClr val="FBC0AD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6278"/>
              </a:buClr>
              <a:buSzPct val="100000"/>
              <a:buFont typeface="Open Sans"/>
              <a:buNone/>
              <a:defRPr sz="1625">
                <a:solidFill>
                  <a:srgbClr val="00627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78" name="Shape 78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73865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Responsible 1">
    <p:bg>
      <p:bgPr>
        <a:solidFill>
          <a:srgbClr val="90CE9C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57486B"/>
              </a:buClr>
              <a:buSzPct val="100000"/>
              <a:buFont typeface="Open Sans"/>
              <a:buNone/>
              <a:defRPr sz="1625">
                <a:solidFill>
                  <a:srgbClr val="57486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81" name="Shape 81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0683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izens Advice  - Back cover_Generous 1">
    <p:bg>
      <p:bgPr>
        <a:solidFill>
          <a:srgbClr val="B5AFD7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subTitle" idx="1"/>
          </p:nvPr>
        </p:nvSpPr>
        <p:spPr>
          <a:xfrm>
            <a:off x="1640925" y="3728380"/>
            <a:ext cx="6996600" cy="1022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00553F"/>
              </a:buClr>
              <a:buSzPct val="100000"/>
              <a:buFont typeface="Open Sans"/>
              <a:buNone/>
              <a:defRPr sz="1625">
                <a:solidFill>
                  <a:srgbClr val="00553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38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84" name="Shape 84" descr="citizensadvice_english_RGB_colour_TransNe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0204" y="3860095"/>
            <a:ext cx="960920" cy="1023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0896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5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8556796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2360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izens Advice Wide column 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5">
            <a:extLst>
              <a:ext uri="{FF2B5EF4-FFF2-40B4-BE49-F238E27FC236}">
                <a16:creationId xmlns:a16="http://schemas.microsoft.com/office/drawing/2014/main" id="{4D75064E-CD39-4D57-B42F-A205E0BC765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7203" y="468499"/>
            <a:ext cx="5261101" cy="344696"/>
          </a:xfrm>
        </p:spPr>
        <p:txBody>
          <a:bodyPr/>
          <a:lstStyle>
            <a:lvl1pPr>
              <a:spcBef>
                <a:spcPts val="0"/>
              </a:spcBef>
              <a:defRPr sz="594">
                <a:solidFill>
                  <a:srgbClr val="004888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Shape 56">
            <a:extLst>
              <a:ext uri="{FF2B5EF4-FFF2-40B4-BE49-F238E27FC236}">
                <a16:creationId xmlns:a16="http://schemas.microsoft.com/office/drawing/2014/main" id="{E3F33F89-BF67-48F8-8B5D-04DDCF5FFD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3" y="1704179"/>
            <a:ext cx="6334199" cy="3176097"/>
          </a:xfrm>
        </p:spPr>
        <p:txBody>
          <a:bodyPr/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594"/>
              </a:spcAft>
              <a:buClr>
                <a:srgbClr val="004888"/>
              </a:buClr>
              <a:buSzPct val="100000"/>
              <a:buFont typeface="Open Sans"/>
              <a:buChar char="●"/>
              <a:defRPr sz="1056"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  <p:sp>
        <p:nvSpPr>
          <p:cNvPr id="4" name="Shape 57">
            <a:extLst>
              <a:ext uri="{FF2B5EF4-FFF2-40B4-BE49-F238E27FC236}">
                <a16:creationId xmlns:a16="http://schemas.microsoft.com/office/drawing/2014/main" id="{5182B8A4-6808-4845-AF0A-F6E2935D53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2" y="697576"/>
            <a:ext cx="8229600" cy="857401"/>
          </a:xfrm>
        </p:spPr>
        <p:txBody>
          <a:bodyPr anchor="t"/>
          <a:lstStyle>
            <a:lvl1pPr>
              <a:defRPr sz="1848">
                <a:solidFill>
                  <a:srgbClr val="004888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671277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or graph content slide">
  <p:cSld name="Infographic or graph content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214610" y="2063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63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214312" y="1143000"/>
            <a:ext cx="87042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371464" marR="0" lvl="0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742928" marR="0" lvl="1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114391" marR="0" lvl="2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485854" marR="0" lvl="3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1857318" marR="0" lvl="4" indent="-185732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228782" marR="0" lvl="5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5895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57161" y="215900"/>
            <a:ext cx="5424486" cy="227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5772150" y="3175000"/>
            <a:ext cx="2914649" cy="141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14312" y="2063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32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214312" y="1200150"/>
            <a:ext cx="4110000" cy="3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6" descr="socialmedia_youtub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175" y="3930650"/>
            <a:ext cx="766762" cy="82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2212" y="3930650"/>
            <a:ext cx="766762" cy="82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7250" y="3930650"/>
            <a:ext cx="766762" cy="82073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55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56796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-GB" sz="1056" smtClean="0"/>
              <a:pPr algn="r"/>
              <a:t>‹#›</a:t>
            </a:fld>
            <a:endParaRPr lang="en-GB" sz="1056"/>
          </a:p>
        </p:txBody>
      </p:sp>
    </p:spTree>
    <p:extLst>
      <p:ext uri="{BB962C8B-B14F-4D97-AF65-F5344CB8AC3E}">
        <p14:creationId xmlns:p14="http://schemas.microsoft.com/office/powerpoint/2010/main" val="8918384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9" r:id="rId17"/>
    <p:sldLayoutId id="2147483701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72A662-0FD4-E75B-B4A6-2BB105C1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62217-1776-002C-D8D1-8FBE18D4F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CE438-C6F6-6940-65B9-2C84F16AC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22E7-AAAC-4BB3-9E97-7A4DE2CA9FB6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25872-D85A-DE6A-27AF-9F5207B316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2A943-560B-A7C0-6DF2-8C0788EFE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F2929-C154-42A1-A4F5-88EE60FDD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5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56796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-GB" sz="1056" smtClean="0"/>
              <a:pPr algn="r"/>
              <a:t>‹#›</a:t>
            </a:fld>
            <a:endParaRPr lang="en-GB" sz="1056"/>
          </a:p>
        </p:txBody>
      </p:sp>
    </p:spTree>
    <p:extLst>
      <p:ext uri="{BB962C8B-B14F-4D97-AF65-F5344CB8AC3E}">
        <p14:creationId xmlns:p14="http://schemas.microsoft.com/office/powerpoint/2010/main" val="4137409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jayne.ohara@pembscab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pembscab.org/" TargetMode="External"/><Relationship Id="rId4" Type="http://schemas.openxmlformats.org/officeDocument/2006/relationships/hyperlink" Target="mailto:dan.Hewitt@pembscab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B69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188863" y="709208"/>
            <a:ext cx="8188553" cy="303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br>
              <a:rPr lang="en-US" sz="2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Social Care Overview and Scrutiny Committee</a:t>
            </a:r>
            <a:br>
              <a:rPr lang="en-US" sz="2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2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2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32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Citizens Advice</a:t>
            </a:r>
            <a:r>
              <a:rPr lang="en-US" sz="3200" dirty="0"/>
              <a:t> Pembrokeshire</a:t>
            </a:r>
            <a:br>
              <a:rPr lang="en-US" sz="32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32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000" b="0" dirty="0"/>
              <a:t>Jayne O’Hara, CEO &amp; Dan Hewitt, Service Delivery Manager</a:t>
            </a:r>
            <a:br>
              <a:rPr lang="en-US" sz="2400" b="0" dirty="0"/>
            </a:br>
            <a:r>
              <a:rPr lang="en-US" sz="2400" b="0" dirty="0"/>
              <a:t>     </a:t>
            </a:r>
            <a:r>
              <a:rPr lang="en-US" sz="1600" b="0" dirty="0"/>
              <a:t>20</a:t>
            </a:r>
            <a:r>
              <a:rPr lang="en-US" sz="1600" b="0" baseline="30000" dirty="0"/>
              <a:t>th</a:t>
            </a:r>
            <a:r>
              <a:rPr lang="en-US" sz="1600" b="0" dirty="0"/>
              <a:t> March 2026</a:t>
            </a:r>
            <a:br>
              <a:rPr lang="en-US" sz="2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2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2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240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18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8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		                               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18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8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                                                             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                                                </a:t>
            </a:r>
            <a:br>
              <a:rPr lang="en-US" sz="2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2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3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16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16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600" b="0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E6482D0-4567-CB29-B75A-D08BEF742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27" y="4122447"/>
            <a:ext cx="2456927" cy="632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1175276" y="206869"/>
            <a:ext cx="668655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algn="ctr">
              <a:buSzPts val="2600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Citizens Advice Pembrokeshire 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17;p4"/>
          <p:cNvSpPr txBox="1">
            <a:spLocks noGrp="1"/>
          </p:cNvSpPr>
          <p:nvPr>
            <p:ph type="body" idx="2"/>
          </p:nvPr>
        </p:nvSpPr>
        <p:spPr>
          <a:xfrm>
            <a:off x="1128476" y="781427"/>
            <a:ext cx="6780150" cy="401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marL="285750" indent="-285750">
              <a:spcAft>
                <a:spcPts val="0"/>
              </a:spcAft>
              <a:buSzPts val="1200"/>
            </a:pPr>
            <a:endParaRPr lang="en-GB" sz="1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SzPts val="1200"/>
              <a:buNone/>
            </a:pP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1. Introduction </a:t>
            </a:r>
          </a:p>
          <a:p>
            <a:pPr>
              <a:spcAft>
                <a:spcPts val="0"/>
              </a:spcAft>
              <a:buSzPts val="1200"/>
              <a:buNone/>
            </a:pPr>
            <a:endParaRPr lang="en-GB" sz="1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SzPts val="1200"/>
              <a:buNone/>
            </a:pP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 Client issues and outcomes</a:t>
            </a:r>
          </a:p>
          <a:p>
            <a:pPr>
              <a:spcAft>
                <a:spcPts val="0"/>
              </a:spcAft>
              <a:buSzPts val="1200"/>
              <a:buNone/>
            </a:pPr>
            <a:endParaRPr lang="en-GB" sz="1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SzPts val="1200"/>
              <a:buNone/>
            </a:pP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Strategic Priorities – progress 2025/26</a:t>
            </a:r>
          </a:p>
          <a:p>
            <a:pPr>
              <a:spcAft>
                <a:spcPts val="0"/>
              </a:spcAft>
              <a:buSzPts val="1200"/>
              <a:buNone/>
            </a:pPr>
            <a:endParaRPr lang="en-GB" sz="1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SzPts val="1200"/>
              <a:buNone/>
            </a:pP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4. Strategic Priorities – 2026/27</a:t>
            </a:r>
          </a:p>
          <a:p>
            <a:pPr>
              <a:spcAft>
                <a:spcPts val="0"/>
              </a:spcAft>
              <a:buSzPts val="1200"/>
              <a:buNone/>
            </a:pPr>
            <a:endParaRPr lang="en-GB" sz="1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SzPts val="1200"/>
              <a:buNone/>
            </a:pPr>
            <a:r>
              <a:rPr lang="en-GB" sz="18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 Any questions </a:t>
            </a:r>
            <a:endParaRPr lang="en-GB" sz="1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SzPts val="1200"/>
              <a:buNone/>
            </a:pPr>
            <a:endParaRPr lang="en-GB" sz="1000" dirty="0">
              <a:solidFill>
                <a:srgbClr val="002060"/>
              </a:solidFill>
              <a:highlight>
                <a:schemeClr val="lt1"/>
              </a:highlight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None/>
            </a:pPr>
            <a:endParaRPr lang="en-GB" sz="1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731"/>
              </a:spcBef>
              <a:spcAft>
                <a:spcPts val="0"/>
              </a:spcAft>
              <a:buNone/>
            </a:pPr>
            <a:endParaRPr sz="925" dirty="0"/>
          </a:p>
          <a:p>
            <a:pPr>
              <a:spcBef>
                <a:spcPts val="731"/>
              </a:spcBef>
              <a:spcAft>
                <a:spcPts val="0"/>
              </a:spcAft>
              <a:buSzPts val="1400"/>
              <a:buNone/>
            </a:pPr>
            <a:endParaRPr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07AC3671-EEF8-AA88-E6D8-916F39B14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>
            <a:extLst>
              <a:ext uri="{FF2B5EF4-FFF2-40B4-BE49-F238E27FC236}">
                <a16:creationId xmlns:a16="http://schemas.microsoft.com/office/drawing/2014/main" id="{12385A32-D874-7E88-A5E9-9865D69796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75276" y="206869"/>
            <a:ext cx="668655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SzPts val="2600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we do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17;p4">
            <a:extLst>
              <a:ext uri="{FF2B5EF4-FFF2-40B4-BE49-F238E27FC236}">
                <a16:creationId xmlns:a16="http://schemas.microsoft.com/office/drawing/2014/main" id="{880D9A60-C5AF-610C-DAD8-E75B0902C2F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8476" y="781427"/>
            <a:ext cx="6780150" cy="401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spcAft>
                <a:spcPts val="0"/>
              </a:spcAft>
              <a:buSzPts val="1200"/>
              <a:buNone/>
            </a:pP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are an independent charity giving free and confidential advice to people in our community. However simple or complex the problem, we want to help and give </a:t>
            </a:r>
            <a:r>
              <a:rPr lang="en-GB" sz="18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people</a:t>
            </a: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the tools and the confidence to find a way forward.</a:t>
            </a:r>
          </a:p>
          <a:p>
            <a:pPr>
              <a:spcAft>
                <a:spcPts val="0"/>
              </a:spcAft>
              <a:buSzPts val="1200"/>
              <a:buNone/>
            </a:pPr>
            <a:endParaRPr lang="en-GB" sz="1000" dirty="0">
              <a:solidFill>
                <a:srgbClr val="002060"/>
              </a:solidFill>
              <a:highlight>
                <a:schemeClr val="lt1"/>
              </a:highlight>
            </a:endParaRPr>
          </a:p>
          <a:p>
            <a:pPr>
              <a:spcAft>
                <a:spcPts val="0"/>
              </a:spcAft>
              <a:buSzPts val="1200"/>
              <a:buNone/>
            </a:pPr>
            <a:r>
              <a:rPr lang="en-GB" sz="1800" b="1" kern="100" dirty="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 2025/26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h</a:t>
            </a: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elped nearly 3000 people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Dealt with over 15,000 issues including debt, income maximisation, housing, employment and consumer issues</a:t>
            </a:r>
            <a:r>
              <a:rPr lang="en-GB" sz="18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GB" sz="1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95</a:t>
            </a: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% of clients surveyed said</a:t>
            </a:r>
            <a:r>
              <a:rPr lang="en-GB" sz="18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they</a:t>
            </a:r>
            <a:r>
              <a:rPr lang="en-GB" sz="1800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wouldn’t be able to sort out their problem without our help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buNone/>
            </a:pPr>
            <a:endParaRPr lang="en-GB" sz="1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731"/>
              </a:spcBef>
              <a:spcAft>
                <a:spcPts val="0"/>
              </a:spcAft>
              <a:buNone/>
            </a:pPr>
            <a:endParaRPr sz="925" dirty="0"/>
          </a:p>
          <a:p>
            <a:pPr>
              <a:spcBef>
                <a:spcPts val="731"/>
              </a:spcBef>
              <a:spcAft>
                <a:spcPts val="0"/>
              </a:spcAft>
              <a:buSzPts val="1400"/>
              <a:buNone/>
            </a:pP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2370776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>
            <a:spLocks noGrp="1"/>
          </p:cNvSpPr>
          <p:nvPr>
            <p:ph type="body" idx="2"/>
          </p:nvPr>
        </p:nvSpPr>
        <p:spPr>
          <a:xfrm>
            <a:off x="972541" y="958489"/>
            <a:ext cx="6524867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marL="185737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/>
          </a:p>
          <a:p>
            <a:pPr marL="285750" indent="-285750">
              <a:spcAft>
                <a:spcPts val="0"/>
              </a:spcAft>
              <a:buSzPts val="1200"/>
            </a:pPr>
            <a:r>
              <a:rPr lang="en-US" sz="1800" kern="100" dirty="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51% Welfare Benefits/Universal Credit (managed migration to UC)</a:t>
            </a:r>
          </a:p>
          <a:p>
            <a:pPr marL="285750" indent="-285750">
              <a:spcAft>
                <a:spcPts val="0"/>
              </a:spcAft>
              <a:buSzPts val="1200"/>
            </a:pPr>
            <a:r>
              <a:rPr lang="en-US" sz="1800" kern="100" dirty="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29% debt and financial capability</a:t>
            </a:r>
          </a:p>
          <a:p>
            <a:pPr marL="285750" indent="-285750">
              <a:spcAft>
                <a:spcPts val="0"/>
              </a:spcAft>
              <a:buSzPts val="1200"/>
            </a:pPr>
            <a:r>
              <a:rPr lang="en-US" sz="1800" kern="100" dirty="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66% of all Welfare Benefits issues were regarding disability benefits</a:t>
            </a:r>
          </a:p>
          <a:p>
            <a:pPr marL="285750" indent="-285750">
              <a:spcAft>
                <a:spcPts val="0"/>
              </a:spcAft>
              <a:buSzPts val="1200"/>
            </a:pPr>
            <a:r>
              <a:rPr lang="en-US" sz="1800" kern="100" dirty="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234 clients referred for 323 food parcels </a:t>
            </a:r>
          </a:p>
          <a:p>
            <a:pPr marL="285750" indent="-285750">
              <a:spcAft>
                <a:spcPts val="0"/>
              </a:spcAft>
              <a:buSzPts val="1200"/>
            </a:pPr>
            <a:r>
              <a:rPr lang="en-US" sz="1800" kern="100" dirty="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74% clients disabled or with a long-term health condition</a:t>
            </a:r>
            <a:endParaRPr sz="1800" kern="100" dirty="0">
              <a:solidFill>
                <a:srgbClr val="00206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/>
          <p:cNvSpPr txBox="1">
            <a:spLocks noGrp="1"/>
          </p:cNvSpPr>
          <p:nvPr>
            <p:ph type="title"/>
          </p:nvPr>
        </p:nvSpPr>
        <p:spPr>
          <a:xfrm>
            <a:off x="879231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 issues 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4" name="Google Shape;144;p15" descr="CA_Silhouettes_RGB-1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2761" y="2346721"/>
            <a:ext cx="3056673" cy="2796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0D41CC0-C5F9-D7E3-F498-81ABAAC43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690" y="79994"/>
            <a:ext cx="5234619" cy="857400"/>
          </a:xfrm>
        </p:spPr>
        <p:txBody>
          <a:bodyPr/>
          <a:lstStyle/>
          <a:p>
            <a:pPr>
              <a:buSzPts val="1192"/>
            </a:pPr>
            <a:r>
              <a:rPr lang="en-GB" sz="2800" dirty="0">
                <a:solidFill>
                  <a:srgbClr val="004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 Outcomes 2025-26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6C7303-38C5-539B-53DA-591809030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69" y="1311691"/>
            <a:ext cx="7244253" cy="289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53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214311" y="34426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</a:pPr>
            <a:r>
              <a:rPr lang="en-US" sz="2800" dirty="0">
                <a:solidFill>
                  <a:srgbClr val="004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Crisis Support (Clients) </a:t>
            </a:r>
            <a:br>
              <a:rPr lang="en-US" sz="3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0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2022/23 to 2025/26</a:t>
            </a:r>
            <a:endParaRPr sz="2000" b="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820A869-B374-8BB4-BC96-ED8CB3D40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2374"/>
            <a:ext cx="9144000" cy="374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A3C94943-CA5C-3E7B-8DF9-7DB92A4F3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>
            <a:extLst>
              <a:ext uri="{FF2B5EF4-FFF2-40B4-BE49-F238E27FC236}">
                <a16:creationId xmlns:a16="http://schemas.microsoft.com/office/drawing/2014/main" id="{DB8113EA-0923-AE73-6D0A-7E0AF7948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311" y="34426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</a:pPr>
            <a:r>
              <a:rPr lang="en-US" sz="2800" dirty="0">
                <a:solidFill>
                  <a:srgbClr val="004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 Bank Referrals(Clients) </a:t>
            </a:r>
            <a:br>
              <a:rPr lang="en-US" sz="3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0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2022/23 to 2025/26</a:t>
            </a:r>
            <a:endParaRPr sz="2000" b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402CD9-6AEA-27C0-BE88-D562C03E1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3446"/>
            <a:ext cx="9144000" cy="327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085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32926-A0C8-DACC-8EA4-D6F08F448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97" y="206375"/>
            <a:ext cx="8030893" cy="405875"/>
          </a:xfrm>
        </p:spPr>
        <p:txBody>
          <a:bodyPr/>
          <a:lstStyle/>
          <a:p>
            <a:pPr algn="ctr"/>
            <a:br>
              <a:rPr lang="en-GB" sz="2800" dirty="0">
                <a:solidFill>
                  <a:srgbClr val="004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dirty="0">
                <a:solidFill>
                  <a:srgbClr val="004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Debt </a:t>
            </a:r>
            <a:br>
              <a:rPr lang="en-GB" sz="2800" dirty="0">
                <a:solidFill>
                  <a:srgbClr val="004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0" dirty="0"/>
              <a:t>2021/22 to 2025/26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2521DA9-0CC1-A08F-04E0-E2DFE7B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4738"/>
            <a:ext cx="9144000" cy="299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933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23961FF7-5692-BBA5-75F1-BFAD86BDE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464A12F9-CA80-6C9F-4BBA-77586C223C9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2541" y="958489"/>
            <a:ext cx="6524867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fontAlgn="base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002060"/>
                </a:solidFill>
              </a:rPr>
              <a:t>1. Provide advice to people in the best way for them and be flexible in how we do this</a:t>
            </a:r>
            <a:endParaRPr lang="en-US" sz="1800" b="1" dirty="0">
              <a:solidFill>
                <a:srgbClr val="002060"/>
              </a:solidFill>
            </a:endParaRP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</a:rPr>
              <a:t>Email </a:t>
            </a: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</a:rPr>
              <a:t>Telephone</a:t>
            </a: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</a:rPr>
              <a:t>In person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      - Outreach in Pembroke Dock, Haverfordwest, Tenby, </a:t>
            </a:r>
            <a:r>
              <a:rPr lang="en-GB" sz="1600" dirty="0" err="1">
                <a:solidFill>
                  <a:srgbClr val="002060"/>
                </a:solidFill>
              </a:rPr>
              <a:t>Kilgetty</a:t>
            </a:r>
            <a:r>
              <a:rPr lang="en-GB" sz="1600" dirty="0">
                <a:solidFill>
                  <a:srgbClr val="002060"/>
                </a:solidFill>
              </a:rPr>
              <a:t>,                      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        Narberth, Fishguard, Neyland &amp; Milford Haven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     - Home visits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     - Office appointments at Pembroke Dock &amp; Haverfordwest</a:t>
            </a: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</a:rPr>
              <a:t>AI Chatbot on website </a:t>
            </a: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</a:rPr>
              <a:t>Clear voice interpretation service  </a:t>
            </a:r>
          </a:p>
          <a:p>
            <a:pPr marL="356711" indent="-170974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AutoNum type="arabicPeriod"/>
            </a:pP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>
            <a:extLst>
              <a:ext uri="{FF2B5EF4-FFF2-40B4-BE49-F238E27FC236}">
                <a16:creationId xmlns:a16="http://schemas.microsoft.com/office/drawing/2014/main" id="{9BF987B7-FC93-E7C2-7509-A3CFB6EBF2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9231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strategic priorities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4" name="Google Shape;144;p15" descr="CA_Silhouettes_RGB-19.png">
            <a:extLst>
              <a:ext uri="{FF2B5EF4-FFF2-40B4-BE49-F238E27FC236}">
                <a16:creationId xmlns:a16="http://schemas.microsoft.com/office/drawing/2014/main" id="{0B015179-9854-C51A-B6AE-E0D637AF74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2761" y="2346721"/>
            <a:ext cx="3056673" cy="2796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243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D98AB9F2-87D1-9218-66BA-B0A4E4F82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76ED1E17-7111-9A15-5E0B-B0BD0B2A442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2541" y="958489"/>
            <a:ext cx="6524867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fontAlgn="base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002060"/>
                </a:solidFill>
              </a:rPr>
              <a:t>2. Improve advice access for the most vulnerable through focused partnerships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Partners for the Journey </a:t>
            </a:r>
            <a:r>
              <a:rPr lang="en-GB" sz="1600" dirty="0">
                <a:solidFill>
                  <a:srgbClr val="002060"/>
                </a:solidFill>
              </a:rPr>
              <a:t>– in partnership with Pembrokeshire MIND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PWR Pembrokeshire Welfare Rights and Money Cares </a:t>
            </a:r>
            <a:r>
              <a:rPr lang="en-GB" sz="1600" dirty="0">
                <a:solidFill>
                  <a:srgbClr val="002060"/>
                </a:solidFill>
              </a:rPr>
              <a:t>- in partnership with PCC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Beyond the Foodbank </a:t>
            </a:r>
            <a:r>
              <a:rPr lang="en-GB" sz="1600" dirty="0">
                <a:solidFill>
                  <a:srgbClr val="002060"/>
                </a:solidFill>
              </a:rPr>
              <a:t>– in partnership with Pembrokeshire Foodbank (Trussell) and PATCH 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 </a:t>
            </a: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>
            <a:extLst>
              <a:ext uri="{FF2B5EF4-FFF2-40B4-BE49-F238E27FC236}">
                <a16:creationId xmlns:a16="http://schemas.microsoft.com/office/drawing/2014/main" id="{FFEE92A1-C1E1-A6FE-C388-0177143542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9231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strategic priorities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F034DA-77D8-4928-FD79-9A26480DC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389" y="2965351"/>
            <a:ext cx="2760038" cy="198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41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0160B35A-9150-6941-8F3C-7C01344AA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7454C051-0C38-C355-4A2E-89C81673E02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2933" y="958489"/>
            <a:ext cx="6964475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fontAlgn="base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002060"/>
                </a:solidFill>
              </a:rPr>
              <a:t>3. Focus on our People and Culture</a:t>
            </a:r>
          </a:p>
          <a:p>
            <a:pPr lvl="2"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27 paid staff </a:t>
            </a:r>
          </a:p>
          <a:p>
            <a:pPr lvl="2"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Real Living Wage applied in 2025/26 through uplift in funding from PCC </a:t>
            </a:r>
          </a:p>
          <a:p>
            <a:pPr lvl="2"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lvl="2"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21 volunteers </a:t>
            </a:r>
          </a:p>
          <a:p>
            <a:pPr lvl="2"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Help with delivering Adviceline, appointments and form filling, administration, Trustees </a:t>
            </a:r>
          </a:p>
          <a:p>
            <a:pPr lvl="2"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lvl="2"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Remuneration review </a:t>
            </a:r>
          </a:p>
          <a:p>
            <a:pPr lvl="2"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Currently underway to review pay structure and wider reward/terms and conditions 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 </a:t>
            </a: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>
            <a:extLst>
              <a:ext uri="{FF2B5EF4-FFF2-40B4-BE49-F238E27FC236}">
                <a16:creationId xmlns:a16="http://schemas.microsoft.com/office/drawing/2014/main" id="{DF9EEDEC-E256-E29D-6D9B-DC29B4AB07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9231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strategic priorities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phic 1" descr="Group">
            <a:extLst>
              <a:ext uri="{FF2B5EF4-FFF2-40B4-BE49-F238E27FC236}">
                <a16:creationId xmlns:a16="http://schemas.microsoft.com/office/drawing/2014/main" id="{62902E8F-5E21-D943-15E9-2E20E7CE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0770" y="-127035"/>
            <a:ext cx="1950297" cy="195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99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299451E7-83CA-016B-A492-DDDE51F3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A5044198-B8F3-305D-358B-10782D98976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2933" y="958489"/>
            <a:ext cx="6964475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fontAlgn="base">
              <a:lnSpc>
                <a:spcPct val="100000"/>
              </a:lnSpc>
              <a:buNone/>
            </a:pPr>
            <a:endParaRPr lang="en-GB" sz="1600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What our volunteers say….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"Volunteering here is such a rewarding experience. The team is incredibly welcoming, and the support and training are top-notch. I love knowing that the advice I give has a real, positive impact on people</a:t>
            </a:r>
            <a:r>
              <a:rPr lang="en-US" sz="1600" dirty="0">
                <a:solidFill>
                  <a:srgbClr val="002060"/>
                </a:solidFill>
              </a:rPr>
              <a:t>’</a:t>
            </a:r>
            <a:r>
              <a:rPr lang="en-GB" sz="1600" dirty="0">
                <a:solidFill>
                  <a:srgbClr val="002060"/>
                </a:solidFill>
              </a:rPr>
              <a:t>s lives. It</a:t>
            </a:r>
            <a:r>
              <a:rPr lang="en-US" sz="1600" dirty="0">
                <a:solidFill>
                  <a:srgbClr val="002060"/>
                </a:solidFill>
              </a:rPr>
              <a:t>’</a:t>
            </a:r>
            <a:r>
              <a:rPr lang="en-GB" sz="1600" dirty="0">
                <a:solidFill>
                  <a:srgbClr val="002060"/>
                </a:solidFill>
              </a:rPr>
              <a:t>s truly fulfilling, and I couldn’t recommend volunteering at CAP enough!“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 </a:t>
            </a: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pic>
        <p:nvPicPr>
          <p:cNvPr id="2" name="Google Shape;144;p15" descr="CA_Silhouettes_RGB-19.png">
            <a:extLst>
              <a:ext uri="{FF2B5EF4-FFF2-40B4-BE49-F238E27FC236}">
                <a16:creationId xmlns:a16="http://schemas.microsoft.com/office/drawing/2014/main" id="{4DA07AA7-DAAA-19FF-9BDD-5F6404D3E4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2761" y="2346721"/>
            <a:ext cx="3056673" cy="2796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374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F4D9636E-1157-5563-2745-02101ABAF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F647962E-1502-BE63-3F1D-427EC6898ED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2933" y="958489"/>
            <a:ext cx="6964475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4. Improve client outcomes through our profile, positioning and influence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Bureau Evidence forms – </a:t>
            </a:r>
            <a:r>
              <a:rPr lang="en-GB" sz="1600" dirty="0">
                <a:solidFill>
                  <a:srgbClr val="002060"/>
                </a:solidFill>
              </a:rPr>
              <a:t>submitted to National Citizens Advice to evidence issues experienced by clients in Pembrokeshire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Regular meetings with MPs - </a:t>
            </a:r>
            <a:r>
              <a:rPr lang="en-GB" sz="1600" dirty="0">
                <a:solidFill>
                  <a:srgbClr val="002060"/>
                </a:solidFill>
              </a:rPr>
              <a:t>informing elected representatives of the wider issues their constituents are facing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Words to Action – </a:t>
            </a:r>
            <a:r>
              <a:rPr lang="en-GB" sz="1600" dirty="0">
                <a:solidFill>
                  <a:srgbClr val="002060"/>
                </a:solidFill>
              </a:rPr>
              <a:t>set up a Community of Practice for frontline service delivery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Well positioned within 3</a:t>
            </a:r>
            <a:r>
              <a:rPr lang="en-GB" sz="1600" b="1" baseline="30000" dirty="0">
                <a:solidFill>
                  <a:srgbClr val="002060"/>
                </a:solidFill>
              </a:rPr>
              <a:t>rd</a:t>
            </a:r>
            <a:r>
              <a:rPr lang="en-GB" sz="1600" b="1" dirty="0">
                <a:solidFill>
                  <a:srgbClr val="002060"/>
                </a:solidFill>
              </a:rPr>
              <a:t> sector – </a:t>
            </a:r>
            <a:r>
              <a:rPr lang="en-GB" sz="1600" dirty="0">
                <a:solidFill>
                  <a:srgbClr val="002060"/>
                </a:solidFill>
              </a:rPr>
              <a:t>representation on steering groups within Pembrokeshire and nationally. 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 </a:t>
            </a: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>
            <a:extLst>
              <a:ext uri="{FF2B5EF4-FFF2-40B4-BE49-F238E27FC236}">
                <a16:creationId xmlns:a16="http://schemas.microsoft.com/office/drawing/2014/main" id="{3F7C8F10-E4F8-35AA-9D9D-BDE531BF65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9231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strategic priorities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D1C7AD-B23F-759C-57C1-FF87CA09D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3" y="3202073"/>
            <a:ext cx="2090057" cy="196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67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C7874CE8-6E3A-E518-2112-FE9CA45D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E19A7330-B77A-6EAE-F913-9E3F1400B2B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2933" y="958489"/>
            <a:ext cx="6964475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fontAlgn="base">
              <a:lnSpc>
                <a:spcPct val="100000"/>
              </a:lnSpc>
              <a:buNone/>
            </a:pPr>
            <a:r>
              <a:rPr lang="en-GB" sz="1800" b="1" dirty="0">
                <a:solidFill>
                  <a:srgbClr val="002060"/>
                </a:solidFill>
              </a:rPr>
              <a:t>5. Maintain a financially robust, sustainable organisation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Single Advice Fund – Welsh Government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Currently Year 1 2025/26 – secured for 3 + 3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Regional delivery with Ceredigion, Carmarthenshire and Powys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RIF – Partners for the Journey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Secured for 2026/27 with match funding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Beyond the Foodbank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Trussell Trust funding Year 1 </a:t>
            </a:r>
          </a:p>
          <a:p>
            <a:pPr fontAlgn="base">
              <a:lnSpc>
                <a:spcPct val="100000"/>
              </a:lnSpc>
              <a:buNone/>
            </a:pPr>
            <a:r>
              <a:rPr lang="en-GB" sz="1600" dirty="0">
                <a:solidFill>
                  <a:srgbClr val="002060"/>
                </a:solidFill>
              </a:rPr>
              <a:t>Moondance Funding secured for Year 2 and 3  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 </a:t>
            </a: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>
            <a:extLst>
              <a:ext uri="{FF2B5EF4-FFF2-40B4-BE49-F238E27FC236}">
                <a16:creationId xmlns:a16="http://schemas.microsoft.com/office/drawing/2014/main" id="{02C51CD1-6434-0A91-E4E5-210F1EF15D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9231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strategic priorities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05;p2">
            <a:extLst>
              <a:ext uri="{FF2B5EF4-FFF2-40B4-BE49-F238E27FC236}">
                <a16:creationId xmlns:a16="http://schemas.microsoft.com/office/drawing/2014/main" id="{BCE4FF4E-DB05-94FE-5F33-DF80DC3F4E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0144" y="2637212"/>
            <a:ext cx="1780923" cy="21379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8832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8C54-D5B9-677A-8044-4C283F46F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2">
            <a:extLst>
              <a:ext uri="{FF2B5EF4-FFF2-40B4-BE49-F238E27FC236}">
                <a16:creationId xmlns:a16="http://schemas.microsoft.com/office/drawing/2014/main" id="{4C03AA82-5E93-36C7-2C04-4CA09C3BE9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7234" y="198496"/>
            <a:ext cx="5432822" cy="380247"/>
          </a:xfrm>
        </p:spPr>
        <p:txBody>
          <a:bodyPr vert="horz" lIns="60357" tIns="60357" rIns="60357" bIns="60357" rtlCol="0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92"/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"/>
              </a:rPr>
              <a:t>Forecast income 2026/27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DF8DF6C-108A-65E1-ED20-7E5084FD5B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0497363"/>
              </p:ext>
            </p:extLst>
          </p:nvPr>
        </p:nvGraphicFramePr>
        <p:xfrm>
          <a:off x="2004645" y="852854"/>
          <a:ext cx="4659923" cy="4025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399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4606E9D2-C4C1-B2BD-521E-A182A5661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>
            <a:extLst>
              <a:ext uri="{FF2B5EF4-FFF2-40B4-BE49-F238E27FC236}">
                <a16:creationId xmlns:a16="http://schemas.microsoft.com/office/drawing/2014/main" id="{2EA62954-4EFC-40E6-2192-E4EDDF427C3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2933" y="958489"/>
            <a:ext cx="6964475" cy="359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 marL="285750" indent="-285750" fontAlgn="base">
              <a:lnSpc>
                <a:spcPct val="100000"/>
              </a:lnSpc>
            </a:pPr>
            <a:endParaRPr lang="en-GB" sz="1600" dirty="0">
              <a:solidFill>
                <a:srgbClr val="002060"/>
              </a:solidFill>
            </a:endParaRP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Secure continuation funding for Partners for the Journey project for 2027/28</a:t>
            </a: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Bid for the PCC Specialist Advice contract</a:t>
            </a: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Develop relationships with new Members of Senedd</a:t>
            </a: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Staff consultation – remuneration review</a:t>
            </a: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Recruit new volunteers </a:t>
            </a: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Words to Action – Community of Practice </a:t>
            </a:r>
          </a:p>
          <a:p>
            <a:pPr marL="285750" indent="-285750" fontAlgn="base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Explore further collaboration/partnerships to improve access to advice for vulnerable groups including gypsy traveller community, farming community and foster carers </a:t>
            </a:r>
          </a:p>
          <a:p>
            <a:pPr fontAlgn="base">
              <a:lnSpc>
                <a:spcPct val="100000"/>
              </a:lnSpc>
              <a:buNone/>
            </a:pPr>
            <a:endParaRPr lang="en-GB" sz="1600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endParaRPr lang="en-GB" sz="1600" b="1" dirty="0">
              <a:solidFill>
                <a:srgbClr val="002060"/>
              </a:solidFill>
            </a:endParaRPr>
          </a:p>
          <a:p>
            <a:pPr fontAlgn="base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2060"/>
                </a:solidFill>
              </a:rPr>
              <a:t> </a:t>
            </a:r>
            <a:endParaRPr lang="en-GB" sz="900" dirty="0"/>
          </a:p>
          <a:p>
            <a:pPr>
              <a:lnSpc>
                <a:spcPct val="100000"/>
              </a:lnSpc>
              <a:spcAft>
                <a:spcPts val="0"/>
              </a:spcAft>
              <a:buNone/>
            </a:pPr>
            <a:endParaRPr dirty="0"/>
          </a:p>
          <a:p>
            <a:pPr marL="185261">
              <a:lnSpc>
                <a:spcPct val="100000"/>
              </a:lnSpc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43" name="Google Shape;143;p15">
            <a:extLst>
              <a:ext uri="{FF2B5EF4-FFF2-40B4-BE49-F238E27FC236}">
                <a16:creationId xmlns:a16="http://schemas.microsoft.com/office/drawing/2014/main" id="{C1E2E177-34FF-C4BE-4AA4-904DD91369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7154" y="269737"/>
            <a:ext cx="696447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69" tIns="74269" rIns="74269" bIns="74269" anchor="t" anchorCtr="0">
            <a:noAutofit/>
          </a:bodyPr>
          <a:lstStyle/>
          <a:p>
            <a:pPr>
              <a:buClr>
                <a:schemeClr val="dk1"/>
              </a:buClr>
              <a:buSzPts val="1192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Priorities for 2026/27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081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B69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173036" y="84772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</a:pPr>
            <a:br>
              <a:rPr lang="en-US" sz="44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44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44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Thank you, any questions?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44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Jayne O’Hara, CEO - email  </a:t>
            </a:r>
            <a:r>
              <a:rPr lang="en-US" sz="1400" b="0" dirty="0">
                <a:hlinkClick r:id="rId3"/>
              </a:rPr>
              <a:t>jayne.ohara@pembscab.org</a:t>
            </a:r>
            <a:r>
              <a:rPr lang="en-US" sz="1400" b="0" dirty="0"/>
              <a:t> 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6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Dan Hewitt, Service Delivery Manager - email 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dan.hewitt@pembscab.org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 sz="1400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F8B25-11C2-A490-6917-CC1651E3B1B3}"/>
              </a:ext>
            </a:extLst>
          </p:cNvPr>
          <p:cNvSpPr txBox="1"/>
          <p:nvPr/>
        </p:nvSpPr>
        <p:spPr>
          <a:xfrm>
            <a:off x="247650" y="3069194"/>
            <a:ext cx="46101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183E7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  <a:hlinkClick r:id="rId5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83E7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  <a:hlinkClick r:id="rId5"/>
              </a:rPr>
              <a:t>www.pembscab.org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183E7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ver slides">
  <a:themeElements>
    <a:clrScheme name="Citizens Advice">
      <a:dk1>
        <a:srgbClr val="183E70"/>
      </a:dk1>
      <a:lt1>
        <a:srgbClr val="FFFFFF"/>
      </a:lt1>
      <a:dk2>
        <a:srgbClr val="183E70"/>
      </a:dk2>
      <a:lt2>
        <a:srgbClr val="F0A756"/>
      </a:lt2>
      <a:accent1>
        <a:srgbClr val="3C3249"/>
      </a:accent1>
      <a:accent2>
        <a:srgbClr val="90C893"/>
      </a:accent2>
      <a:accent3>
        <a:srgbClr val="094755"/>
      </a:accent3>
      <a:accent4>
        <a:srgbClr val="F3BFA4"/>
      </a:accent4>
      <a:accent5>
        <a:srgbClr val="00694C"/>
      </a:accent5>
      <a:accent6>
        <a:srgbClr val="AFA8C6"/>
      </a:accent6>
      <a:hlink>
        <a:srgbClr val="0000FF"/>
      </a:hlink>
      <a:folHlink>
        <a:srgbClr val="C1C1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slides">
  <a:themeElements>
    <a:clrScheme name="Citizens Advice">
      <a:dk1>
        <a:srgbClr val="183E70"/>
      </a:dk1>
      <a:lt1>
        <a:srgbClr val="FFFFFF"/>
      </a:lt1>
      <a:dk2>
        <a:srgbClr val="183E70"/>
      </a:dk2>
      <a:lt2>
        <a:srgbClr val="F0A756"/>
      </a:lt2>
      <a:accent1>
        <a:srgbClr val="3C3249"/>
      </a:accent1>
      <a:accent2>
        <a:srgbClr val="90C893"/>
      </a:accent2>
      <a:accent3>
        <a:srgbClr val="094755"/>
      </a:accent3>
      <a:accent4>
        <a:srgbClr val="F3BFA4"/>
      </a:accent4>
      <a:accent5>
        <a:srgbClr val="00694C"/>
      </a:accent5>
      <a:accent6>
        <a:srgbClr val="AFA8C6"/>
      </a:accent6>
      <a:hlink>
        <a:srgbClr val="0000FF"/>
      </a:hlink>
      <a:folHlink>
        <a:srgbClr val="C1C1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nd slides">
  <a:themeElements>
    <a:clrScheme name="Citizens Advice">
      <a:dk1>
        <a:srgbClr val="183E70"/>
      </a:dk1>
      <a:lt1>
        <a:srgbClr val="FFFFFF"/>
      </a:lt1>
      <a:dk2>
        <a:srgbClr val="183E70"/>
      </a:dk2>
      <a:lt2>
        <a:srgbClr val="F0A756"/>
      </a:lt2>
      <a:accent1>
        <a:srgbClr val="3C3249"/>
      </a:accent1>
      <a:accent2>
        <a:srgbClr val="90C893"/>
      </a:accent2>
      <a:accent3>
        <a:srgbClr val="094755"/>
      </a:accent3>
      <a:accent4>
        <a:srgbClr val="F3BFA4"/>
      </a:accent4>
      <a:accent5>
        <a:srgbClr val="00694C"/>
      </a:accent5>
      <a:accent6>
        <a:srgbClr val="AFA8C6"/>
      </a:accent6>
      <a:hlink>
        <a:srgbClr val="0000FF"/>
      </a:hlink>
      <a:folHlink>
        <a:srgbClr val="C1C1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0AA8D341B83E45B0F249221A5E2907" ma:contentTypeVersion="20" ma:contentTypeDescription="Create a new document." ma:contentTypeScope="" ma:versionID="a5f5480331ec2cafd03dc669c25381a0">
  <xsd:schema xmlns:xsd="http://www.w3.org/2001/XMLSchema" xmlns:xs="http://www.w3.org/2001/XMLSchema" xmlns:p="http://schemas.microsoft.com/office/2006/metadata/properties" xmlns:ns1="http://schemas.microsoft.com/sharepoint/v3" xmlns:ns2="26d2505a-4072-4e30-99aa-ddd532c28f56" xmlns:ns3="e06f66b6-17b8-4f6c-b592-92a3a297bd82" targetNamespace="http://schemas.microsoft.com/office/2006/metadata/properties" ma:root="true" ma:fieldsID="1bf8df51c8e960ff86f9d95f2ebed67c" ns1:_="" ns2:_="" ns3:_="">
    <xsd:import namespace="http://schemas.microsoft.com/sharepoint/v3"/>
    <xsd:import namespace="26d2505a-4072-4e30-99aa-ddd532c28f56"/>
    <xsd:import namespace="e06f66b6-17b8-4f6c-b592-92a3a297bd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2505a-4072-4e30-99aa-ddd532c28f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6902224-c84a-47aa-8332-289ae68048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f66b6-17b8-4f6c-b592-92a3a297bd8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2e622f4-6fa2-4725-8a05-2d2c7dd59edc}" ma:internalName="TaxCatchAll" ma:showField="CatchAllData" ma:web="e06f66b6-17b8-4f6c-b592-92a3a297bd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6f66b6-17b8-4f6c-b592-92a3a297bd82" xsi:nil="true"/>
    <lcf76f155ced4ddcb4097134ff3c332f xmlns="26d2505a-4072-4e30-99aa-ddd532c28f56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E46DC6-A9B9-43FF-AFC4-F45CBD16C2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6d2505a-4072-4e30-99aa-ddd532c28f56"/>
    <ds:schemaRef ds:uri="e06f66b6-17b8-4f6c-b592-92a3a297bd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5926C5-46C1-405F-AC8D-C55EE3205F40}">
  <ds:schemaRefs>
    <ds:schemaRef ds:uri="http://schemas.openxmlformats.org/package/2006/metadata/core-properties"/>
    <ds:schemaRef ds:uri="26d2505a-4072-4e30-99aa-ddd532c28f5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sharepoint/v3"/>
    <ds:schemaRef ds:uri="http://purl.org/dc/terms/"/>
    <ds:schemaRef ds:uri="e06f66b6-17b8-4f6c-b592-92a3a297bd82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6645D4E-DA44-4343-90F1-DB149B5D96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1128</Words>
  <Application>Microsoft Office PowerPoint</Application>
  <PresentationFormat>On-screen Show (16:9)</PresentationFormat>
  <Paragraphs>150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Aptos</vt:lpstr>
      <vt:lpstr>Calibri</vt:lpstr>
      <vt:lpstr>Calibri Light</vt:lpstr>
      <vt:lpstr>Open Sans</vt:lpstr>
      <vt:lpstr>Symbol</vt:lpstr>
      <vt:lpstr>Arial</vt:lpstr>
      <vt:lpstr>1_Cover slides</vt:lpstr>
      <vt:lpstr>Content slides</vt:lpstr>
      <vt:lpstr>1_End slides</vt:lpstr>
      <vt:lpstr>1_simple-light</vt:lpstr>
      <vt:lpstr>1_Office Theme</vt:lpstr>
      <vt:lpstr>2_simple-light</vt:lpstr>
      <vt:lpstr> Social Care Overview and Scrutiny Committee   Citizens Advice Pembrokeshire  Jayne O’Hara, CEO &amp; Dan Hewitt, Service Delivery Manager      20th March 2026                                                                                                                                                                                                               </vt:lpstr>
      <vt:lpstr>Citizens Advice Pembrokeshire </vt:lpstr>
      <vt:lpstr>What we do</vt:lpstr>
      <vt:lpstr>Client issues </vt:lpstr>
      <vt:lpstr>Client Outcomes 2025-26</vt:lpstr>
      <vt:lpstr>Crisis Support (Clients)  2022/23 to 2025/26</vt:lpstr>
      <vt:lpstr>Food Bank Referrals(Clients)  2022/23 to 2025/26</vt:lpstr>
      <vt:lpstr> Debt  2021/22 to 2025/26</vt:lpstr>
      <vt:lpstr>Our strategic priorities</vt:lpstr>
      <vt:lpstr>Our strategic priorities</vt:lpstr>
      <vt:lpstr>Our strategic priorities</vt:lpstr>
      <vt:lpstr>PowerPoint Presentation</vt:lpstr>
      <vt:lpstr>Our strategic priorities</vt:lpstr>
      <vt:lpstr>Our strategic priorities</vt:lpstr>
      <vt:lpstr>Forecast income 2026/27</vt:lpstr>
      <vt:lpstr>Priorities for 2026/27</vt:lpstr>
      <vt:lpstr>  Thank you, any questions?  Jayne O’Hara, CEO - email  jayne.ohara@pembscab.org  Dan Hewitt, Service Delivery Manager - email dan.hewitt@pembscab.org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Pembrokeshire Citizens Advice: Client Date &amp; Impact</dc:title>
  <dc:creator>Nathan Mathias</dc:creator>
  <cp:lastModifiedBy>Henehan, Sinead</cp:lastModifiedBy>
  <cp:revision>12</cp:revision>
  <dcterms:modified xsi:type="dcterms:W3CDTF">2026-03-05T12:07:22Z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0x010100980AA8D341B83E45B0F249221A5E2907</vt:lpwstr>
  </property>
  <property fmtid="{D5CDD505-2E9C-101B-9397-08002B2CF9AE}" pid="3" name="MediaServiceImageTags">
    <vt:lpwstr/>
  </property>
</Properties>
</file>