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6"/>
  </p:sldMasterIdLst>
  <p:notesMasterIdLst>
    <p:notesMasterId r:id="rId15"/>
  </p:notesMasterIdLst>
  <p:sldIdLst>
    <p:sldId id="325" r:id="rId7"/>
    <p:sldId id="336" r:id="rId8"/>
    <p:sldId id="326" r:id="rId9"/>
    <p:sldId id="337" r:id="rId10"/>
    <p:sldId id="338" r:id="rId11"/>
    <p:sldId id="339" r:id="rId12"/>
    <p:sldId id="340" r:id="rId13"/>
    <p:sldId id="34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A2D5B71D-D3D7-EB2F-A4DA-8136E159C2EF}" name="Cherry Lin" initials="CL" userId="S::cherry.lin@cqc.org.uk::43426b3f-56ec-488c-b3d0-2c9bbc8e1fa4" providerId="AD"/>
  <p188:author id="{6F2B1226-3394-4C2B-0FBA-961B498B82FA}" name="Becky Lee" initials="BL" userId="S::becky.lee@cqc.org.uk::be0acdc9-b492-4c7c-984d-c877f8dbdfdd" providerId="AD"/>
  <p188:author id="{E2B5742A-19F9-19A4-A2CE-983F31121FDB}" name="Katie OConnell" initials="KO" userId="S::katie.oconnell@cqc.org.uk::defed916-f1b9-42ee-ab44-dce911dfe745" providerId="AD"/>
  <p188:author id="{11AB455C-4496-A74E-A273-F8F9EDD8F082}" name="Peter Hawkins" initials="PH" userId="S::Peter.Hawkins@cqc.org.uk::6c216b90-de3f-4f91-bd6f-0a856221bd06" providerId="AD"/>
  <p188:author id="{39740C6E-B2FE-DA47-61F9-E4EADAD28056}" name="Yvonne Ellaway" initials="YE" userId="S::yvonne.ellaway@cqc.org.uk::232774e3-4df0-44a2-aa2a-83e30b2cf7de" providerId="AD"/>
  <p188:author id="{B23F9078-93BF-3D55-B4F8-D35ACAB2793D}" name="Dean Austyn" initials="" userId="S::dean.austyn@cqc.org.uk::544c2dd9-cae2-4930-a3a9-0b4ecb3a44c9" providerId="AD"/>
  <p188:author id="{DC472C89-6363-1357-C301-5D3E82F80175}" name="Peter Hawkins" initials="PH" userId="S::peter.hawkins@cqc.org.uk::6c216b90-de3f-4f91-bd6f-0a856221bd06" providerId="AD"/>
  <p188:author id="{BEE4DD93-D0E9-EAAD-69A4-C1A70C4F3383}" name="Katie OConnell" initials="" userId="S::Katie.OConnell@cqc.org.uk::defed916-f1b9-42ee-ab44-dce911dfe745" providerId="AD"/>
  <p188:author id="{88E1D299-11D8-09F1-244B-F0EF1A259961}" name="Christopher Fawcett" initials="FC" userId="Christopher Fawcett" providerId="None"/>
  <p188:author id="{2689A79B-9822-0E94-463F-A449F614BBC9}" name="Chris Usher" initials="CU" userId="S::Christopher.Usher@cqc.org.uk::efca3765-3a10-4808-94f2-5ef8a65e7233" providerId="AD"/>
  <p188:author id="{A30D13A3-B26D-C162-E6F8-20F003BB0B38}" name="Chris Usher" initials="CU" userId="S::christopher.usher@cqc.org.uk::efca3765-3a10-4808-94f2-5ef8a65e7233" providerId="AD"/>
  <p188:author id="{DD813EB7-E40C-8BCA-90B5-91875C8B9F77}" name="Sarah Smalley" initials="" userId="S::Sarah.Smalley@cqc.org.uk::f551c8ca-a269-45c3-ad59-eeca59a9e81d" providerId="AD"/>
  <p188:author id="{84283FBB-1857-275C-8998-23D8E8B2EDCC}" name="Christopher Fawcett" initials="CF" userId="S::christopher.fawcett@cqc.org.uk::13cacf2c-f5f3-4ff4-9a4a-9242eb459781" providerId="AD"/>
  <p188:author id="{5D1970E1-EC79-C105-58B4-509CA0C14AD1}" name="Sarah Smalley" initials="SS" userId="S::sarah.smalley@cqc.org.uk::f551c8ca-a269-45c3-ad59-eeca59a9e81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B4325"/>
    <a:srgbClr val="57C4AD"/>
    <a:srgbClr val="E8E8E8"/>
    <a:srgbClr val="FFC000"/>
    <a:srgbClr val="EDA247"/>
    <a:srgbClr val="EAEAEA"/>
    <a:srgbClr val="167F0E"/>
    <a:srgbClr val="F50D08"/>
    <a:srgbClr val="FFFFFF"/>
    <a:srgbClr val="FFC5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CC5A70-52F7-4E44-BE33-A35C1D7FA4BA}" v="8" dt="2026-07-22T15:11:55.4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3" d="100"/>
          <a:sy n="113"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228A25-AFEC-4E8B-8EFE-CF56674E2D00}" type="datetimeFigureOut">
              <a:rPr lang="en-GB" smtClean="0"/>
              <a:t>16/09/2026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9AEEB-EE90-4CDD-BA1F-035FEE1C631E}" type="slidenum">
              <a:rPr lang="en-GB" smtClean="0"/>
              <a:t>‹#›</a:t>
            </a:fld>
            <a:endParaRPr lang="en-GB"/>
          </a:p>
        </p:txBody>
      </p:sp>
    </p:spTree>
    <p:extLst>
      <p:ext uri="{BB962C8B-B14F-4D97-AF65-F5344CB8AC3E}">
        <p14:creationId xmlns:p14="http://schemas.microsoft.com/office/powerpoint/2010/main" val="1121768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9AEEB-EE90-4CDD-BA1F-035FEE1C631E}" type="slidenum">
              <a:rPr lang="en-GB" smtClean="0"/>
              <a:t>1</a:t>
            </a:fld>
            <a:endParaRPr lang="en-GB"/>
          </a:p>
        </p:txBody>
      </p:sp>
    </p:spTree>
    <p:extLst>
      <p:ext uri="{BB962C8B-B14F-4D97-AF65-F5344CB8AC3E}">
        <p14:creationId xmlns:p14="http://schemas.microsoft.com/office/powerpoint/2010/main" val="1531714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233B9-2B55-D37F-DB80-241B37881D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7F6D24-F9EB-63F5-06AC-E8B62A6513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1511EA-B1D8-50A8-1489-828CE8732955}"/>
              </a:ext>
            </a:extLst>
          </p:cNvPr>
          <p:cNvSpPr>
            <a:spLocks noGrp="1"/>
          </p:cNvSpPr>
          <p:nvPr>
            <p:ph type="body" idx="1"/>
          </p:nvPr>
        </p:nvSpPr>
        <p:spPr/>
        <p:txBody>
          <a:bodyPr/>
          <a:lstStyle/>
          <a:p>
            <a:pPr marL="0" indent="0">
              <a:buFont typeface="Arial" panose="020B0604020202020204" pitchFamily="34" charset="0"/>
              <a:buNone/>
            </a:pPr>
            <a:endParaRPr lang="en-GB"/>
          </a:p>
        </p:txBody>
      </p:sp>
      <p:sp>
        <p:nvSpPr>
          <p:cNvPr id="4" name="Slide Number Placeholder 3">
            <a:extLst>
              <a:ext uri="{FF2B5EF4-FFF2-40B4-BE49-F238E27FC236}">
                <a16:creationId xmlns:a16="http://schemas.microsoft.com/office/drawing/2014/main" id="{4E8B96CB-FB20-9CC7-A128-D5FEB27AA3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4ED70-C3CA-4653-928A-F2AF65C94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4332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D54A4-FA43-9675-E264-C34345203D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CFC34D-AED4-5912-78AD-89532CF0DA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6143FB-A2DA-BE49-0BAA-66B836B53339}"/>
              </a:ext>
            </a:extLst>
          </p:cNvPr>
          <p:cNvSpPr>
            <a:spLocks noGrp="1"/>
          </p:cNvSpPr>
          <p:nvPr>
            <p:ph type="body" idx="1"/>
          </p:nvPr>
        </p:nvSpPr>
        <p:spPr/>
        <p:txBody>
          <a:bodyPr/>
          <a:lstStyle/>
          <a:p>
            <a:pPr marL="0" indent="0">
              <a:buFont typeface="Arial" panose="020B0604020202020204" pitchFamily="34" charset="0"/>
              <a:buNone/>
            </a:pPr>
            <a:r>
              <a:rPr lang="en-GB"/>
              <a:t>Amber Threshold: </a:t>
            </a:r>
          </a:p>
          <a:p>
            <a:pPr marL="171450" indent="-171450" rtl="0" eaLnBrk="1" fontAlgn="auto" latinLnBrk="0" hangingPunct="1">
              <a:buFont typeface="Arial" panose="020B0604020202020204" pitchFamily="34" charset="0"/>
              <a:buChar char="•"/>
            </a:pPr>
            <a:r>
              <a:rPr lang="en-US" sz="1200" b="0" i="0" u="none" strike="noStrike" kern="1200">
                <a:solidFill>
                  <a:schemeClr val="tx1"/>
                </a:solidFill>
                <a:effectLst/>
                <a:latin typeface="+mn-lt"/>
                <a:ea typeface="+mn-ea"/>
                <a:cs typeface="+mn-cs"/>
              </a:rPr>
              <a:t>Total volume of assessments: 8550, reduction considered tolerable </a:t>
            </a:r>
            <a:r>
              <a:rPr lang="en-US" sz="1200" b="1" i="0" u="none" strike="noStrike" kern="1200">
                <a:solidFill>
                  <a:srgbClr val="FF0000"/>
                </a:solidFill>
                <a:effectLst/>
                <a:latin typeface="+mn-lt"/>
                <a:ea typeface="+mn-ea"/>
                <a:cs typeface="+mn-cs"/>
              </a:rPr>
              <a:t>(match weekly report RAG), </a:t>
            </a:r>
            <a:r>
              <a:rPr lang="en-US" sz="1200" b="0" i="0" u="none" strike="noStrike" kern="1200">
                <a:solidFill>
                  <a:srgbClr val="FF0000"/>
                </a:solidFill>
                <a:effectLst/>
                <a:latin typeface="+mn-lt"/>
                <a:ea typeface="+mn-ea"/>
                <a:cs typeface="+mn-cs"/>
              </a:rPr>
              <a:t>no amber threshold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a:solidFill>
                  <a:schemeClr val="tx1"/>
                </a:solidFill>
                <a:effectLst/>
                <a:latin typeface="+mn-lt"/>
                <a:ea typeface="+mn-ea"/>
                <a:cs typeface="+mn-cs"/>
              </a:rPr>
              <a:t>Total volume of assessments Adult Social Care: 4762, 5% reduction considered tolerable </a:t>
            </a:r>
            <a:r>
              <a:rPr lang="en-US" sz="1200" b="1" i="0" u="none" strike="noStrike" kern="1200">
                <a:solidFill>
                  <a:srgbClr val="FF0000"/>
                </a:solidFill>
                <a:effectLst/>
                <a:latin typeface="+mn-lt"/>
                <a:ea typeface="+mn-ea"/>
                <a:cs typeface="+mn-cs"/>
              </a:rPr>
              <a:t>(match weekly report RAG)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a:solidFill>
                  <a:schemeClr val="tx1"/>
                </a:solidFill>
                <a:effectLst/>
                <a:latin typeface="+mn-lt"/>
                <a:ea typeface="+mn-ea"/>
                <a:cs typeface="+mn-cs"/>
              </a:rPr>
              <a:t>Total volume of assessments: Secondary Care: 843, </a:t>
            </a:r>
            <a:r>
              <a:rPr lang="en-US" sz="1200" b="0" i="0" u="none" strike="noStrike" kern="1200">
                <a:solidFill>
                  <a:schemeClr val="tx1"/>
                </a:solidFill>
                <a:effectLst/>
                <a:latin typeface="+mn-lt"/>
                <a:ea typeface="+mn-ea"/>
                <a:cs typeface="+mn-cs"/>
              </a:rPr>
              <a:t>5% reduction considered tolerable </a:t>
            </a:r>
            <a:r>
              <a:rPr lang="en-US" sz="1200" b="1" i="0" u="none" strike="noStrike" kern="1200">
                <a:solidFill>
                  <a:srgbClr val="FF0000"/>
                </a:solidFill>
                <a:effectLst/>
                <a:latin typeface="+mn-lt"/>
                <a:ea typeface="+mn-ea"/>
                <a:cs typeface="+mn-cs"/>
              </a:rPr>
              <a:t>(match weekly report RAG)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a:solidFill>
                  <a:schemeClr val="tx1"/>
                </a:solidFill>
                <a:effectLst/>
                <a:latin typeface="+mn-lt"/>
                <a:ea typeface="+mn-ea"/>
                <a:cs typeface="+mn-cs"/>
              </a:rPr>
              <a:t>Total volume of assessments: Primary Care and Community: 1134, </a:t>
            </a:r>
            <a:r>
              <a:rPr lang="en-US" sz="1200" b="0" i="0" u="none" strike="noStrike" kern="1200">
                <a:solidFill>
                  <a:schemeClr val="tx1"/>
                </a:solidFill>
                <a:effectLst/>
                <a:latin typeface="+mn-lt"/>
                <a:ea typeface="+mn-ea"/>
                <a:cs typeface="+mn-cs"/>
              </a:rPr>
              <a:t>5% reduction considered tolerable </a:t>
            </a:r>
            <a:r>
              <a:rPr lang="en-US" sz="1200" b="1" i="0" u="none" strike="noStrike" kern="1200">
                <a:solidFill>
                  <a:srgbClr val="FF0000"/>
                </a:solidFill>
                <a:effectLst/>
                <a:latin typeface="+mn-lt"/>
                <a:ea typeface="+mn-ea"/>
                <a:cs typeface="+mn-cs"/>
              </a:rPr>
              <a:t>(match weekly report RAG)</a:t>
            </a:r>
            <a:endParaRPr lang="en-GB" sz="1200" b="0" i="0" u="none" strike="noStrike"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a:solidFill>
                  <a:schemeClr val="tx1"/>
                </a:solidFill>
                <a:effectLst/>
                <a:latin typeface="+mn-lt"/>
                <a:ea typeface="+mn-ea"/>
                <a:cs typeface="+mn-cs"/>
              </a:rPr>
              <a:t>Total volume of assessments: Oral Health: 1425,</a:t>
            </a:r>
            <a:r>
              <a:rPr lang="en-US" sz="1200" b="0" i="0" u="none" strike="noStrike" kern="1200">
                <a:solidFill>
                  <a:schemeClr val="tx1"/>
                </a:solidFill>
                <a:effectLst/>
                <a:latin typeface="+mn-lt"/>
                <a:ea typeface="+mn-ea"/>
                <a:cs typeface="+mn-cs"/>
              </a:rPr>
              <a:t> 5% reduction considered tolerable </a:t>
            </a:r>
            <a:r>
              <a:rPr lang="en-US" sz="1200" b="1" i="0" u="none" strike="noStrike" kern="1200">
                <a:solidFill>
                  <a:schemeClr val="tx1"/>
                </a:solidFill>
                <a:effectLst/>
                <a:latin typeface="+mn-lt"/>
                <a:ea typeface="+mn-ea"/>
                <a:cs typeface="+mn-cs"/>
              </a:rPr>
              <a:t>(Targets are </a:t>
            </a:r>
            <a:r>
              <a:rPr lang="en-GB" b="1"/>
              <a:t>83, 83, 84 and then repeat each quarter(amber thresholds: 83 is 79, 84 is 80)</a:t>
            </a:r>
            <a:endParaRPr lang="en-US" sz="1200" b="1" i="0" u="none" strike="noStrike"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a:solidFill>
                  <a:schemeClr val="tx1"/>
                </a:solidFill>
                <a:effectLst/>
                <a:latin typeface="+mn-lt"/>
                <a:ea typeface="+mn-ea"/>
                <a:cs typeface="+mn-cs"/>
              </a:rPr>
              <a:t>Total volume of assessments: Mental Health: 690, </a:t>
            </a:r>
            <a:r>
              <a:rPr lang="en-US" sz="1200" b="0" i="0" u="none" strike="noStrike" kern="1200">
                <a:solidFill>
                  <a:schemeClr val="tx1"/>
                </a:solidFill>
                <a:effectLst/>
                <a:latin typeface="+mn-lt"/>
                <a:ea typeface="+mn-ea"/>
                <a:cs typeface="+mn-cs"/>
              </a:rPr>
              <a:t>5% reduction considered tolerable </a:t>
            </a:r>
            <a:r>
              <a:rPr lang="en-US" sz="1200" b="1" i="0" u="none" strike="noStrike" kern="1200">
                <a:solidFill>
                  <a:srgbClr val="FF0000"/>
                </a:solidFill>
                <a:effectLst/>
                <a:latin typeface="+mn-lt"/>
                <a:ea typeface="+mn-ea"/>
                <a:cs typeface="+mn-cs"/>
              </a:rPr>
              <a:t>(match weekly report RAG)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a:solidFill>
                  <a:schemeClr val="tx1"/>
                </a:solidFill>
                <a:effectLst/>
                <a:latin typeface="+mn-lt"/>
                <a:ea typeface="+mn-ea"/>
                <a:cs typeface="+mn-cs"/>
              </a:rPr>
              <a:t>Time to complete assessments for Adult Social Care, Primary and Community Care, Oral Health and Health and Justice: Red or green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a:solidFill>
                  <a:schemeClr val="tx1"/>
                </a:solidFill>
                <a:effectLst/>
                <a:latin typeface="+mn-lt"/>
                <a:ea typeface="+mn-ea"/>
                <a:cs typeface="+mn-cs"/>
              </a:rPr>
              <a:t>Time to complete assessments for Mental Health and Secondary Specialist Care: Red or green</a:t>
            </a:r>
          </a:p>
          <a:p>
            <a:pPr marL="171450" indent="-171450">
              <a:buFont typeface="Arial" panose="020B0604020202020204" pitchFamily="34" charset="0"/>
              <a:buChar char="•"/>
            </a:pPr>
            <a:endParaRPr lang="en-GB"/>
          </a:p>
        </p:txBody>
      </p:sp>
      <p:sp>
        <p:nvSpPr>
          <p:cNvPr id="4" name="Slide Number Placeholder 3">
            <a:extLst>
              <a:ext uri="{FF2B5EF4-FFF2-40B4-BE49-F238E27FC236}">
                <a16:creationId xmlns:a16="http://schemas.microsoft.com/office/drawing/2014/main" id="{113602A5-70C6-06BE-DF4A-17BFEDC22D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4ED70-C3CA-4653-928A-F2AF65C94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7551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502AA-35D5-67CF-CAF3-E3B445F68B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FEB8D5-2E8A-FE7C-A907-C70E416F0C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44BBD6-227D-88A7-B371-8A23EEAEAF9D}"/>
              </a:ext>
            </a:extLst>
          </p:cNvPr>
          <p:cNvSpPr>
            <a:spLocks noGrp="1"/>
          </p:cNvSpPr>
          <p:nvPr>
            <p:ph type="body" idx="1"/>
          </p:nvPr>
        </p:nvSpPr>
        <p:spPr/>
        <p:txBody>
          <a:bodyPr/>
          <a:lstStyle/>
          <a:p>
            <a:pPr marL="171450" indent="-171450">
              <a:buFont typeface="Arial" panose="020B0604020202020204" pitchFamily="34" charset="0"/>
              <a:buChar char="•"/>
            </a:pPr>
            <a:r>
              <a:rPr lang="en-GB"/>
              <a:t>Amber:</a:t>
            </a:r>
          </a:p>
          <a:p>
            <a:pPr marL="171450" indent="-171450" rtl="0" eaLnBrk="1" fontAlgn="auto" latinLnBrk="0" hangingPunct="1">
              <a:buFont typeface="Arial" panose="020B0604020202020204" pitchFamily="34" charset="0"/>
              <a:buChar char="•"/>
            </a:pPr>
            <a:r>
              <a:rPr lang="en-GB" sz="1200" b="0" i="0" u="none" strike="noStrike" kern="1200">
                <a:solidFill>
                  <a:schemeClr val="tx1"/>
                </a:solidFill>
                <a:effectLst/>
                <a:latin typeface="+mn-lt"/>
                <a:ea typeface="+mn-ea"/>
                <a:cs typeface="+mn-cs"/>
              </a:rPr>
              <a:t>The volume of registration applications completed: NA</a:t>
            </a:r>
          </a:p>
          <a:p>
            <a:pPr marL="171450" indent="-171450" rtl="0" eaLnBrk="1" fontAlgn="auto" latinLnBrk="0" hangingPunct="1">
              <a:buFont typeface="Arial" panose="020B0604020202020204" pitchFamily="34" charset="0"/>
              <a:buChar char="•"/>
            </a:pPr>
            <a:r>
              <a:rPr lang="en-GB" sz="1200" b="0" i="0" u="none" strike="noStrike" kern="1200">
                <a:solidFill>
                  <a:schemeClr val="tx1"/>
                </a:solidFill>
                <a:effectLst/>
                <a:latin typeface="+mn-lt"/>
                <a:ea typeface="+mn-ea"/>
                <a:cs typeface="+mn-cs"/>
              </a:rPr>
              <a:t>The % of registration applications that have been rejected: NA</a:t>
            </a:r>
          </a:p>
          <a:p>
            <a:pPr marL="171450" indent="-171450" rtl="0" eaLnBrk="1" fontAlgn="auto" latinLnBrk="0" hangingPunct="1">
              <a:buFont typeface="Arial" panose="020B0604020202020204" pitchFamily="34" charset="0"/>
              <a:buChar char="•"/>
            </a:pPr>
            <a:r>
              <a:rPr lang="en-GB" sz="1200" b="0" i="0" u="none" strike="noStrike" kern="1200">
                <a:solidFill>
                  <a:schemeClr val="tx1"/>
                </a:solidFill>
                <a:effectLst/>
                <a:latin typeface="+mn-lt"/>
                <a:ea typeface="+mn-ea"/>
                <a:cs typeface="+mn-cs"/>
              </a:rPr>
              <a:t>The volume of registration applications received: NA</a:t>
            </a:r>
          </a:p>
          <a:p>
            <a:pPr marL="171450" indent="-171450" rtl="0" eaLnBrk="1" fontAlgn="auto" latinLnBrk="0" hangingPunct="1">
              <a:buFont typeface="Arial" panose="020B0604020202020204" pitchFamily="34" charset="0"/>
              <a:buChar char="•"/>
            </a:pPr>
            <a:r>
              <a:rPr lang="en-GB" sz="1200" b="0" i="0" u="none" strike="noStrike" kern="1200">
                <a:solidFill>
                  <a:schemeClr val="tx1"/>
                </a:solidFill>
                <a:effectLst/>
                <a:latin typeface="+mn-lt"/>
                <a:ea typeface="+mn-ea"/>
                <a:cs typeface="+mn-cs"/>
              </a:rPr>
              <a:t>% registration applications with a notice issued within 10 weeks of start date: Red or green only</a:t>
            </a:r>
          </a:p>
          <a:p>
            <a:pPr marL="171450" indent="-171450" rtl="0" eaLnBrk="1" fontAlgn="auto" latinLnBrk="0" hangingPunct="1">
              <a:buFont typeface="Arial" panose="020B0604020202020204" pitchFamily="34" charset="0"/>
              <a:buChar char="•"/>
            </a:pPr>
            <a:r>
              <a:rPr lang="en-GB" sz="1200" b="0" i="0" u="none" strike="noStrike" kern="1200">
                <a:solidFill>
                  <a:schemeClr val="tx1"/>
                </a:solidFill>
                <a:effectLst/>
                <a:latin typeface="+mn-lt"/>
                <a:ea typeface="+mn-ea"/>
                <a:cs typeface="+mn-cs"/>
              </a:rPr>
              <a:t>% of 'Information of Concern (IOC) triaged initially as Priority 1 cases with a referral sent within 2 days: 85% </a:t>
            </a:r>
            <a:r>
              <a:rPr lang="en-GB" sz="1200" b="1" i="0" u="none" strike="noStrike" kern="1200">
                <a:solidFill>
                  <a:schemeClr val="tx1"/>
                </a:solidFill>
                <a:effectLst/>
                <a:latin typeface="+mn-lt"/>
                <a:ea typeface="+mn-ea"/>
                <a:cs typeface="+mn-cs"/>
              </a:rPr>
              <a:t>(Match rag in weekly report)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a:solidFill>
                  <a:schemeClr val="tx1"/>
                </a:solidFill>
                <a:effectLst/>
                <a:latin typeface="+mn-lt"/>
                <a:ea typeface="+mn-ea"/>
                <a:cs typeface="+mn-cs"/>
              </a:rPr>
              <a:t>% of Information of Concern (IOC) Priority 1 cases with an action taken within 1 day of referral: 85% </a:t>
            </a:r>
            <a:r>
              <a:rPr lang="en-GB" sz="1200" b="1" i="0" u="none" strike="noStrike" kern="1200">
                <a:solidFill>
                  <a:schemeClr val="tx1"/>
                </a:solidFill>
                <a:effectLst/>
                <a:latin typeface="+mn-lt"/>
                <a:ea typeface="+mn-ea"/>
                <a:cs typeface="+mn-cs"/>
              </a:rPr>
              <a:t>(Match rag in weekly report)</a:t>
            </a:r>
            <a:endParaRPr lang="en-GB" sz="1200" b="0" i="0" u="none" strike="noStrike" kern="1200">
              <a:solidFill>
                <a:schemeClr val="tx1"/>
              </a:solidFill>
              <a:effectLst/>
              <a:latin typeface="+mn-lt"/>
              <a:ea typeface="+mn-ea"/>
              <a:cs typeface="+mn-cs"/>
            </a:endParaRP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a:solidFill>
                  <a:schemeClr val="tx1"/>
                </a:solidFill>
                <a:effectLst/>
                <a:latin typeface="+mn-lt"/>
                <a:ea typeface="+mn-ea"/>
                <a:cs typeface="+mn-cs"/>
              </a:rPr>
              <a:t>% of Information of Concern (IOC) Priority 2 cases with an action taken within 10 days reducing to 5 days by year end: 85% </a:t>
            </a:r>
            <a:r>
              <a:rPr lang="en-GB" sz="1200" b="1" i="0" u="none" strike="noStrike" kern="1200">
                <a:solidFill>
                  <a:schemeClr val="tx1"/>
                </a:solidFill>
                <a:effectLst/>
                <a:latin typeface="+mn-lt"/>
                <a:ea typeface="+mn-ea"/>
                <a:cs typeface="+mn-cs"/>
              </a:rPr>
              <a:t>(Match rag in weekly report)</a:t>
            </a:r>
            <a:endParaRPr lang="en-GB" sz="1200" b="0" i="0" u="none" strike="noStrike"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a:solidFill>
                  <a:schemeClr val="tx1"/>
                </a:solidFill>
                <a:effectLst/>
                <a:latin typeface="+mn-lt"/>
                <a:ea typeface="+mn-ea"/>
                <a:cs typeface="+mn-cs"/>
              </a:rPr>
              <a:t>% of Information of Concern (IOC) Priority 3 cases with an action taken within 10 days reducing to 5 days by year end: 85% </a:t>
            </a:r>
            <a:r>
              <a:rPr lang="en-GB" sz="1200" b="1" i="0" u="none" strike="noStrike" kern="1200">
                <a:solidFill>
                  <a:schemeClr val="tx1"/>
                </a:solidFill>
                <a:effectLst/>
                <a:latin typeface="+mn-lt"/>
                <a:ea typeface="+mn-ea"/>
                <a:cs typeface="+mn-cs"/>
              </a:rPr>
              <a:t>(Match rag in weekly report)</a:t>
            </a:r>
          </a:p>
          <a:p>
            <a:pPr marL="171450" indent="-171450" rtl="0" eaLnBrk="1" fontAlgn="auto" latinLnBrk="0" hangingPunct="1">
              <a:buFont typeface="Arial" panose="020B0604020202020204" pitchFamily="34" charset="0"/>
              <a:buChar char="•"/>
            </a:pPr>
            <a:endParaRPr lang="en-GB"/>
          </a:p>
        </p:txBody>
      </p:sp>
      <p:sp>
        <p:nvSpPr>
          <p:cNvPr id="4" name="Slide Number Placeholder 3">
            <a:extLst>
              <a:ext uri="{FF2B5EF4-FFF2-40B4-BE49-F238E27FC236}">
                <a16:creationId xmlns:a16="http://schemas.microsoft.com/office/drawing/2014/main" id="{4B2D8E0D-ED3C-D1E1-2C85-204FB0FDED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4ED70-C3CA-4653-928A-F2AF65C94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1536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F29F4-FF91-F2BF-4CA5-D28607683E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7C48F-3280-809A-1D21-CF00A6912C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B142F9-C022-8FB1-2736-75F77EFA98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Amber Threshold: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a:solidFill>
                  <a:schemeClr val="tx1"/>
                </a:solidFill>
                <a:latin typeface="Segoe UI" panose="020B0502040204020203" pitchFamily="34" charset="0"/>
                <a:ea typeface="+mn-ea"/>
                <a:cs typeface="Segoe UI" panose="020B0502040204020203" pitchFamily="34" charset="0"/>
              </a:rPr>
              <a:t>Age of assessments less than 5 years old: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a:solidFill>
                  <a:schemeClr val="tx1"/>
                </a:solidFill>
                <a:latin typeface="Segoe UI" panose="020B0502040204020203" pitchFamily="34" charset="0"/>
                <a:ea typeface="+mn-ea"/>
                <a:cs typeface="Segoe UI" panose="020B0502040204020203" pitchFamily="34" charset="0"/>
              </a:rPr>
              <a:t>Total quality statements assessed in completed assessments: n/a</a:t>
            </a:r>
            <a:endParaRPr lang="en-GB"/>
          </a:p>
          <a:p>
            <a:pPr marL="171450" indent="-171450">
              <a:buFont typeface="Arial" panose="020B0604020202020204" pitchFamily="34" charset="0"/>
              <a:buChar char="•"/>
            </a:pPr>
            <a:r>
              <a:rPr lang="en-GB"/>
              <a:t>% Freedom of Information Requests (FOIs) answered to standard within 20 working days=90%</a:t>
            </a:r>
          </a:p>
          <a:p>
            <a:pPr marL="171450" indent="-171450">
              <a:buFont typeface="Arial" panose="020B0604020202020204" pitchFamily="34" charset="0"/>
              <a:buChar char="•"/>
            </a:pPr>
            <a:r>
              <a:rPr lang="en-GB"/>
              <a:t>% Subject Access Requests (SARs) answered to standard within statutory deadline=90%</a:t>
            </a:r>
          </a:p>
          <a:p>
            <a:pPr marL="171450" indent="-171450" algn="l" rtl="0" eaLnBrk="1" fontAlgn="ctr" latinLnBrk="0" hangingPunct="1">
              <a:buFont typeface="Arial" panose="020B0604020202020204" pitchFamily="34" charset="0"/>
              <a:buChar char="•"/>
            </a:pPr>
            <a:r>
              <a:rPr lang="en-GB" sz="1200" b="0" i="0" u="none" strike="noStrike" kern="1200">
                <a:solidFill>
                  <a:srgbClr val="000000"/>
                </a:solidFill>
                <a:effectLst/>
                <a:latin typeface="Aptos Light" panose="020B0004020202020204" pitchFamily="34" charset="0"/>
              </a:rPr>
              <a:t>Maternity and Newborn Safety Investigations (MNSI) – To contact trusts within 2 days=70%</a:t>
            </a:r>
            <a:endParaRPr lang="en-GB" sz="1200" b="0" i="0" u="none" strike="noStrike" kern="1200">
              <a:solidFill>
                <a:schemeClr val="tx1"/>
              </a:solidFill>
              <a:effectLst/>
              <a:latin typeface="Arial" panose="020B0604020202020204" pitchFamily="34" charset="0"/>
            </a:endParaRPr>
          </a:p>
          <a:p>
            <a:pPr marL="171450" indent="-171450" algn="l" rtl="0" eaLnBrk="1" fontAlgn="ctr" latinLnBrk="0" hangingPunct="1">
              <a:buFont typeface="Arial" panose="020B0604020202020204" pitchFamily="34" charset="0"/>
              <a:buChar char="•"/>
            </a:pPr>
            <a:r>
              <a:rPr lang="en-GB" sz="1200" b="0" i="0" u="none" strike="noStrike" kern="1200">
                <a:solidFill>
                  <a:srgbClr val="000000"/>
                </a:solidFill>
                <a:effectLst/>
                <a:latin typeface="Aptos Light" panose="020B0004020202020204" pitchFamily="34" charset="0"/>
              </a:rPr>
              <a:t>Maternity and Newborn Safety Investigations (MNSI) – To contact families within 5 days​=70%</a:t>
            </a:r>
            <a:endParaRPr lang="en-GB" sz="1200" b="0" i="0" u="none" strike="noStrike" kern="1200">
              <a:solidFill>
                <a:schemeClr val="tx1"/>
              </a:solidFill>
              <a:effectLst/>
              <a:latin typeface="Arial" panose="020B0604020202020204" pitchFamily="34" charset="0"/>
            </a:endParaRPr>
          </a:p>
          <a:p>
            <a:pPr marL="171450" indent="-171450" algn="l" rtl="0" eaLnBrk="1" fontAlgn="ctr" latinLnBrk="0" hangingPunct="1">
              <a:buFont typeface="Arial" panose="020B0604020202020204" pitchFamily="34" charset="0"/>
              <a:buChar char="•"/>
            </a:pPr>
            <a:r>
              <a:rPr lang="en-GB" sz="1200" b="0" i="0" u="none" strike="noStrike" kern="1200">
                <a:solidFill>
                  <a:srgbClr val="000000"/>
                </a:solidFill>
                <a:effectLst/>
                <a:latin typeface="Aptos Light" panose="020B0004020202020204" pitchFamily="34" charset="0"/>
              </a:rPr>
              <a:t>Maternity and Newborn Safety Investigations – Complete investigations within 6 months​=50%</a:t>
            </a:r>
          </a:p>
          <a:p>
            <a:pPr marL="171450" indent="-171450" algn="l" rtl="0" eaLnBrk="1" fontAlgn="ctr" latinLnBrk="0" hangingPunct="1">
              <a:buFont typeface="Arial" panose="020B0604020202020204" pitchFamily="34" charset="0"/>
              <a:buChar char="•"/>
            </a:pPr>
            <a:r>
              <a:rPr lang="en-GB" sz="1200" b="0" i="0" u="none" strike="noStrike">
                <a:effectLst/>
                <a:latin typeface="Arial" panose="020B0604020202020204" pitchFamily="34" charset="0"/>
              </a:rPr>
              <a:t>Maternity and Newborn Safety Investigations (MNSI) – Complete investigations within 6 months​ without exceptions / on holds</a:t>
            </a:r>
            <a:r>
              <a:rPr lang="en-GB" sz="1200" b="0" i="0" u="none" strike="noStrike" kern="1200">
                <a:solidFill>
                  <a:srgbClr val="000000"/>
                </a:solidFill>
                <a:effectLst/>
                <a:latin typeface="Aptos Light" panose="020B0004020202020204" pitchFamily="34" charset="0"/>
              </a:rPr>
              <a:t>=50%</a:t>
            </a:r>
          </a:p>
          <a:p>
            <a:pPr marL="171450" indent="-171450" algn="l" rtl="0" eaLnBrk="1" fontAlgn="ctr" latinLnBrk="0" hangingPunct="1">
              <a:buFont typeface="Arial" panose="020B0604020202020204" pitchFamily="34" charset="0"/>
              <a:buChar char="•"/>
            </a:pPr>
            <a:r>
              <a:rPr lang="en-GB" sz="1800" b="0" i="0" u="none" strike="noStrike">
                <a:solidFill>
                  <a:srgbClr val="000000"/>
                </a:solidFill>
                <a:effectLst/>
                <a:latin typeface="Aptos Narrow" panose="020B0004020202020204" pitchFamily="34" charset="0"/>
              </a:rPr>
              <a:t>% of NCSC general enquiries line calls answered</a:t>
            </a:r>
            <a:r>
              <a:rPr lang="en-GB"/>
              <a:t> =75%</a:t>
            </a:r>
          </a:p>
          <a:p>
            <a:pPr marL="171450" indent="-171450" algn="l" rtl="0" eaLnBrk="1" fontAlgn="ctr" latinLnBrk="0" hangingPunct="1">
              <a:buFont typeface="Arial" panose="020B0604020202020204" pitchFamily="34" charset="0"/>
              <a:buChar char="•"/>
            </a:pPr>
            <a:r>
              <a:rPr lang="en-GB" sz="1800" b="0" i="0" u="none" strike="noStrike">
                <a:solidFill>
                  <a:srgbClr val="000000"/>
                </a:solidFill>
                <a:effectLst/>
                <a:latin typeface="Aptos Narrow" panose="020B0004020202020204" pitchFamily="34" charset="0"/>
              </a:rPr>
              <a:t>% of NCSC registration line calls answered</a:t>
            </a:r>
            <a:r>
              <a:rPr lang="en-GB"/>
              <a:t> =75%</a:t>
            </a:r>
          </a:p>
          <a:p>
            <a:pPr marL="171450" indent="-171450" algn="l" rtl="0" eaLnBrk="1" fontAlgn="ctr" latinLnBrk="0" hangingPunct="1">
              <a:buFont typeface="Arial" panose="020B0604020202020204" pitchFamily="34" charset="0"/>
              <a:buChar char="•"/>
            </a:pPr>
            <a:r>
              <a:rPr lang="en-GB" sz="1800" b="0" i="0" u="none" strike="noStrike">
                <a:solidFill>
                  <a:srgbClr val="000000"/>
                </a:solidFill>
                <a:effectLst/>
                <a:latin typeface="Aptos Narrow" panose="020B0004020202020204" pitchFamily="34" charset="0"/>
              </a:rPr>
              <a:t>% of NCSC mental health line calls answered</a:t>
            </a:r>
            <a:r>
              <a:rPr lang="en-GB"/>
              <a:t> =85%</a:t>
            </a:r>
          </a:p>
          <a:p>
            <a:pPr marL="171450" indent="-171450" algn="l" rtl="0" eaLnBrk="1" fontAlgn="ctr" latinLnBrk="0" hangingPunct="1">
              <a:buFont typeface="Arial" panose="020B0604020202020204" pitchFamily="34" charset="0"/>
              <a:buChar char="•"/>
            </a:pPr>
            <a:r>
              <a:rPr lang="en-GB" sz="1800" b="0" i="0" u="none" strike="noStrike">
                <a:solidFill>
                  <a:srgbClr val="000000"/>
                </a:solidFill>
                <a:effectLst/>
                <a:latin typeface="Aptos Narrow" panose="020B0004020202020204" pitchFamily="34" charset="0"/>
              </a:rPr>
              <a:t>% of NCSC safeguarding line calls answered</a:t>
            </a:r>
            <a:r>
              <a:rPr lang="en-GB"/>
              <a:t> =85%</a:t>
            </a:r>
          </a:p>
          <a:p>
            <a:pPr marL="171450" indent="-171450">
              <a:buFont typeface="Arial" panose="020B0604020202020204" pitchFamily="34" charset="0"/>
              <a:buChar char="•"/>
            </a:pPr>
            <a:endParaRPr lang="en-GB"/>
          </a:p>
        </p:txBody>
      </p:sp>
      <p:sp>
        <p:nvSpPr>
          <p:cNvPr id="4" name="Slide Number Placeholder 3">
            <a:extLst>
              <a:ext uri="{FF2B5EF4-FFF2-40B4-BE49-F238E27FC236}">
                <a16:creationId xmlns:a16="http://schemas.microsoft.com/office/drawing/2014/main" id="{A2E74695-D719-6F97-9988-3979E167BF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4ED70-C3CA-4653-928A-F2AF65C94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0158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8D9F1-1A5C-B130-C90E-EE9B349003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80E1F0-5236-BAC4-34D2-0BA8F9FBDC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4FCB07-9460-7FD1-6202-33BE542369D4}"/>
              </a:ext>
            </a:extLst>
          </p:cNvPr>
          <p:cNvSpPr>
            <a:spLocks noGrp="1"/>
          </p:cNvSpPr>
          <p:nvPr>
            <p:ph type="body" idx="1"/>
          </p:nvPr>
        </p:nvSpPr>
        <p:spPr/>
        <p:txBody>
          <a:bodyPr/>
          <a:lstStyle/>
          <a:p>
            <a:r>
              <a:rPr lang="en-GB"/>
              <a:t>Amber Threshold:</a:t>
            </a:r>
          </a:p>
          <a:p>
            <a:pPr marL="171450" indent="-171450" algn="l" rtl="0" eaLnBrk="1" fontAlgn="ctr" latinLnBrk="0" hangingPunct="1">
              <a:buFont typeface="Arial" panose="020B0604020202020204" pitchFamily="34" charset="0"/>
              <a:buChar char="•"/>
            </a:pPr>
            <a:r>
              <a:rPr lang="en-GB" sz="1800" b="0" i="0" u="none" strike="noStrike">
                <a:solidFill>
                  <a:srgbClr val="000000"/>
                </a:solidFill>
                <a:effectLst/>
                <a:latin typeface="Aptos Narrow" panose="020B0004020202020204" pitchFamily="34" charset="0"/>
              </a:rPr>
              <a:t>Local Authority Assessments site visits</a:t>
            </a:r>
            <a:r>
              <a:rPr lang="en-GB"/>
              <a:t> =153 (100% By December)</a:t>
            </a:r>
            <a:r>
              <a:rPr lang="en-GB" sz="1200" b="0" i="0" u="none" strike="noStrike" kern="1200">
                <a:solidFill>
                  <a:schemeClr val="tx1"/>
                </a:solidFill>
                <a:effectLst/>
                <a:latin typeface="+mn-lt"/>
                <a:ea typeface="+mn-ea"/>
                <a:cs typeface="+mn-cs"/>
              </a:rPr>
              <a:t> – Targets (no amber) Nov</a:t>
            </a:r>
            <a:r>
              <a:rPr lang="en-GB">
                <a:effectLst/>
              </a:rPr>
              <a:t> </a:t>
            </a:r>
            <a:r>
              <a:rPr lang="en-GB" sz="1200" b="0" i="0" u="none" strike="noStrike" kern="1200">
                <a:solidFill>
                  <a:schemeClr val="tx1"/>
                </a:solidFill>
                <a:effectLst/>
                <a:latin typeface="+mn-lt"/>
                <a:ea typeface="+mn-ea"/>
                <a:cs typeface="+mn-cs"/>
              </a:rPr>
              <a:t>143,</a:t>
            </a:r>
            <a:r>
              <a:rPr lang="en-GB">
                <a:effectLst/>
              </a:rPr>
              <a:t> </a:t>
            </a:r>
            <a:r>
              <a:rPr lang="en-GB" sz="1200" b="0" i="0" u="none" strike="noStrike" kern="1200">
                <a:solidFill>
                  <a:schemeClr val="tx1"/>
                </a:solidFill>
                <a:effectLst/>
                <a:latin typeface="+mn-lt"/>
                <a:ea typeface="+mn-ea"/>
                <a:cs typeface="+mn-cs"/>
              </a:rPr>
              <a:t>Dec</a:t>
            </a:r>
            <a:r>
              <a:rPr lang="en-GB">
                <a:effectLst/>
              </a:rPr>
              <a:t> </a:t>
            </a:r>
            <a:r>
              <a:rPr lang="en-GB" sz="1200" b="0" i="0" u="none" strike="noStrike" kern="1200">
                <a:solidFill>
                  <a:schemeClr val="tx1"/>
                </a:solidFill>
                <a:effectLst/>
                <a:latin typeface="+mn-lt"/>
                <a:ea typeface="+mn-ea"/>
                <a:cs typeface="+mn-cs"/>
              </a:rPr>
              <a:t>154</a:t>
            </a:r>
            <a:r>
              <a:rPr lang="en-GB">
                <a:effectLst/>
              </a:rPr>
              <a:t> </a:t>
            </a:r>
            <a:endParaRPr lang="en-GB"/>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GB" sz="1800" b="0" i="0" u="none" strike="noStrike">
                <a:solidFill>
                  <a:srgbClr val="000000"/>
                </a:solidFill>
                <a:effectLst/>
                <a:latin typeface="Aptos Narrow" panose="020B0004020202020204" pitchFamily="34" charset="0"/>
              </a:rPr>
              <a:t>Local Authority Assessments reports published</a:t>
            </a:r>
            <a:r>
              <a:rPr lang="en-GB"/>
              <a:t> =153 (100% By December) - </a:t>
            </a:r>
            <a:r>
              <a:rPr lang="en-GB" sz="1200" b="0" i="0" u="none" strike="noStrike" kern="1200">
                <a:solidFill>
                  <a:schemeClr val="tx1"/>
                </a:solidFill>
                <a:effectLst/>
                <a:latin typeface="+mn-lt"/>
                <a:ea typeface="+mn-ea"/>
                <a:cs typeface="+mn-cs"/>
              </a:rPr>
              <a:t>Targets (no amber) Nov</a:t>
            </a:r>
            <a:r>
              <a:rPr lang="en-GB">
                <a:effectLst/>
              </a:rPr>
              <a:t> </a:t>
            </a:r>
            <a:r>
              <a:rPr lang="en-GB" sz="1200" b="0" i="0" u="none" strike="noStrike" kern="1200">
                <a:solidFill>
                  <a:schemeClr val="tx1"/>
                </a:solidFill>
                <a:effectLst/>
                <a:latin typeface="+mn-lt"/>
                <a:ea typeface="+mn-ea"/>
                <a:cs typeface="+mn-cs"/>
              </a:rPr>
              <a:t>93,</a:t>
            </a:r>
            <a:r>
              <a:rPr lang="en-GB">
                <a:effectLst/>
              </a:rPr>
              <a:t> </a:t>
            </a:r>
            <a:r>
              <a:rPr lang="en-GB" sz="1200" b="0" i="0" u="none" strike="noStrike" kern="1200">
                <a:solidFill>
                  <a:schemeClr val="tx1"/>
                </a:solidFill>
                <a:effectLst/>
                <a:latin typeface="+mn-lt"/>
                <a:ea typeface="+mn-ea"/>
                <a:cs typeface="+mn-cs"/>
              </a:rPr>
              <a:t>Dec</a:t>
            </a:r>
            <a:r>
              <a:rPr lang="en-GB">
                <a:effectLst/>
              </a:rPr>
              <a:t> </a:t>
            </a:r>
            <a:r>
              <a:rPr lang="en-GB" sz="1200" b="0" i="0" u="none" strike="noStrike" kern="1200">
                <a:solidFill>
                  <a:schemeClr val="tx1"/>
                </a:solidFill>
                <a:effectLst/>
                <a:latin typeface="+mn-lt"/>
                <a:ea typeface="+mn-ea"/>
                <a:cs typeface="+mn-cs"/>
              </a:rPr>
              <a:t>103,</a:t>
            </a:r>
            <a:r>
              <a:rPr lang="en-GB">
                <a:effectLst/>
              </a:rPr>
              <a:t> </a:t>
            </a:r>
            <a:r>
              <a:rPr lang="en-GB" sz="1200" b="0" i="0" u="none" strike="noStrike" kern="1200">
                <a:solidFill>
                  <a:schemeClr val="tx1"/>
                </a:solidFill>
                <a:effectLst/>
                <a:latin typeface="+mn-lt"/>
                <a:ea typeface="+mn-ea"/>
                <a:cs typeface="+mn-cs"/>
              </a:rPr>
              <a:t>Jan</a:t>
            </a:r>
            <a:r>
              <a:rPr lang="en-GB">
                <a:effectLst/>
              </a:rPr>
              <a:t> </a:t>
            </a:r>
            <a:r>
              <a:rPr lang="en-GB" sz="1200" b="0" i="0" u="none" strike="noStrike" kern="1200">
                <a:solidFill>
                  <a:schemeClr val="tx1"/>
                </a:solidFill>
                <a:effectLst/>
                <a:latin typeface="+mn-lt"/>
                <a:ea typeface="+mn-ea"/>
                <a:cs typeface="+mn-cs"/>
              </a:rPr>
              <a:t>119,</a:t>
            </a:r>
            <a:r>
              <a:rPr lang="en-GB">
                <a:effectLst/>
              </a:rPr>
              <a:t> </a:t>
            </a:r>
            <a:r>
              <a:rPr lang="en-GB" sz="1200" b="0" i="0" u="none" strike="noStrike" kern="1200">
                <a:solidFill>
                  <a:schemeClr val="tx1"/>
                </a:solidFill>
                <a:effectLst/>
                <a:latin typeface="+mn-lt"/>
                <a:ea typeface="+mn-ea"/>
                <a:cs typeface="+mn-cs"/>
              </a:rPr>
              <a:t>Feb</a:t>
            </a:r>
            <a:r>
              <a:rPr lang="en-GB">
                <a:effectLst/>
              </a:rPr>
              <a:t> </a:t>
            </a:r>
            <a:r>
              <a:rPr lang="en-GB" sz="1200" b="0" i="0" u="none" strike="noStrike" kern="1200">
                <a:solidFill>
                  <a:schemeClr val="tx1"/>
                </a:solidFill>
                <a:effectLst/>
                <a:latin typeface="+mn-lt"/>
                <a:ea typeface="+mn-ea"/>
                <a:cs typeface="+mn-cs"/>
              </a:rPr>
              <a:t>136,</a:t>
            </a:r>
            <a:r>
              <a:rPr lang="en-GB">
                <a:effectLst/>
              </a:rPr>
              <a:t> </a:t>
            </a:r>
            <a:r>
              <a:rPr lang="en-GB" sz="1200" b="0" i="0" u="none" strike="noStrike" kern="1200">
                <a:solidFill>
                  <a:schemeClr val="tx1"/>
                </a:solidFill>
                <a:effectLst/>
                <a:latin typeface="+mn-lt"/>
                <a:ea typeface="+mn-ea"/>
                <a:cs typeface="+mn-cs"/>
              </a:rPr>
              <a:t>Mar</a:t>
            </a:r>
            <a:r>
              <a:rPr lang="en-GB">
                <a:effectLst/>
              </a:rPr>
              <a:t> </a:t>
            </a:r>
            <a:r>
              <a:rPr lang="en-GB" sz="1200" b="0" i="0" u="none" strike="noStrike" kern="1200">
                <a:solidFill>
                  <a:schemeClr val="tx1"/>
                </a:solidFill>
                <a:effectLst/>
                <a:latin typeface="+mn-lt"/>
                <a:ea typeface="+mn-ea"/>
                <a:cs typeface="+mn-cs"/>
              </a:rPr>
              <a:t>153</a:t>
            </a:r>
            <a:r>
              <a:rPr lang="en-GB">
                <a:effectLst/>
              </a:rPr>
              <a:t> </a:t>
            </a:r>
            <a:endParaRPr lang="en-GB"/>
          </a:p>
          <a:p>
            <a:pPr marL="171450" indent="-171450">
              <a:buFont typeface="Arial" panose="020B0604020202020204" pitchFamily="34" charset="0"/>
              <a:buChar char="•"/>
            </a:pPr>
            <a:r>
              <a:rPr lang="en-GB"/>
              <a:t>Availability of CQC 'Business Critical' Systems=&lt;99.6%</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t>Customer satisfaction with CQC's website and give feedback on care service</a:t>
            </a:r>
            <a:r>
              <a:rPr lang="en-US" sz="1200" kern="1200">
                <a:solidFill>
                  <a:schemeClr val="tx1"/>
                </a:solidFill>
                <a:latin typeface="+mn-lt"/>
                <a:ea typeface="+mn-ea"/>
                <a:cs typeface="+mn-cs"/>
              </a:rPr>
              <a:t>: red or green only</a:t>
            </a:r>
            <a:endParaRPr lang="en-GB"/>
          </a:p>
          <a:p>
            <a:pPr marL="171450" indent="-171450">
              <a:buFont typeface="Arial" panose="020B0604020202020204" pitchFamily="34" charset="0"/>
              <a:buChar char="•"/>
            </a:pPr>
            <a:r>
              <a:rPr lang="en-GB"/>
              <a:t>The number of health and safety incidents, accidents and near misses (incl. verbal/physical abuse) =Track for info</a:t>
            </a:r>
          </a:p>
          <a:p>
            <a:pPr marL="171450" indent="-171450">
              <a:buFont typeface="Arial" panose="020B0604020202020204" pitchFamily="34" charset="0"/>
              <a:buChar char="•"/>
            </a:pPr>
            <a:r>
              <a:rPr lang="en-GB"/>
              <a:t>% Mental Health Act Operations (MHAO) monitoring visits undertaken with the correct frequency=50%</a:t>
            </a:r>
          </a:p>
          <a:p>
            <a:pPr marL="171450" indent="-171450" algn="l" rtl="0" eaLnBrk="1" fontAlgn="ctr" latinLnBrk="0" hangingPunct="1">
              <a:buFont typeface="Arial" panose="020B0604020202020204" pitchFamily="34" charset="0"/>
              <a:buChar char="•"/>
            </a:pPr>
            <a:r>
              <a:rPr lang="en-GB" sz="1000" b="0" i="0" u="none" strike="noStrike" kern="1200">
                <a:solidFill>
                  <a:srgbClr val="000000"/>
                </a:solidFill>
                <a:effectLst/>
                <a:latin typeface="Aptos Light" panose="020B0004020202020204" pitchFamily="34" charset="0"/>
              </a:rPr>
              <a:t>Ionising Radiation Medical Exposure Regulations (IR(ME)R) regulatory activity volumes: </a:t>
            </a:r>
            <a:r>
              <a:rPr lang="en-GB" sz="1000" b="0" i="0" u="none" strike="noStrike">
                <a:solidFill>
                  <a:srgbClr val="000000"/>
                </a:solidFill>
                <a:effectLst/>
                <a:latin typeface="Aptos Narrow" panose="020B0004020202020204" pitchFamily="34" charset="0"/>
              </a:rPr>
              <a:t>Above 27 per month</a:t>
            </a:r>
          </a:p>
          <a:p>
            <a:pPr marL="171450" indent="-171450" algn="l" rtl="0" eaLnBrk="1" fontAlgn="ctr" latinLnBrk="0" hangingPunct="1">
              <a:buFont typeface="Arial" panose="020B0604020202020204" pitchFamily="34" charset="0"/>
              <a:buChar char="•"/>
            </a:pPr>
            <a:r>
              <a:rPr lang="en-GB" sz="1200" b="0" i="0" u="none" strike="noStrike">
                <a:solidFill>
                  <a:srgbClr val="000000"/>
                </a:solidFill>
                <a:effectLst/>
                <a:latin typeface="Aptos Narrow" panose="020B0004020202020204" pitchFamily="34" charset="0"/>
              </a:rPr>
              <a:t>Multi-agency activity volumes (regulatory and non-regulatory) </a:t>
            </a:r>
            <a:r>
              <a:rPr lang="en-GB" sz="1200" b="0" i="0" u="none" strike="noStrike" err="1">
                <a:solidFill>
                  <a:srgbClr val="000000"/>
                </a:solidFill>
                <a:effectLst/>
                <a:latin typeface="Aptos Narrow" panose="020B0004020202020204" pitchFamily="34" charset="0"/>
              </a:rPr>
              <a:t>childrens</a:t>
            </a:r>
            <a:r>
              <a:rPr lang="en-GB" sz="1200" b="0" i="0" u="none" strike="noStrike">
                <a:solidFill>
                  <a:srgbClr val="000000"/>
                </a:solidFill>
                <a:effectLst/>
                <a:latin typeface="Aptos Narrow" panose="020B0004020202020204" pitchFamily="34" charset="0"/>
              </a:rPr>
              <a:t>: No amber threshold - Red 17 or below per month</a:t>
            </a:r>
          </a:p>
          <a:p>
            <a:pPr marL="171450" indent="-171450" algn="l" rtl="0" eaLnBrk="1" fontAlgn="ctr" latinLnBrk="0" hangingPunct="1">
              <a:buFont typeface="Arial" panose="020B0604020202020204" pitchFamily="34" charset="0"/>
              <a:buChar char="•"/>
            </a:pPr>
            <a:r>
              <a:rPr lang="en-GB" sz="1200" b="0" i="0" u="none" strike="noStrike">
                <a:solidFill>
                  <a:srgbClr val="000000"/>
                </a:solidFill>
                <a:effectLst/>
                <a:latin typeface="Aptos Narrow" panose="020B0004020202020204" pitchFamily="34" charset="0"/>
              </a:rPr>
              <a:t>Multi-agency activity volumes (regulatory and non-regulatory)health : No amber threshold - Red 21 or below per month</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a:solidFill>
                  <a:srgbClr val="000000"/>
                </a:solidFill>
                <a:effectLst/>
                <a:latin typeface="Aptos Narrow" panose="020B0004020202020204" pitchFamily="34" charset="0"/>
              </a:rPr>
              <a:t>Multi-agency activity volumes (non-regulatory ) safehouses: No amber threshold - Red 9 or below per month</a:t>
            </a:r>
            <a:endParaRPr lang="en-GB"/>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a:solidFill>
                  <a:srgbClr val="000000"/>
                </a:solidFill>
                <a:effectLst/>
                <a:latin typeface="Aptos Narrow" panose="020B0004020202020204" pitchFamily="34" charset="0"/>
              </a:rPr>
              <a:t>Multi-agency activity volumes (non-regulatory)defence: No amber threshold - Red 15 or below per month</a:t>
            </a:r>
            <a:endParaRPr lang="en-GB"/>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GB" sz="1000" b="0" i="0" u="none" strike="noStrike" kern="1200">
                <a:solidFill>
                  <a:srgbClr val="000000"/>
                </a:solidFill>
                <a:effectLst/>
                <a:latin typeface="Aptos Light" panose="020B0004020202020204" pitchFamily="34" charset="0"/>
              </a:rPr>
              <a:t>Medicines Optimisation regulatory activity volumes: </a:t>
            </a:r>
            <a:r>
              <a:rPr lang="en-GB" sz="1000" b="0" i="0" u="none" strike="noStrike">
                <a:solidFill>
                  <a:srgbClr val="000000"/>
                </a:solidFill>
                <a:effectLst/>
                <a:latin typeface="Aptos Narrow" panose="020B0004020202020204" pitchFamily="34" charset="0"/>
              </a:rPr>
              <a:t>No amber threshold – above 180 per month</a:t>
            </a:r>
            <a:endParaRPr lang="en-GB" sz="1000" b="0" i="0" u="none" strike="noStrike" kern="1200">
              <a:solidFill>
                <a:srgbClr val="000000"/>
              </a:solidFill>
              <a:effectLst/>
              <a:latin typeface="Aptos Light" panose="020B0004020202020204" pitchFamily="34" charset="0"/>
            </a:endParaRPr>
          </a:p>
          <a:p>
            <a:pPr marL="171450" indent="-171450">
              <a:buFont typeface="Arial" panose="020B0604020202020204" pitchFamily="34" charset="0"/>
              <a:buChar char="•"/>
            </a:pPr>
            <a:endParaRPr lang="en-GB"/>
          </a:p>
        </p:txBody>
      </p:sp>
      <p:sp>
        <p:nvSpPr>
          <p:cNvPr id="4" name="Slide Number Placeholder 3">
            <a:extLst>
              <a:ext uri="{FF2B5EF4-FFF2-40B4-BE49-F238E27FC236}">
                <a16:creationId xmlns:a16="http://schemas.microsoft.com/office/drawing/2014/main" id="{297992C8-530B-64AA-9203-513058977A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4ED70-C3CA-4653-928A-F2AF65C94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2988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D9C5B-DF59-2508-5E12-E8AB181985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CD535-8C28-DBDF-7440-25A2E91C9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203CC4-9BF7-4562-C950-0EE69A292A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Amber Threshold:</a:t>
            </a:r>
          </a:p>
          <a:p>
            <a:pPr marL="171450" indent="-171450">
              <a:buFont typeface="Arial" panose="020B0604020202020204" pitchFamily="34" charset="0"/>
              <a:buChar char="•"/>
            </a:pPr>
            <a:r>
              <a:rPr lang="en-GB"/>
              <a:t>% of Second Opinion Appointed Doctor (SOAD) appointed within timeframe=60% </a:t>
            </a:r>
          </a:p>
          <a:p>
            <a:pPr marL="171450" indent="-171450">
              <a:buFont typeface="Arial" panose="020B0604020202020204" pitchFamily="34" charset="0"/>
              <a:buChar char="•"/>
            </a:pPr>
            <a:r>
              <a:rPr lang="en-GB"/>
              <a:t>% Section 61 reports scrutinised within 14 days</a:t>
            </a:r>
            <a:r>
              <a:rPr lang="en-US"/>
              <a:t>: 87%</a:t>
            </a:r>
          </a:p>
          <a:p>
            <a:pPr marL="171450" indent="-171450" rtl="0" eaLnBrk="1" fontAlgn="auto" latinLnBrk="0" hangingPunct="1">
              <a:buFont typeface="Arial" panose="020B0604020202020204" pitchFamily="34" charset="0"/>
              <a:buChar char="•"/>
            </a:pPr>
            <a:r>
              <a:rPr lang="en-GB" sz="1200" b="0" i="0" u="none" strike="noStrike" kern="1200">
                <a:solidFill>
                  <a:schemeClr val="tx1"/>
                </a:solidFill>
                <a:effectLst/>
                <a:latin typeface="+mn-lt"/>
                <a:ea typeface="+mn-ea"/>
                <a:cs typeface="+mn-cs"/>
              </a:rPr>
              <a:t>The number of second opinions awaiting an appointment: 1,513</a:t>
            </a:r>
          </a:p>
          <a:p>
            <a:pPr marL="171450" indent="-171450" rtl="0" eaLnBrk="1" fontAlgn="auto" latinLnBrk="0" hangingPunct="1">
              <a:buFont typeface="Arial" panose="020B0604020202020204" pitchFamily="34" charset="0"/>
              <a:buChar char="•"/>
            </a:pPr>
            <a:r>
              <a:rPr lang="en-GB" sz="1200" b="0" i="0" u="none" strike="noStrike" kern="1200">
                <a:solidFill>
                  <a:schemeClr val="tx1"/>
                </a:solidFill>
                <a:effectLst/>
                <a:latin typeface="+mn-lt"/>
                <a:ea typeface="+mn-ea"/>
                <a:cs typeface="+mn-cs"/>
              </a:rPr>
              <a:t>The number of Mental Health Act Operations (MHAO) monitoring visits undertaken: 52</a:t>
            </a:r>
          </a:p>
          <a:p>
            <a:pPr marL="171450" indent="-171450" rtl="0" eaLnBrk="1" fontAlgn="auto" latinLnBrk="0" hangingPunct="1">
              <a:buFont typeface="Arial" panose="020B0604020202020204" pitchFamily="34" charset="0"/>
              <a:buChar char="•"/>
            </a:pPr>
            <a:r>
              <a:rPr lang="en-GB" sz="1200" b="0" i="0" u="none" strike="noStrike" kern="1200">
                <a:solidFill>
                  <a:schemeClr val="tx1"/>
                </a:solidFill>
                <a:effectLst/>
                <a:latin typeface="+mn-lt"/>
                <a:ea typeface="+mn-ea"/>
                <a:cs typeface="+mn-cs"/>
              </a:rPr>
              <a:t>Number of Mental Health Act Operations (MHAO) Independent Care and Treatment reviews (ICETR) undertaken: 3</a:t>
            </a:r>
          </a:p>
          <a:p>
            <a:pPr marL="171450" indent="-171450">
              <a:buFont typeface="Arial" panose="020B0604020202020204" pitchFamily="34" charset="0"/>
              <a:buChar char="•"/>
            </a:pPr>
            <a:endParaRPr lang="en-GB"/>
          </a:p>
        </p:txBody>
      </p:sp>
      <p:sp>
        <p:nvSpPr>
          <p:cNvPr id="4" name="Slide Number Placeholder 3">
            <a:extLst>
              <a:ext uri="{FF2B5EF4-FFF2-40B4-BE49-F238E27FC236}">
                <a16:creationId xmlns:a16="http://schemas.microsoft.com/office/drawing/2014/main" id="{A9C444F8-A6D8-57E8-D7C9-CA7ED59457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4ED70-C3CA-4653-928A-F2AF65C94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7195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C98AD-5102-42C9-8B6E-D93895710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C1A4D3-CB5B-433C-168E-C71E8FFD8E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5AE0BA-554B-049E-AE5C-AB3ECE7C217B}"/>
              </a:ext>
            </a:extLst>
          </p:cNvPr>
          <p:cNvSpPr>
            <a:spLocks noGrp="1"/>
          </p:cNvSpPr>
          <p:nvPr>
            <p:ph type="body" idx="1"/>
          </p:nvPr>
        </p:nvSpPr>
        <p:spPr/>
        <p:txBody>
          <a:bodyPr/>
          <a:lstStyle/>
          <a:p>
            <a:r>
              <a:rPr lang="en-GB"/>
              <a:t>Amber threshold:</a:t>
            </a:r>
          </a:p>
          <a:p>
            <a:pPr marL="628650" lvl="1" indent="-171450">
              <a:buFont typeface="Arial" panose="020B0604020202020204" pitchFamily="34" charset="0"/>
              <a:buChar char="•"/>
            </a:pPr>
            <a:r>
              <a:rPr lang="en-GB"/>
              <a:t>-1 to +1 inclusive – green</a:t>
            </a:r>
          </a:p>
          <a:p>
            <a:pPr marL="628650" lvl="1" indent="-171450">
              <a:buFont typeface="Arial" panose="020B0604020202020204" pitchFamily="34" charset="0"/>
              <a:buChar char="•"/>
            </a:pPr>
            <a:r>
              <a:rPr lang="en-GB"/>
              <a:t>-3 to +5 inclusive – amber</a:t>
            </a:r>
          </a:p>
          <a:p>
            <a:pPr marL="628650" lvl="1" indent="-171450">
              <a:buFont typeface="Arial" panose="020B0604020202020204" pitchFamily="34" charset="0"/>
              <a:buChar char="•"/>
            </a:pPr>
            <a:r>
              <a:rPr lang="en-GB"/>
              <a:t>&lt;-3 and &gt;+5 – 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i="0" u="none" strike="noStrike">
                <a:solidFill>
                  <a:srgbClr val="000000"/>
                </a:solidFill>
                <a:effectLst/>
                <a:latin typeface="Aptos Narrow" panose="020B0004020202020204" pitchFamily="34" charset="0"/>
              </a:rPr>
              <a:t>% of staff turnover</a:t>
            </a:r>
            <a:r>
              <a:rPr lang="en-GB" sz="1000"/>
              <a:t> =&lt;12%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i="0" u="none" strike="noStrike">
                <a:solidFill>
                  <a:srgbClr val="000000"/>
                </a:solidFill>
                <a:effectLst/>
                <a:latin typeface="Aptos Narrow" panose="020B0004020202020204" pitchFamily="34" charset="0"/>
              </a:rPr>
              <a:t>% of staff vacancies</a:t>
            </a:r>
            <a:r>
              <a:rPr lang="en-GB" sz="1000"/>
              <a:t> =&lt;7%</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i="0" u="none" strike="noStrike">
                <a:solidFill>
                  <a:srgbClr val="000000"/>
                </a:solidFill>
                <a:effectLst/>
                <a:latin typeface="Aptos Narrow" panose="020B0004020202020204" pitchFamily="34" charset="0"/>
              </a:rPr>
              <a:t>% of staff sickness</a:t>
            </a:r>
            <a:r>
              <a:rPr lang="en-GB" sz="1000"/>
              <a:t> =&lt;7%</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i="0" u="none" strike="noStrike">
                <a:solidFill>
                  <a:srgbClr val="000000"/>
                </a:solidFill>
                <a:effectLst/>
                <a:latin typeface="Aptos Narrow" panose="020B0004020202020204" pitchFamily="34" charset="0"/>
              </a:rPr>
              <a:t>% of staff from an ethnic minority background=15.9%</a:t>
            </a:r>
            <a:endParaRPr lang="en-GB" sz="100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i="0" u="none" strike="noStrike">
                <a:solidFill>
                  <a:srgbClr val="000000"/>
                </a:solidFill>
                <a:effectLst/>
                <a:latin typeface="Aptos Narrow" panose="020B0004020202020204" pitchFamily="34" charset="0"/>
              </a:rPr>
              <a:t>% of staff with a disability</a:t>
            </a:r>
            <a:r>
              <a:rPr lang="en-GB" sz="1000"/>
              <a:t>=16.4%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kern="1200">
                <a:solidFill>
                  <a:schemeClr val="tx1"/>
                </a:solidFill>
                <a:latin typeface="Aptos Light"/>
                <a:ea typeface="+mn-ea"/>
                <a:cs typeface="+mn-cs"/>
              </a:rPr>
              <a:t>% of stakeholders who have positive sentiment toward ‘I have a good understanding of CQC's regulatory approach’=59%</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kern="1200">
                <a:solidFill>
                  <a:schemeClr val="tx1"/>
                </a:solidFill>
                <a:latin typeface="Aptos Light"/>
                <a:ea typeface="+mn-ea"/>
                <a:cs typeface="+mn-cs"/>
              </a:rPr>
              <a:t>% of stakeholders who have positive sentiment towards ‘I believe the changes CQC is making will improve how it regulates’=46%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b="0" kern="1200">
              <a:solidFill>
                <a:schemeClr val="tx1"/>
              </a:solidFill>
              <a:latin typeface="Aptos Light"/>
              <a:ea typeface="+mn-ea"/>
              <a:cs typeface="+mn-cs"/>
            </a:endParaRPr>
          </a:p>
          <a:p>
            <a:endParaRPr lang="en-GB"/>
          </a:p>
          <a:p>
            <a:endParaRPr lang="en-GB"/>
          </a:p>
          <a:p>
            <a:endParaRPr lang="en-GB"/>
          </a:p>
          <a:p>
            <a:pPr marL="171450" indent="-171450">
              <a:buFont typeface="Arial" panose="020B0604020202020204" pitchFamily="34" charset="0"/>
              <a:buChar char="•"/>
            </a:pPr>
            <a:endParaRPr lang="en-GB"/>
          </a:p>
        </p:txBody>
      </p:sp>
      <p:sp>
        <p:nvSpPr>
          <p:cNvPr id="4" name="Slide Number Placeholder 3">
            <a:extLst>
              <a:ext uri="{FF2B5EF4-FFF2-40B4-BE49-F238E27FC236}">
                <a16:creationId xmlns:a16="http://schemas.microsoft.com/office/drawing/2014/main" id="{B2DD59D6-EAFF-8BBB-A81F-88707CF9D2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F4ED70-C3CA-4653-928A-F2AF65C94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2062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64E6F-34EA-04E2-A2C7-83E3562A3B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6CD1BB0-AE5C-49AE-3F6C-C1546AB8BC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294E517-DD00-D782-DDF2-CDA7FF980ECA}"/>
              </a:ext>
            </a:extLst>
          </p:cNvPr>
          <p:cNvSpPr>
            <a:spLocks noGrp="1"/>
          </p:cNvSpPr>
          <p:nvPr>
            <p:ph type="dt" sz="half" idx="10"/>
          </p:nvPr>
        </p:nvSpPr>
        <p:spPr/>
        <p:txBody>
          <a:bodyPr/>
          <a:lstStyle/>
          <a:p>
            <a:fld id="{254F0A56-0238-4361-AF96-2DA3C223D887}" type="datetime1">
              <a:rPr lang="en-GB" smtClean="0"/>
              <a:t>16/09/2026</a:t>
            </a:fld>
            <a:endParaRPr lang="en-GB"/>
          </a:p>
        </p:txBody>
      </p:sp>
      <p:sp>
        <p:nvSpPr>
          <p:cNvPr id="5" name="Footer Placeholder 4">
            <a:extLst>
              <a:ext uri="{FF2B5EF4-FFF2-40B4-BE49-F238E27FC236}">
                <a16:creationId xmlns:a16="http://schemas.microsoft.com/office/drawing/2014/main" id="{9CDE7E21-522E-4FF8-76C5-761EAA382F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096C01-CE57-078D-50DB-197CE2365A71}"/>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294221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3BDF-8032-64A3-282F-6B12DFCB80F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D65084-9A32-B991-4C44-1A87DFFE97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A796E5-088D-1164-F1FD-32748EF661B5}"/>
              </a:ext>
            </a:extLst>
          </p:cNvPr>
          <p:cNvSpPr>
            <a:spLocks noGrp="1"/>
          </p:cNvSpPr>
          <p:nvPr>
            <p:ph type="dt" sz="half" idx="10"/>
          </p:nvPr>
        </p:nvSpPr>
        <p:spPr/>
        <p:txBody>
          <a:bodyPr/>
          <a:lstStyle/>
          <a:p>
            <a:fld id="{1449D4BA-B722-44B0-ABBC-E262FFC7D59B}" type="datetime1">
              <a:rPr lang="en-GB" smtClean="0"/>
              <a:t>16/09/2026</a:t>
            </a:fld>
            <a:endParaRPr lang="en-GB"/>
          </a:p>
        </p:txBody>
      </p:sp>
      <p:sp>
        <p:nvSpPr>
          <p:cNvPr id="5" name="Footer Placeholder 4">
            <a:extLst>
              <a:ext uri="{FF2B5EF4-FFF2-40B4-BE49-F238E27FC236}">
                <a16:creationId xmlns:a16="http://schemas.microsoft.com/office/drawing/2014/main" id="{8662CC12-FFD6-8F5A-FF48-4BBFAAA984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C1B24C-7DCF-D765-2A78-81EA1DD68AD2}"/>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2079103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60DFB-9532-44D3-0E86-15DD498460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BD6DD69-88C6-0B24-A547-B77F1523EA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35D33B-AB2D-34C5-3AEE-DBDC0A9CB22A}"/>
              </a:ext>
            </a:extLst>
          </p:cNvPr>
          <p:cNvSpPr>
            <a:spLocks noGrp="1"/>
          </p:cNvSpPr>
          <p:nvPr>
            <p:ph type="dt" sz="half" idx="10"/>
          </p:nvPr>
        </p:nvSpPr>
        <p:spPr/>
        <p:txBody>
          <a:bodyPr/>
          <a:lstStyle/>
          <a:p>
            <a:fld id="{B89DDF36-FF44-46D0-8C89-B4DD56F3B34B}" type="datetime1">
              <a:rPr lang="en-GB" smtClean="0"/>
              <a:t>16/09/2026</a:t>
            </a:fld>
            <a:endParaRPr lang="en-GB"/>
          </a:p>
        </p:txBody>
      </p:sp>
      <p:sp>
        <p:nvSpPr>
          <p:cNvPr id="5" name="Footer Placeholder 4">
            <a:extLst>
              <a:ext uri="{FF2B5EF4-FFF2-40B4-BE49-F238E27FC236}">
                <a16:creationId xmlns:a16="http://schemas.microsoft.com/office/drawing/2014/main" id="{92FAE973-D6F5-4E7D-F511-14114D8863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DDC7F2-595C-E6C0-0DF2-8B45BE3C9455}"/>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3548840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603E-97CC-0E60-B40D-3B792A0969B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AB40CA-2C80-8DA2-F6F0-4E636712BE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E818C35-7594-9621-0C16-58A5048C3B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93F5D53-4104-D832-9D7C-DF685B8A82A2}"/>
              </a:ext>
            </a:extLst>
          </p:cNvPr>
          <p:cNvSpPr>
            <a:spLocks noGrp="1"/>
          </p:cNvSpPr>
          <p:nvPr>
            <p:ph type="dt" sz="half" idx="10"/>
          </p:nvPr>
        </p:nvSpPr>
        <p:spPr/>
        <p:txBody>
          <a:bodyPr/>
          <a:lstStyle/>
          <a:p>
            <a:fld id="{98318162-71B9-4A0F-8819-532CECCE0AA3}" type="datetime1">
              <a:rPr lang="en-GB" smtClean="0"/>
              <a:t>16/09/2026</a:t>
            </a:fld>
            <a:endParaRPr lang="en-GB"/>
          </a:p>
        </p:txBody>
      </p:sp>
      <p:sp>
        <p:nvSpPr>
          <p:cNvPr id="6" name="Footer Placeholder 5">
            <a:extLst>
              <a:ext uri="{FF2B5EF4-FFF2-40B4-BE49-F238E27FC236}">
                <a16:creationId xmlns:a16="http://schemas.microsoft.com/office/drawing/2014/main" id="{E7BDA259-8F83-EA47-D9FF-D1B50EFE1F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D352FA-E0BB-52C9-89FC-B1F730B8DA34}"/>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1221162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73900-1B03-2F73-08C5-5D64B09B455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5F1964-C2F0-92F7-C28C-074410D573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3F3E84-C2F1-AA3B-A49E-5D42564B3B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F19A86-7D6B-68DD-EA70-DC9C13FA14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6689A6-4B42-5FE5-F27B-4809D01EF4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AF07764-7D43-3940-621A-AF379029D662}"/>
              </a:ext>
            </a:extLst>
          </p:cNvPr>
          <p:cNvSpPr>
            <a:spLocks noGrp="1"/>
          </p:cNvSpPr>
          <p:nvPr>
            <p:ph type="dt" sz="half" idx="10"/>
          </p:nvPr>
        </p:nvSpPr>
        <p:spPr/>
        <p:txBody>
          <a:bodyPr/>
          <a:lstStyle/>
          <a:p>
            <a:fld id="{98CA8E13-C86F-477E-A5EB-A966C091B0BE}" type="datetime1">
              <a:rPr lang="en-GB" smtClean="0"/>
              <a:t>16/09/2026</a:t>
            </a:fld>
            <a:endParaRPr lang="en-GB"/>
          </a:p>
        </p:txBody>
      </p:sp>
      <p:sp>
        <p:nvSpPr>
          <p:cNvPr id="8" name="Footer Placeholder 7">
            <a:extLst>
              <a:ext uri="{FF2B5EF4-FFF2-40B4-BE49-F238E27FC236}">
                <a16:creationId xmlns:a16="http://schemas.microsoft.com/office/drawing/2014/main" id="{3A8315C3-A2D5-4634-1BC8-40AF8E1A66B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BE64BE8-FF29-22ED-510E-B2F63D4B959D}"/>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1156099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99BEB-2FC1-D74F-5078-B0E02E90274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93CFF11-1343-AAE8-69E3-D85B01815254}"/>
              </a:ext>
            </a:extLst>
          </p:cNvPr>
          <p:cNvSpPr>
            <a:spLocks noGrp="1"/>
          </p:cNvSpPr>
          <p:nvPr>
            <p:ph type="dt" sz="half" idx="10"/>
          </p:nvPr>
        </p:nvSpPr>
        <p:spPr/>
        <p:txBody>
          <a:bodyPr/>
          <a:lstStyle/>
          <a:p>
            <a:fld id="{FE9994F6-3B83-4B68-B255-DA577CB38D76}" type="datetime1">
              <a:rPr lang="en-GB" smtClean="0"/>
              <a:t>16/09/2026</a:t>
            </a:fld>
            <a:endParaRPr lang="en-GB"/>
          </a:p>
        </p:txBody>
      </p:sp>
      <p:sp>
        <p:nvSpPr>
          <p:cNvPr id="4" name="Footer Placeholder 3">
            <a:extLst>
              <a:ext uri="{FF2B5EF4-FFF2-40B4-BE49-F238E27FC236}">
                <a16:creationId xmlns:a16="http://schemas.microsoft.com/office/drawing/2014/main" id="{824E69E2-E67A-3A63-BD37-513B774394C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69EE617-4966-5B6B-6D25-BBF37FD0C562}"/>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2271202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914516-2068-9CA1-F6C6-47BA79977F96}"/>
              </a:ext>
            </a:extLst>
          </p:cNvPr>
          <p:cNvSpPr>
            <a:spLocks noGrp="1"/>
          </p:cNvSpPr>
          <p:nvPr>
            <p:ph type="dt" sz="half" idx="10"/>
          </p:nvPr>
        </p:nvSpPr>
        <p:spPr/>
        <p:txBody>
          <a:bodyPr/>
          <a:lstStyle/>
          <a:p>
            <a:fld id="{A4A7BD19-6364-4349-9D0B-BC4883BF0FDD}" type="datetime1">
              <a:rPr lang="en-GB" smtClean="0"/>
              <a:t>16/09/2026</a:t>
            </a:fld>
            <a:endParaRPr lang="en-GB"/>
          </a:p>
        </p:txBody>
      </p:sp>
      <p:sp>
        <p:nvSpPr>
          <p:cNvPr id="3" name="Footer Placeholder 2">
            <a:extLst>
              <a:ext uri="{FF2B5EF4-FFF2-40B4-BE49-F238E27FC236}">
                <a16:creationId xmlns:a16="http://schemas.microsoft.com/office/drawing/2014/main" id="{CEEA6F28-15E6-70C6-63C8-934744A4505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F39AC9-FEB8-4F65-91F3-9AB02B3CFC77}"/>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2168065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AA13B-C4C7-98B8-4BDA-1B1AA89E66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D658F4F-12F9-A2ED-35A3-BF6A57FF3C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514D8A1-11AA-8ADE-7E27-79C7BE9A6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11D528-43A4-F3E0-E1E8-B7DE2DB70467}"/>
              </a:ext>
            </a:extLst>
          </p:cNvPr>
          <p:cNvSpPr>
            <a:spLocks noGrp="1"/>
          </p:cNvSpPr>
          <p:nvPr>
            <p:ph type="dt" sz="half" idx="10"/>
          </p:nvPr>
        </p:nvSpPr>
        <p:spPr/>
        <p:txBody>
          <a:bodyPr/>
          <a:lstStyle/>
          <a:p>
            <a:fld id="{68C5FA72-9CEA-4AA4-A0F9-2F85D1BB1665}" type="datetime1">
              <a:rPr lang="en-GB" smtClean="0"/>
              <a:t>16/09/2026</a:t>
            </a:fld>
            <a:endParaRPr lang="en-GB"/>
          </a:p>
        </p:txBody>
      </p:sp>
      <p:sp>
        <p:nvSpPr>
          <p:cNvPr id="6" name="Footer Placeholder 5">
            <a:extLst>
              <a:ext uri="{FF2B5EF4-FFF2-40B4-BE49-F238E27FC236}">
                <a16:creationId xmlns:a16="http://schemas.microsoft.com/office/drawing/2014/main" id="{6011D7F2-F43D-0AEE-ED69-D55A60DFFC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445844-34BB-9F8B-B8C4-22D54DB3BA72}"/>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3782236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580DE-4387-7424-C595-5A0AB05B1F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8B52CFA-EAFD-8723-85A5-F33079723A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E90F09A-0A1B-9A95-250A-A168CA6C8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E9CE27-E2BA-4184-3D8E-3224EE3AFA7D}"/>
              </a:ext>
            </a:extLst>
          </p:cNvPr>
          <p:cNvSpPr>
            <a:spLocks noGrp="1"/>
          </p:cNvSpPr>
          <p:nvPr>
            <p:ph type="dt" sz="half" idx="10"/>
          </p:nvPr>
        </p:nvSpPr>
        <p:spPr/>
        <p:txBody>
          <a:bodyPr/>
          <a:lstStyle/>
          <a:p>
            <a:fld id="{D17CBDA9-6B1B-4968-A73E-478441EBF30D}" type="datetime1">
              <a:rPr lang="en-GB" smtClean="0"/>
              <a:t>16/09/2026</a:t>
            </a:fld>
            <a:endParaRPr lang="en-GB"/>
          </a:p>
        </p:txBody>
      </p:sp>
      <p:sp>
        <p:nvSpPr>
          <p:cNvPr id="6" name="Footer Placeholder 5">
            <a:extLst>
              <a:ext uri="{FF2B5EF4-FFF2-40B4-BE49-F238E27FC236}">
                <a16:creationId xmlns:a16="http://schemas.microsoft.com/office/drawing/2014/main" id="{EC9B408E-98A0-BC46-6632-674FB9A1D5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635788-93E3-B57B-1C99-FC971CCE19CB}"/>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3020386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0175-0CD9-F5AE-5BD1-48C9801BC20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D988EF1-3848-797A-4485-83424B1A1C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4BFB4F-0A53-5E61-9F85-3E8F014518DF}"/>
              </a:ext>
            </a:extLst>
          </p:cNvPr>
          <p:cNvSpPr>
            <a:spLocks noGrp="1"/>
          </p:cNvSpPr>
          <p:nvPr>
            <p:ph type="dt" sz="half" idx="10"/>
          </p:nvPr>
        </p:nvSpPr>
        <p:spPr/>
        <p:txBody>
          <a:bodyPr/>
          <a:lstStyle/>
          <a:p>
            <a:fld id="{A02291BA-1557-48EF-B57D-C56EF4DFFA76}" type="datetime1">
              <a:rPr lang="en-GB" smtClean="0"/>
              <a:t>16/09/2026</a:t>
            </a:fld>
            <a:endParaRPr lang="en-GB"/>
          </a:p>
        </p:txBody>
      </p:sp>
      <p:sp>
        <p:nvSpPr>
          <p:cNvPr id="5" name="Footer Placeholder 4">
            <a:extLst>
              <a:ext uri="{FF2B5EF4-FFF2-40B4-BE49-F238E27FC236}">
                <a16:creationId xmlns:a16="http://schemas.microsoft.com/office/drawing/2014/main" id="{124C0572-424B-7551-4674-0EAC13190B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1E5A92-C673-0DE0-5FCC-2D5D6C4F50F4}"/>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1048230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89E21E-AB1A-9E33-6CE9-ECFDBF6278F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DCC16D5-7A76-4D0A-E41C-1482F434B2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7BAB8C-7C71-9D1F-1121-E37630B32469}"/>
              </a:ext>
            </a:extLst>
          </p:cNvPr>
          <p:cNvSpPr>
            <a:spLocks noGrp="1"/>
          </p:cNvSpPr>
          <p:nvPr>
            <p:ph type="dt" sz="half" idx="10"/>
          </p:nvPr>
        </p:nvSpPr>
        <p:spPr/>
        <p:txBody>
          <a:bodyPr/>
          <a:lstStyle/>
          <a:p>
            <a:fld id="{7DD8BB08-9640-414C-8C7C-1CE47BA23040}" type="datetime1">
              <a:rPr lang="en-GB" smtClean="0"/>
              <a:t>16/09/2026</a:t>
            </a:fld>
            <a:endParaRPr lang="en-GB"/>
          </a:p>
        </p:txBody>
      </p:sp>
      <p:sp>
        <p:nvSpPr>
          <p:cNvPr id="5" name="Footer Placeholder 4">
            <a:extLst>
              <a:ext uri="{FF2B5EF4-FFF2-40B4-BE49-F238E27FC236}">
                <a16:creationId xmlns:a16="http://schemas.microsoft.com/office/drawing/2014/main" id="{B388A1DF-6B4C-36B2-5F6B-D91631E67E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1D6C7B-FC2D-5BDD-71A0-4FCBB3C522CF}"/>
              </a:ext>
            </a:extLst>
          </p:cNvPr>
          <p:cNvSpPr>
            <a:spLocks noGrp="1"/>
          </p:cNvSpPr>
          <p:nvPr>
            <p:ph type="sldNum" sz="quarter" idx="12"/>
          </p:nvPr>
        </p:nvSpPr>
        <p:spPr/>
        <p:txBody>
          <a:bodyPr/>
          <a:lstStyle/>
          <a:p>
            <a:fld id="{EFAAA52C-CE07-4EAC-8791-44FF385A0652}" type="slidenum">
              <a:rPr lang="en-GB" smtClean="0"/>
              <a:t>‹#›</a:t>
            </a:fld>
            <a:endParaRPr lang="en-GB"/>
          </a:p>
        </p:txBody>
      </p:sp>
    </p:spTree>
    <p:extLst>
      <p:ext uri="{BB962C8B-B14F-4D97-AF65-F5344CB8AC3E}">
        <p14:creationId xmlns:p14="http://schemas.microsoft.com/office/powerpoint/2010/main" val="1618717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8688BB-47F1-70C9-8B60-20EED4F0CE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55DF7C1-46E7-5D79-F2DA-36001883A2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10F5CF-00B9-45D9-A74A-A3B37E9446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DCFC9DA-C000-4BD1-BDC1-08C6BC0A40EC}" type="datetime1">
              <a:rPr lang="en-GB" smtClean="0"/>
              <a:t>16/09/2026</a:t>
            </a:fld>
            <a:endParaRPr lang="en-GB"/>
          </a:p>
        </p:txBody>
      </p:sp>
      <p:sp>
        <p:nvSpPr>
          <p:cNvPr id="5" name="Footer Placeholder 4">
            <a:extLst>
              <a:ext uri="{FF2B5EF4-FFF2-40B4-BE49-F238E27FC236}">
                <a16:creationId xmlns:a16="http://schemas.microsoft.com/office/drawing/2014/main" id="{6ECE306A-0455-9905-625D-E641885FA7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F7D1143-EEE0-9639-5E02-68C0CA300C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AAA52C-CE07-4EAC-8791-44FF385A0652}" type="slidenum">
              <a:rPr lang="en-GB" smtClean="0"/>
              <a:t>‹#›</a:t>
            </a:fld>
            <a:endParaRPr lang="en-GB"/>
          </a:p>
        </p:txBody>
      </p:sp>
    </p:spTree>
    <p:extLst>
      <p:ext uri="{BB962C8B-B14F-4D97-AF65-F5344CB8AC3E}">
        <p14:creationId xmlns:p14="http://schemas.microsoft.com/office/powerpoint/2010/main" val="851955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CFA196-B1EC-B509-6D56-B168EDF63AE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299445" y="425388"/>
            <a:ext cx="2241526" cy="711701"/>
          </a:xfrm>
          <a:prstGeom prst="rect">
            <a:avLst/>
          </a:prstGeom>
        </p:spPr>
      </p:pic>
      <p:sp>
        <p:nvSpPr>
          <p:cNvPr id="3" name="Title 2">
            <a:extLst>
              <a:ext uri="{FF2B5EF4-FFF2-40B4-BE49-F238E27FC236}">
                <a16:creationId xmlns:a16="http://schemas.microsoft.com/office/drawing/2014/main" id="{3F8E54C9-77C3-0922-0CE3-2EE8E8678872}"/>
              </a:ext>
            </a:extLst>
          </p:cNvPr>
          <p:cNvSpPr txBox="1">
            <a:spLocks noGrp="1"/>
          </p:cNvSpPr>
          <p:nvPr>
            <p:ph type="ctrTitle"/>
          </p:nvPr>
        </p:nvSpPr>
        <p:spPr>
          <a:xfrm>
            <a:off x="802903" y="2554538"/>
            <a:ext cx="9679449" cy="20100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p>
            <a:pPr lvl="0" algn="l">
              <a:spcAft>
                <a:spcPts val="600"/>
              </a:spcAft>
              <a:defRPr/>
            </a:pPr>
            <a:r>
              <a:rPr kumimoji="0" lang="en-US" sz="4400" b="1" i="0" u="none" strike="noStrike" kern="1200" cap="none" spc="0" normalizeH="0" baseline="0" noProof="0">
                <a:ln>
                  <a:noFill/>
                </a:ln>
                <a:solidFill>
                  <a:schemeClr val="bg1"/>
                </a:solidFill>
                <a:effectLst/>
                <a:uLnTx/>
                <a:uFillTx/>
                <a:latin typeface="Segoe UI"/>
                <a:cs typeface="Segoe UI"/>
              </a:rPr>
              <a:t>Balanced scorecard</a:t>
            </a:r>
            <a:br>
              <a:rPr lang="en-US" sz="3300" b="1" i="0" u="none" strike="noStrike" kern="1200" cap="none" spc="0" normalizeH="0" baseline="0" noProof="0">
                <a:ln>
                  <a:noFill/>
                </a:ln>
                <a:effectLst/>
                <a:uLnTx/>
                <a:uFillTx/>
                <a:latin typeface="Segoe UI" panose="020B0502040204020203" pitchFamily="34" charset="0"/>
                <a:cs typeface="Segoe UI" panose="020B0502040204020203" pitchFamily="34" charset="0"/>
              </a:rPr>
            </a:br>
            <a:r>
              <a:rPr kumimoji="0" lang="en-US" sz="3300" b="1" i="0" u="none" strike="noStrike" kern="1200" cap="none" spc="0" normalizeH="0" baseline="0" noProof="0">
                <a:ln>
                  <a:noFill/>
                </a:ln>
                <a:solidFill>
                  <a:schemeClr val="bg1"/>
                </a:solidFill>
                <a:effectLst/>
                <a:uLnTx/>
                <a:uFillTx/>
                <a:latin typeface="Segoe UI"/>
                <a:cs typeface="Segoe UI"/>
              </a:rPr>
              <a:t>CQC Business Plan 2025/26 </a:t>
            </a:r>
            <a:br>
              <a:rPr lang="en-US" sz="4400" b="1" i="0" u="none" strike="noStrike" kern="1200" cap="none" spc="0" normalizeH="0" baseline="0" noProof="0">
                <a:ln>
                  <a:noFill/>
                </a:ln>
                <a:effectLst/>
                <a:uLnTx/>
                <a:uFillTx/>
                <a:latin typeface="Segoe UI" panose="020B0502040204020203" pitchFamily="34" charset="0"/>
                <a:cs typeface="Segoe UI" panose="020B0502040204020203" pitchFamily="34" charset="0"/>
              </a:rPr>
            </a:br>
            <a:r>
              <a:rPr lang="en-US" sz="3300">
                <a:solidFill>
                  <a:schemeClr val="bg1"/>
                </a:solidFill>
                <a:latin typeface="Segoe UI"/>
                <a:cs typeface="Segoe UI"/>
              </a:rPr>
              <a:t>Business Plan Month 14 | June 2026</a:t>
            </a:r>
            <a:br>
              <a:rPr lang="en-US" sz="3300" b="1">
                <a:solidFill>
                  <a:schemeClr val="bg1"/>
                </a:solidFill>
                <a:latin typeface="Segoe UI"/>
                <a:cs typeface="Segoe UI"/>
              </a:rPr>
            </a:br>
            <a:br>
              <a:rPr lang="en-US" sz="3300" b="1">
                <a:solidFill>
                  <a:schemeClr val="bg1"/>
                </a:solidFill>
                <a:highlight>
                  <a:srgbClr val="FFFF00"/>
                </a:highlight>
                <a:latin typeface="Segoe UI"/>
                <a:cs typeface="Segoe UI"/>
              </a:rPr>
            </a:br>
            <a:r>
              <a:rPr lang="en-US" sz="3300">
                <a:solidFill>
                  <a:schemeClr val="bg1"/>
                </a:solidFill>
                <a:latin typeface="Segoe UI"/>
                <a:cs typeface="Segoe UI"/>
              </a:rPr>
              <a:t>16 July 2026</a:t>
            </a:r>
            <a:endParaRPr kumimoji="0" lang="en-US" sz="3300" i="0" u="none" strike="noStrike" kern="1200" cap="none" spc="0" normalizeH="0" baseline="0" noProof="0">
              <a:ln>
                <a:noFill/>
              </a:ln>
              <a:solidFill>
                <a:schemeClr val="bg1"/>
              </a:solidFill>
              <a:effectLst/>
              <a:uLnTx/>
              <a:uFillTx/>
              <a:latin typeface="Segoe UI"/>
              <a:cs typeface="Segoe UI"/>
            </a:endParaRPr>
          </a:p>
        </p:txBody>
      </p:sp>
    </p:spTree>
    <p:extLst>
      <p:ext uri="{BB962C8B-B14F-4D97-AF65-F5344CB8AC3E}">
        <p14:creationId xmlns:p14="http://schemas.microsoft.com/office/powerpoint/2010/main" val="1518785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AFF1B-70A1-B663-A178-828D44202D57}"/>
            </a:ext>
          </a:extLst>
        </p:cNvPr>
        <p:cNvGrpSpPr/>
        <p:nvPr/>
      </p:nvGrpSpPr>
      <p:grpSpPr>
        <a:xfrm>
          <a:off x="0" y="0"/>
          <a:ext cx="0" cy="0"/>
          <a:chOff x="0" y="0"/>
          <a:chExt cx="0" cy="0"/>
        </a:xfrm>
      </p:grpSpPr>
      <p:sp>
        <p:nvSpPr>
          <p:cNvPr id="12" name="Title 8">
            <a:extLst>
              <a:ext uri="{FF2B5EF4-FFF2-40B4-BE49-F238E27FC236}">
                <a16:creationId xmlns:a16="http://schemas.microsoft.com/office/drawing/2014/main" id="{9FA9130E-1D8F-AE1C-FFA6-D043F8EE85D4}"/>
              </a:ext>
            </a:extLst>
          </p:cNvPr>
          <p:cNvSpPr txBox="1">
            <a:spLocks/>
          </p:cNvSpPr>
          <p:nvPr/>
        </p:nvSpPr>
        <p:spPr>
          <a:xfrm>
            <a:off x="875810" y="2617640"/>
            <a:ext cx="4448004"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GB" sz="1600" b="1">
                <a:solidFill>
                  <a:srgbClr val="A92173"/>
                </a:solidFill>
                <a:latin typeface="Segoe UI" panose="020B0502040204020203" pitchFamily="34" charset="0"/>
                <a:ea typeface="+mn-ea"/>
                <a:cs typeface="Segoe UI" panose="020B0502040204020203" pitchFamily="34" charset="0"/>
              </a:rPr>
              <a:t>Key</a:t>
            </a:r>
            <a:endParaRPr lang="en-GB" sz="1600">
              <a:solidFill>
                <a:srgbClr val="A92173"/>
              </a:solidFill>
              <a:latin typeface="Segoe UI" panose="020B0502040204020203" pitchFamily="34" charset="0"/>
              <a:ea typeface="+mn-ea"/>
              <a:cs typeface="Segoe UI" panose="020B0502040204020203" pitchFamily="34" charset="0"/>
            </a:endParaRPr>
          </a:p>
        </p:txBody>
      </p:sp>
      <p:graphicFrame>
        <p:nvGraphicFramePr>
          <p:cNvPr id="8" name="Table 7">
            <a:extLst>
              <a:ext uri="{FF2B5EF4-FFF2-40B4-BE49-F238E27FC236}">
                <a16:creationId xmlns:a16="http://schemas.microsoft.com/office/drawing/2014/main" id="{D569CF6A-9AF2-F76B-99EE-8E295A98DD07}"/>
              </a:ext>
            </a:extLst>
          </p:cNvPr>
          <p:cNvGraphicFramePr>
            <a:graphicFrameLocks noGrp="1"/>
          </p:cNvGraphicFramePr>
          <p:nvPr>
            <p:extLst>
              <p:ext uri="{D42A27DB-BD31-4B8C-83A1-F6EECF244321}">
                <p14:modId xmlns:p14="http://schemas.microsoft.com/office/powerpoint/2010/main" val="1970587231"/>
              </p:ext>
            </p:extLst>
          </p:nvPr>
        </p:nvGraphicFramePr>
        <p:xfrm>
          <a:off x="875810" y="2971891"/>
          <a:ext cx="5986367" cy="3274563"/>
        </p:xfrm>
        <a:graphic>
          <a:graphicData uri="http://schemas.openxmlformats.org/drawingml/2006/table">
            <a:tbl>
              <a:tblPr firstRow="1" bandRow="1">
                <a:tableStyleId>{5C22544A-7EE6-4342-B048-85BDC9FD1C3A}</a:tableStyleId>
              </a:tblPr>
              <a:tblGrid>
                <a:gridCol w="1451539">
                  <a:extLst>
                    <a:ext uri="{9D8B030D-6E8A-4147-A177-3AD203B41FA5}">
                      <a16:colId xmlns:a16="http://schemas.microsoft.com/office/drawing/2014/main" val="3775734895"/>
                    </a:ext>
                  </a:extLst>
                </a:gridCol>
                <a:gridCol w="4534828">
                  <a:extLst>
                    <a:ext uri="{9D8B030D-6E8A-4147-A177-3AD203B41FA5}">
                      <a16:colId xmlns:a16="http://schemas.microsoft.com/office/drawing/2014/main" val="4266297973"/>
                    </a:ext>
                  </a:extLst>
                </a:gridCol>
              </a:tblGrid>
              <a:tr h="316427">
                <a:tc>
                  <a:txBody>
                    <a:bodyPr/>
                    <a:lstStyle/>
                    <a:p>
                      <a:pPr algn="ctr">
                        <a:lnSpc>
                          <a:spcPct val="107000"/>
                        </a:lnSpc>
                        <a:spcAft>
                          <a:spcPts val="800"/>
                        </a:spcAft>
                      </a:pPr>
                      <a:endParaRPr lang="en-GB" sz="1400" b="1"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360000" marR="0" lvl="0" indent="0" algn="l" defTabSz="914400">
                        <a:lnSpc>
                          <a:spcPct val="100000"/>
                        </a:lnSpc>
                        <a:spcBef>
                          <a:spcPts val="0"/>
                        </a:spcBef>
                        <a:spcAft>
                          <a:spcPts val="0"/>
                        </a:spcAft>
                        <a:buNone/>
                        <a:tabLst/>
                        <a:defRPr/>
                      </a:pPr>
                      <a:r>
                        <a:rPr lang="en-GB" sz="1400" b="0" kern="1200">
                          <a:solidFill>
                            <a:schemeClr val="tx1">
                              <a:lumMod val="95000"/>
                              <a:lumOff val="5000"/>
                            </a:schemeClr>
                          </a:solidFill>
                          <a:latin typeface="Segoe UI" panose="020B0502040204020203" pitchFamily="34" charset="0"/>
                          <a:ea typeface="+mn-ea"/>
                          <a:cs typeface="Segoe UI" panose="020B0502040204020203" pitchFamily="34" charset="0"/>
                        </a:rPr>
                        <a:t>On or exceeding target</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97554995"/>
                  </a:ext>
                </a:extLst>
              </a:tr>
              <a:tr h="3164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1"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lang="en-GB" sz="1400" b="0">
                          <a:solidFill>
                            <a:schemeClr val="tx1">
                              <a:lumMod val="95000"/>
                              <a:lumOff val="5000"/>
                            </a:schemeClr>
                          </a:solidFill>
                          <a:latin typeface="Segoe UI" panose="020B0502040204020203" pitchFamily="34" charset="0"/>
                          <a:cs typeface="Segoe UI" panose="020B0502040204020203" pitchFamily="34" charset="0"/>
                        </a:rPr>
                        <a:t>Nearing target</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9871996"/>
                  </a:ext>
                </a:extLst>
              </a:tr>
              <a:tr h="316427">
                <a:tc>
                  <a:txBody>
                    <a:bodyPr/>
                    <a:lstStyle/>
                    <a:p>
                      <a:pPr algn="ctr">
                        <a:lnSpc>
                          <a:spcPct val="107000"/>
                        </a:lnSpc>
                        <a:spcAft>
                          <a:spcPts val="800"/>
                        </a:spcAft>
                      </a:pPr>
                      <a:endParaRPr lang="en-GB" sz="1400" b="1" kern="1200">
                        <a:solidFill>
                          <a:schemeClr val="bg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lang="en-GB" sz="1400" b="0">
                          <a:solidFill>
                            <a:schemeClr val="tx1">
                              <a:lumMod val="95000"/>
                              <a:lumOff val="5000"/>
                            </a:schemeClr>
                          </a:solidFill>
                          <a:latin typeface="Segoe UI" panose="020B0502040204020203" pitchFamily="34" charset="0"/>
                          <a:cs typeface="Segoe UI" panose="020B0502040204020203" pitchFamily="34" charset="0"/>
                        </a:rPr>
                        <a:t>Off track</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2268115"/>
                  </a:ext>
                </a:extLst>
              </a:tr>
              <a:tr h="316427">
                <a:tc>
                  <a:txBody>
                    <a:bodyPr/>
                    <a:lstStyle/>
                    <a:p>
                      <a:pPr algn="ctr">
                        <a:lnSpc>
                          <a:spcPct val="107000"/>
                        </a:lnSpc>
                        <a:spcAft>
                          <a:spcPts val="800"/>
                        </a:spcAft>
                      </a:pPr>
                      <a:endParaRPr lang="en-GB" sz="1400" b="1" kern="1200">
                        <a:solidFill>
                          <a:schemeClr val="bg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lang="en-GB" sz="1400" b="0">
                          <a:solidFill>
                            <a:schemeClr val="tx1">
                              <a:lumMod val="95000"/>
                              <a:lumOff val="5000"/>
                            </a:schemeClr>
                          </a:solidFill>
                          <a:latin typeface="Segoe UI" panose="020B0502040204020203" pitchFamily="34" charset="0"/>
                          <a:cs typeface="Segoe UI" panose="020B0502040204020203" pitchFamily="34" charset="0"/>
                        </a:rPr>
                        <a:t>Complete</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66134988"/>
                  </a:ext>
                </a:extLst>
              </a:tr>
              <a:tr h="316427">
                <a:tc>
                  <a:txBody>
                    <a:bodyPr/>
                    <a:lstStyle/>
                    <a:p>
                      <a:pPr algn="ctr" fontAlgn="b"/>
                      <a:endParaRPr lang="en-GB" sz="1400" b="1" i="0" u="none" strike="noStrike">
                        <a:solidFill>
                          <a:srgbClr val="000000"/>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0" algn="l"/>
                      <a:r>
                        <a:rPr lang="en-GB" sz="1400">
                          <a:solidFill>
                            <a:schemeClr val="tx1">
                              <a:lumMod val="95000"/>
                              <a:lumOff val="5000"/>
                            </a:schemeClr>
                          </a:solidFill>
                          <a:latin typeface="Segoe UI" panose="020B0502040204020203" pitchFamily="34" charset="0"/>
                          <a:cs typeface="Segoe UI" panose="020B0502040204020203" pitchFamily="34" charset="0"/>
                        </a:rPr>
                        <a:t>Management information only</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4655120"/>
                  </a:ext>
                </a:extLst>
              </a:tr>
              <a:tr h="316427">
                <a:tc>
                  <a:txBody>
                    <a:bodyPr/>
                    <a:lstStyle/>
                    <a:p>
                      <a:pPr algn="ctr" fontAlgn="b"/>
                      <a:endParaRPr lang="en-GB" sz="1400" b="1" i="0" u="none" strike="noStrike">
                        <a:solidFill>
                          <a:srgbClr val="000000"/>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DAEFF9"/>
                    </a:solidFill>
                  </a:tcPr>
                </a:tc>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lang="en-GB" sz="1400">
                          <a:solidFill>
                            <a:schemeClr val="tx1">
                              <a:lumMod val="95000"/>
                              <a:lumOff val="5000"/>
                            </a:schemeClr>
                          </a:solidFill>
                          <a:latin typeface="Segoe UI" panose="020B0502040204020203" pitchFamily="34" charset="0"/>
                          <a:cs typeface="Segoe UI" panose="020B0502040204020203" pitchFamily="34" charset="0"/>
                        </a:rPr>
                        <a:t>Management information only but trend is unusual</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18427656"/>
                  </a:ext>
                </a:extLst>
              </a:tr>
              <a:tr h="316427">
                <a:tc>
                  <a:txBody>
                    <a:bodyPr/>
                    <a:lstStyle/>
                    <a:p>
                      <a:pPr algn="ctr" fontAlgn="b"/>
                      <a:endParaRPr lang="en-GB" sz="1400" b="1" i="0" u="none" strike="noStrike">
                        <a:solidFill>
                          <a:srgbClr val="000000"/>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a:txBody>
                    <a:bodyPr/>
                    <a:lstStyle/>
                    <a:p>
                      <a:pPr marL="360000" algn="l"/>
                      <a:r>
                        <a:rPr lang="en-GB" sz="1400">
                          <a:solidFill>
                            <a:schemeClr val="tx1">
                              <a:lumMod val="95000"/>
                              <a:lumOff val="5000"/>
                            </a:schemeClr>
                          </a:solidFill>
                          <a:latin typeface="Segoe UI" panose="020B0502040204020203" pitchFamily="34" charset="0"/>
                          <a:cs typeface="Segoe UI" panose="020B0502040204020203" pitchFamily="34" charset="0"/>
                        </a:rPr>
                        <a:t>Not reported in period</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10679629"/>
                  </a:ext>
                </a:extLst>
              </a:tr>
              <a:tr h="316427">
                <a:tc>
                  <a:txBody>
                    <a:bodyPr/>
                    <a:lstStyle/>
                    <a:p>
                      <a:pPr algn="ctr" fontAlgn="b"/>
                      <a:r>
                        <a:rPr lang="en-GB" sz="1400" b="0" i="0" u="none" strike="noStrike">
                          <a:solidFill>
                            <a:srgbClr val="000000"/>
                          </a:solidFill>
                          <a:effectLst/>
                          <a:latin typeface="Segoe UI" panose="020B0502040204020203" pitchFamily="34" charset="0"/>
                          <a:cs typeface="Segoe UI" panose="020B0502040204020203" pitchFamily="34" charset="0"/>
                        </a:rPr>
                        <a:t>n/a</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0" algn="l"/>
                      <a:r>
                        <a:rPr lang="en-GB" sz="1400">
                          <a:solidFill>
                            <a:schemeClr val="tx1">
                              <a:lumMod val="95000"/>
                              <a:lumOff val="5000"/>
                            </a:schemeClr>
                          </a:solidFill>
                          <a:latin typeface="Segoe UI" panose="020B0502040204020203" pitchFamily="34" charset="0"/>
                          <a:cs typeface="Segoe UI" panose="020B0502040204020203" pitchFamily="34" charset="0"/>
                        </a:rPr>
                        <a:t>Not available</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4011881"/>
                  </a:ext>
                </a:extLst>
              </a:tr>
              <a:tr h="316427">
                <a:tc>
                  <a:txBody>
                    <a:bodyPr/>
                    <a:lstStyle/>
                    <a:p>
                      <a:pPr algn="ctr" fontAlgn="b"/>
                      <a:r>
                        <a:rPr lang="en-GB" sz="1400" b="0" i="0" u="none" strike="noStrike">
                          <a:solidFill>
                            <a:srgbClr val="000000"/>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0" algn="l"/>
                      <a:r>
                        <a:rPr lang="en-GB" sz="1400">
                          <a:solidFill>
                            <a:schemeClr val="tx1">
                              <a:lumMod val="95000"/>
                              <a:lumOff val="5000"/>
                            </a:schemeClr>
                          </a:solidFill>
                          <a:latin typeface="Segoe UI" panose="020B0502040204020203" pitchFamily="34" charset="0"/>
                          <a:cs typeface="Segoe UI" panose="020B0502040204020203" pitchFamily="34" charset="0"/>
                        </a:rPr>
                        <a:t>Period not applicable/relevant</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8592737"/>
                  </a:ext>
                </a:extLst>
              </a:tr>
              <a:tr h="316427">
                <a:tc>
                  <a:txBody>
                    <a:bodyPr/>
                    <a:lstStyle/>
                    <a:p>
                      <a:pPr algn="ctr" fontAlgn="b"/>
                      <a:r>
                        <a:rPr lang="en-GB" sz="1400" b="0" i="0" u="none" strike="noStrike">
                          <a:solidFill>
                            <a:srgbClr val="000000"/>
                          </a:solidFill>
                          <a:effectLst/>
                          <a:latin typeface="Segoe UI" panose="020B0502040204020203" pitchFamily="34" charset="0"/>
                          <a:cs typeface="Segoe UI" panose="020B0502040204020203" pitchFamily="34" charset="0"/>
                        </a:rPr>
                        <a:t>=&lt;</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0" algn="l"/>
                      <a:r>
                        <a:rPr lang="en-GB" sz="1400">
                          <a:solidFill>
                            <a:schemeClr val="tx1">
                              <a:lumMod val="95000"/>
                              <a:lumOff val="5000"/>
                            </a:schemeClr>
                          </a:solidFill>
                          <a:latin typeface="Segoe UI" panose="020B0502040204020203" pitchFamily="34" charset="0"/>
                          <a:cs typeface="Segoe UI" panose="020B0502040204020203" pitchFamily="34" charset="0"/>
                        </a:rPr>
                        <a:t>‘Equal to or less than’ (all other targets are ‘equal to or greater than’ unless otherwise specified) </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5957942"/>
                  </a:ext>
                </a:extLst>
              </a:tr>
            </a:tbl>
          </a:graphicData>
        </a:graphic>
      </p:graphicFrame>
      <p:graphicFrame>
        <p:nvGraphicFramePr>
          <p:cNvPr id="14" name="Table 13">
            <a:extLst>
              <a:ext uri="{FF2B5EF4-FFF2-40B4-BE49-F238E27FC236}">
                <a16:creationId xmlns:a16="http://schemas.microsoft.com/office/drawing/2014/main" id="{09398AF4-9F5E-14B1-6058-22A050C45594}"/>
              </a:ext>
            </a:extLst>
          </p:cNvPr>
          <p:cNvGraphicFramePr>
            <a:graphicFrameLocks noGrp="1"/>
          </p:cNvGraphicFramePr>
          <p:nvPr>
            <p:extLst>
              <p:ext uri="{D42A27DB-BD31-4B8C-83A1-F6EECF244321}">
                <p14:modId xmlns:p14="http://schemas.microsoft.com/office/powerpoint/2010/main" val="792955155"/>
              </p:ext>
            </p:extLst>
          </p:nvPr>
        </p:nvGraphicFramePr>
        <p:xfrm>
          <a:off x="875810" y="885957"/>
          <a:ext cx="5040000" cy="1582135"/>
        </p:xfrm>
        <a:graphic>
          <a:graphicData uri="http://schemas.openxmlformats.org/drawingml/2006/table">
            <a:tbl>
              <a:tblPr firstRow="1" bandRow="1">
                <a:tableStyleId>{5C22544A-7EE6-4342-B048-85BDC9FD1C3A}</a:tableStyleId>
              </a:tblPr>
              <a:tblGrid>
                <a:gridCol w="3600000">
                  <a:extLst>
                    <a:ext uri="{9D8B030D-6E8A-4147-A177-3AD203B41FA5}">
                      <a16:colId xmlns:a16="http://schemas.microsoft.com/office/drawing/2014/main" val="1062138598"/>
                    </a:ext>
                  </a:extLst>
                </a:gridCol>
                <a:gridCol w="1440000">
                  <a:extLst>
                    <a:ext uri="{9D8B030D-6E8A-4147-A177-3AD203B41FA5}">
                      <a16:colId xmlns:a16="http://schemas.microsoft.com/office/drawing/2014/main" val="3391290171"/>
                    </a:ext>
                  </a:extLst>
                </a:gridCol>
              </a:tblGrid>
              <a:tr h="316427">
                <a:tc>
                  <a:txBody>
                    <a:bodyPr/>
                    <a:lstStyle/>
                    <a:p>
                      <a:pPr marL="360000" marR="0" lvl="0" indent="0" algn="l" defTabSz="914400">
                        <a:lnSpc>
                          <a:spcPct val="100000"/>
                        </a:lnSpc>
                        <a:spcBef>
                          <a:spcPts val="0"/>
                        </a:spcBef>
                        <a:spcAft>
                          <a:spcPts val="0"/>
                        </a:spcAft>
                        <a:buNone/>
                        <a:tabLst/>
                        <a:defRPr/>
                      </a:pPr>
                      <a:r>
                        <a:rPr kumimoji="0" lang="en-GB" sz="14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Immediate action measures</a:t>
                      </a:r>
                      <a:endParaRPr lang="en-GB" sz="1400" b="1" kern="1200">
                        <a:solidFill>
                          <a:schemeClr val="tx1">
                            <a:lumMod val="95000"/>
                            <a:lumOff val="5000"/>
                          </a:schemeClr>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0" marR="0" lvl="0" indent="0" algn="l" defTabSz="914400">
                        <a:lnSpc>
                          <a:spcPct val="100000"/>
                        </a:lnSpc>
                        <a:spcBef>
                          <a:spcPts val="0"/>
                        </a:spcBef>
                        <a:spcAft>
                          <a:spcPts val="0"/>
                        </a:spcAft>
                        <a:buNone/>
                        <a:tabLst/>
                        <a:defRPr/>
                      </a:pPr>
                      <a:r>
                        <a:rPr lang="en-GB" sz="1400" b="0" kern="1200">
                          <a:solidFill>
                            <a:schemeClr val="tx1">
                              <a:lumMod val="95000"/>
                              <a:lumOff val="5000"/>
                            </a:schemeClr>
                          </a:solidFill>
                          <a:latin typeface="Segoe UI" panose="020B0502040204020203" pitchFamily="34" charset="0"/>
                          <a:ea typeface="+mn-ea"/>
                          <a:cs typeface="Segoe UI" panose="020B0502040204020203" pitchFamily="34" charset="0"/>
                        </a:rPr>
                        <a:t>Page 3, 4</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43884858"/>
                  </a:ext>
                </a:extLst>
              </a:tr>
              <a:tr h="316427">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Regulatory effectiveness (customer)</a:t>
                      </a:r>
                      <a:endParaRPr lang="en-GB" sz="1400" b="1">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lang="en-GB" sz="1400" b="0">
                          <a:solidFill>
                            <a:schemeClr val="tx1">
                              <a:lumMod val="95000"/>
                              <a:lumOff val="5000"/>
                            </a:schemeClr>
                          </a:solidFill>
                          <a:latin typeface="Segoe UI" panose="020B0502040204020203" pitchFamily="34" charset="0"/>
                          <a:cs typeface="Segoe UI" panose="020B0502040204020203" pitchFamily="34" charset="0"/>
                        </a:rPr>
                        <a:t>Page 5</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19556979"/>
                  </a:ext>
                </a:extLst>
              </a:tr>
              <a:tr h="316427">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Business processes</a:t>
                      </a:r>
                      <a:endParaRPr lang="en-GB" sz="1400" b="1">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lang="en-GB" sz="1400" b="0">
                          <a:solidFill>
                            <a:schemeClr val="tx1">
                              <a:lumMod val="95000"/>
                              <a:lumOff val="5000"/>
                            </a:schemeClr>
                          </a:solidFill>
                          <a:latin typeface="Segoe UI" panose="020B0502040204020203" pitchFamily="34" charset="0"/>
                          <a:cs typeface="Segoe UI" panose="020B0502040204020203" pitchFamily="34" charset="0"/>
                        </a:rPr>
                        <a:t>Page 6, 7</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9236254"/>
                  </a:ext>
                </a:extLst>
              </a:tr>
              <a:tr h="316427">
                <a:tc>
                  <a:txBody>
                    <a:bodyPr/>
                    <a:lstStyle/>
                    <a:p>
                      <a:pPr marL="360000" algn="l"/>
                      <a:r>
                        <a:rPr kumimoji="0" lang="en-GB" sz="14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Finance</a:t>
                      </a:r>
                      <a:endParaRPr lang="en-GB" sz="1400" b="1">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0" algn="l"/>
                      <a:r>
                        <a:rPr lang="en-GB" sz="1400">
                          <a:solidFill>
                            <a:schemeClr val="tx1">
                              <a:lumMod val="95000"/>
                              <a:lumOff val="5000"/>
                            </a:schemeClr>
                          </a:solidFill>
                          <a:latin typeface="Segoe UI" panose="020B0502040204020203" pitchFamily="34" charset="0"/>
                          <a:cs typeface="Segoe UI" panose="020B0502040204020203" pitchFamily="34" charset="0"/>
                        </a:rPr>
                        <a:t>Page 8</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27835573"/>
                  </a:ext>
                </a:extLst>
              </a:tr>
              <a:tr h="316427">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Culture and people</a:t>
                      </a:r>
                      <a:endParaRPr lang="en-GB" sz="1400" b="1">
                        <a:solidFill>
                          <a:schemeClr val="tx1">
                            <a:lumMod val="95000"/>
                            <a:lumOff val="5000"/>
                          </a:schemeClr>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0" marR="0" lvl="0" indent="0" algn="l" defTabSz="914400" rtl="0" eaLnBrk="1" fontAlgn="auto" latinLnBrk="0" hangingPunct="1">
                        <a:lnSpc>
                          <a:spcPct val="100000"/>
                        </a:lnSpc>
                        <a:spcBef>
                          <a:spcPts val="0"/>
                        </a:spcBef>
                        <a:spcAft>
                          <a:spcPts val="0"/>
                        </a:spcAft>
                        <a:buClrTx/>
                        <a:buSzTx/>
                        <a:buFontTx/>
                        <a:buNone/>
                        <a:tabLst/>
                        <a:defRPr/>
                      </a:pPr>
                      <a:r>
                        <a:rPr lang="en-GB" sz="1400">
                          <a:solidFill>
                            <a:schemeClr val="tx1">
                              <a:lumMod val="95000"/>
                              <a:lumOff val="5000"/>
                            </a:schemeClr>
                          </a:solidFill>
                          <a:latin typeface="Segoe UI" panose="020B0502040204020203" pitchFamily="34" charset="0"/>
                          <a:cs typeface="Segoe UI" panose="020B0502040204020203" pitchFamily="34" charset="0"/>
                        </a:rPr>
                        <a:t>Page 8</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16960292"/>
                  </a:ext>
                </a:extLst>
              </a:tr>
            </a:tbl>
          </a:graphicData>
        </a:graphic>
      </p:graphicFrame>
      <p:sp>
        <p:nvSpPr>
          <p:cNvPr id="7" name="Title 8">
            <a:extLst>
              <a:ext uri="{FF2B5EF4-FFF2-40B4-BE49-F238E27FC236}">
                <a16:creationId xmlns:a16="http://schemas.microsoft.com/office/drawing/2014/main" id="{20AF0891-FC6F-3F17-CB2E-059342DFBA88}"/>
              </a:ext>
            </a:extLst>
          </p:cNvPr>
          <p:cNvSpPr txBox="1">
            <a:spLocks noGrp="1"/>
          </p:cNvSpPr>
          <p:nvPr>
            <p:ph type="title" idx="4294967295"/>
          </p:nvPr>
        </p:nvSpPr>
        <p:spPr>
          <a:xfrm>
            <a:off x="875810" y="536376"/>
            <a:ext cx="4448004"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Measure categories</a:t>
            </a:r>
            <a:endParaRPr kumimoji="0" lang="en-GB" sz="1600"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2381023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99D4F-B676-3851-B762-396849567A06}"/>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BB315537-A129-645B-01AD-F302DDA66B32}"/>
              </a:ext>
            </a:extLst>
          </p:cNvPr>
          <p:cNvGraphicFramePr>
            <a:graphicFrameLocks noGrp="1"/>
          </p:cNvGraphicFramePr>
          <p:nvPr>
            <p:extLst>
              <p:ext uri="{D42A27DB-BD31-4B8C-83A1-F6EECF244321}">
                <p14:modId xmlns:p14="http://schemas.microsoft.com/office/powerpoint/2010/main" val="2416862934"/>
              </p:ext>
            </p:extLst>
          </p:nvPr>
        </p:nvGraphicFramePr>
        <p:xfrm>
          <a:off x="56375" y="218658"/>
          <a:ext cx="12085732" cy="4608960"/>
        </p:xfrm>
        <a:graphic>
          <a:graphicData uri="http://schemas.openxmlformats.org/drawingml/2006/table">
            <a:tbl>
              <a:tblPr firstRow="1" bandRow="1">
                <a:tableStyleId>{5C22544A-7EE6-4342-B048-85BDC9FD1C3A}</a:tableStyleId>
              </a:tblPr>
              <a:tblGrid>
                <a:gridCol w="3148586">
                  <a:extLst>
                    <a:ext uri="{9D8B030D-6E8A-4147-A177-3AD203B41FA5}">
                      <a16:colId xmlns:a16="http://schemas.microsoft.com/office/drawing/2014/main" val="469818909"/>
                    </a:ext>
                  </a:extLst>
                </a:gridCol>
                <a:gridCol w="846213">
                  <a:extLst>
                    <a:ext uri="{9D8B030D-6E8A-4147-A177-3AD203B41FA5}">
                      <a16:colId xmlns:a16="http://schemas.microsoft.com/office/drawing/2014/main" val="692076125"/>
                    </a:ext>
                  </a:extLst>
                </a:gridCol>
                <a:gridCol w="676970">
                  <a:extLst>
                    <a:ext uri="{9D8B030D-6E8A-4147-A177-3AD203B41FA5}">
                      <a16:colId xmlns:a16="http://schemas.microsoft.com/office/drawing/2014/main" val="570159372"/>
                    </a:ext>
                  </a:extLst>
                </a:gridCol>
                <a:gridCol w="234531">
                  <a:extLst>
                    <a:ext uri="{9D8B030D-6E8A-4147-A177-3AD203B41FA5}">
                      <a16:colId xmlns:a16="http://schemas.microsoft.com/office/drawing/2014/main" val="1334333482"/>
                    </a:ext>
                  </a:extLst>
                </a:gridCol>
                <a:gridCol w="507727">
                  <a:extLst>
                    <a:ext uri="{9D8B030D-6E8A-4147-A177-3AD203B41FA5}">
                      <a16:colId xmlns:a16="http://schemas.microsoft.com/office/drawing/2014/main" val="3775734895"/>
                    </a:ext>
                  </a:extLst>
                </a:gridCol>
                <a:gridCol w="507727">
                  <a:extLst>
                    <a:ext uri="{9D8B030D-6E8A-4147-A177-3AD203B41FA5}">
                      <a16:colId xmlns:a16="http://schemas.microsoft.com/office/drawing/2014/main" val="4266297973"/>
                    </a:ext>
                  </a:extLst>
                </a:gridCol>
                <a:gridCol w="507727">
                  <a:extLst>
                    <a:ext uri="{9D8B030D-6E8A-4147-A177-3AD203B41FA5}">
                      <a16:colId xmlns:a16="http://schemas.microsoft.com/office/drawing/2014/main" val="3203379972"/>
                    </a:ext>
                  </a:extLst>
                </a:gridCol>
                <a:gridCol w="507793">
                  <a:extLst>
                    <a:ext uri="{9D8B030D-6E8A-4147-A177-3AD203B41FA5}">
                      <a16:colId xmlns:a16="http://schemas.microsoft.com/office/drawing/2014/main" val="211516343"/>
                    </a:ext>
                  </a:extLst>
                </a:gridCol>
                <a:gridCol w="507727">
                  <a:extLst>
                    <a:ext uri="{9D8B030D-6E8A-4147-A177-3AD203B41FA5}">
                      <a16:colId xmlns:a16="http://schemas.microsoft.com/office/drawing/2014/main" val="628302310"/>
                    </a:ext>
                  </a:extLst>
                </a:gridCol>
                <a:gridCol w="507727">
                  <a:extLst>
                    <a:ext uri="{9D8B030D-6E8A-4147-A177-3AD203B41FA5}">
                      <a16:colId xmlns:a16="http://schemas.microsoft.com/office/drawing/2014/main" val="118659764"/>
                    </a:ext>
                  </a:extLst>
                </a:gridCol>
                <a:gridCol w="507727">
                  <a:extLst>
                    <a:ext uri="{9D8B030D-6E8A-4147-A177-3AD203B41FA5}">
                      <a16:colId xmlns:a16="http://schemas.microsoft.com/office/drawing/2014/main" val="2253474578"/>
                    </a:ext>
                  </a:extLst>
                </a:gridCol>
                <a:gridCol w="507793">
                  <a:extLst>
                    <a:ext uri="{9D8B030D-6E8A-4147-A177-3AD203B41FA5}">
                      <a16:colId xmlns:a16="http://schemas.microsoft.com/office/drawing/2014/main" val="3692842949"/>
                    </a:ext>
                  </a:extLst>
                </a:gridCol>
                <a:gridCol w="507727">
                  <a:extLst>
                    <a:ext uri="{9D8B030D-6E8A-4147-A177-3AD203B41FA5}">
                      <a16:colId xmlns:a16="http://schemas.microsoft.com/office/drawing/2014/main" val="2420993743"/>
                    </a:ext>
                  </a:extLst>
                </a:gridCol>
                <a:gridCol w="234531">
                  <a:extLst>
                    <a:ext uri="{9D8B030D-6E8A-4147-A177-3AD203B41FA5}">
                      <a16:colId xmlns:a16="http://schemas.microsoft.com/office/drawing/2014/main" val="4290615493"/>
                    </a:ext>
                  </a:extLst>
                </a:gridCol>
                <a:gridCol w="791742">
                  <a:extLst>
                    <a:ext uri="{9D8B030D-6E8A-4147-A177-3AD203B41FA5}">
                      <a16:colId xmlns:a16="http://schemas.microsoft.com/office/drawing/2014/main" val="202198593"/>
                    </a:ext>
                  </a:extLst>
                </a:gridCol>
                <a:gridCol w="791742">
                  <a:extLst>
                    <a:ext uri="{9D8B030D-6E8A-4147-A177-3AD203B41FA5}">
                      <a16:colId xmlns:a16="http://schemas.microsoft.com/office/drawing/2014/main" val="4236658295"/>
                    </a:ext>
                  </a:extLst>
                </a:gridCol>
                <a:gridCol w="791742">
                  <a:extLst>
                    <a:ext uri="{9D8B030D-6E8A-4147-A177-3AD203B41FA5}">
                      <a16:colId xmlns:a16="http://schemas.microsoft.com/office/drawing/2014/main" val="2309830889"/>
                    </a:ext>
                  </a:extLst>
                </a:gridCol>
              </a:tblGrid>
              <a:tr h="360000">
                <a:tc>
                  <a:txBody>
                    <a:bodyPr/>
                    <a:lstStyle/>
                    <a:p>
                      <a:pPr>
                        <a:spcBef>
                          <a:spcPts val="1200"/>
                        </a:spcBef>
                      </a:pPr>
                      <a:endParaRPr lang="en-GB" sz="1200" b="1">
                        <a:solidFill>
                          <a:schemeClr val="tx1"/>
                        </a:solidFill>
                        <a:latin typeface="Segoe UI" panose="020B0502040204020203" pitchFamily="34" charset="0"/>
                        <a:cs typeface="Segoe UI" panose="020B0502040204020203" pitchFamily="34" charset="0"/>
                      </a:endParaRP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endParaRPr lang="en-GB" sz="1100" b="1" i="0" u="none" strike="noStrike" noProof="0">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rowSpan="10">
                  <a:txBody>
                    <a:bodyPr/>
                    <a:lstStyle/>
                    <a:p>
                      <a:endParaRPr lang="en-GB" sz="1100">
                        <a:latin typeface="Segoe UI" panose="020B0502040204020203" pitchFamily="34" charset="0"/>
                        <a:cs typeface="Segoe UI" panose="020B0502040204020203" pitchFamily="34" charset="0"/>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gridSpan="9">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2026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mpd="sng">
                      <a:noFill/>
                    </a:lnL>
                    <a:lnR w="12700" cap="flat" cmpd="sng" algn="ctr">
                      <a:noFill/>
                      <a:prstDash val="solid"/>
                      <a:round/>
                      <a:headEnd type="none" w="med" len="med"/>
                      <a:tailEnd type="none" w="med" len="med"/>
                    </a:lnR>
                    <a:lnT w="12700" cap="flat" cmpd="sng" algn="ctr">
                      <a:solidFill>
                        <a:srgbClr val="A92173"/>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ap="flat" cmpd="sng" algn="ctr">
                      <a:solidFill>
                        <a:schemeClr val="bg2"/>
                      </a:solidFill>
                      <a:prstDash val="solid"/>
                      <a:round/>
                      <a:headEnd type="none" w="med" len="med"/>
                      <a:tailEnd type="none" w="med" len="med"/>
                    </a:lnR>
                    <a:lnT w="12700" cap="flat" cmpd="sng" algn="ctr">
                      <a:solidFill>
                        <a:srgbClr val="A92173"/>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10">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Latest 6 month</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Business Plan</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Financial year</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34811840"/>
                  </a:ext>
                </a:extLst>
              </a:tr>
              <a:tr h="432000">
                <a:tc>
                  <a:txBody>
                    <a:bodyPr/>
                    <a:lstStyle/>
                    <a:p>
                      <a:pPr>
                        <a:spcBef>
                          <a:spcPts val="1200"/>
                        </a:spcBef>
                      </a:pPr>
                      <a:r>
                        <a:rPr lang="en-GB" sz="1200" b="1">
                          <a:solidFill>
                            <a:schemeClr val="tx1"/>
                          </a:solidFill>
                          <a:latin typeface="Segoe UI" panose="020B0502040204020203" pitchFamily="34" charset="0"/>
                          <a:cs typeface="Segoe UI" panose="020B0502040204020203" pitchFamily="34" charset="0"/>
                        </a:rPr>
                        <a:t>Measure / Management information</a:t>
                      </a: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r>
                        <a:rPr lang="en-GB" sz="1100" b="1" i="0" u="none" strike="noStrike" noProof="0">
                          <a:solidFill>
                            <a:schemeClr val="tx1"/>
                          </a:solidFill>
                          <a:latin typeface="Segoe UI" panose="020B0502040204020203" pitchFamily="34" charset="0"/>
                          <a:cs typeface="Segoe UI" panose="020B0502040204020203" pitchFamily="34" charset="0"/>
                        </a:rPr>
                        <a:t>Target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25/26 Result</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v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Jan</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Feb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Mar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Apr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May</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Aug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Sep</a:t>
                      </a:r>
                    </a:p>
                  </a:txBody>
                  <a:tcPr anchor="ctr">
                    <a:lnL>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Jan 2025 to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Apr 2025 to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Apr 2026 to date</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637407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kern="1200">
                          <a:solidFill>
                            <a:schemeClr val="tx1"/>
                          </a:solidFill>
                          <a:latin typeface="Segoe UI" panose="020B0502040204020203" pitchFamily="34" charset="0"/>
                          <a:ea typeface="+mn-ea"/>
                          <a:cs typeface="Segoe UI" panose="020B0502040204020203" pitchFamily="34" charset="0"/>
                        </a:rPr>
                        <a:t>Total volume of assessments</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&gt;=9,000 by Sep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6,382 </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557</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569</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669</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642</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641</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802</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rgbClr val="000000"/>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rgbClr val="000000"/>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rgbClr val="000000"/>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8,464</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9755499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Total volume of assessments: Adult Social Care</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&gt;= 5,013 by Sep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3,689 </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326</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327</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398</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390</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368</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436</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rgbClr val="000000"/>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rgbClr val="000000"/>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rgbClr val="000000"/>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 4,905</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9871996"/>
                  </a:ext>
                </a:extLst>
              </a:tr>
              <a:tr h="432000">
                <a:tc>
                  <a:txBody>
                    <a:bodyPr/>
                    <a:lstStyle/>
                    <a:p>
                      <a:r>
                        <a:rPr lang="en-GB" sz="1100" kern="1200">
                          <a:solidFill>
                            <a:schemeClr val="tx1"/>
                          </a:solidFill>
                          <a:latin typeface="Segoe UI" panose="020B0502040204020203" pitchFamily="34" charset="0"/>
                          <a:ea typeface="+mn-ea"/>
                          <a:cs typeface="Segoe UI" panose="020B0502040204020203" pitchFamily="34" charset="0"/>
                        </a:rPr>
                        <a:t>Total volume of assessments: Hospitals (Secondary and Specialist Care)</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&gt;= 887 by Sep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375 </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45</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27</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40</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27</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41</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76</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 519</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226811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Total volume of assessments: Primary Care and Community</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&gt;= 1,194 by Sep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685 </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64</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60</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66</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73</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110</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128</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rgbClr val="000000"/>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rgbClr val="000000"/>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rgbClr val="000000"/>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 976</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4655120"/>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Total volume of assessments: Oral Health</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1,500 by Sep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1,091 </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76</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102</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116</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105</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99</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123</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rgbClr val="000000"/>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rgbClr val="000000"/>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rgbClr val="000000"/>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 1,418</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0100285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Total volume of assessments: Mental Health</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726 by Sep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304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34</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42</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32</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33</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22</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23</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 378</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83334249"/>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dk1"/>
                          </a:solidFill>
                          <a:effectLst/>
                          <a:latin typeface="Segoe UI" panose="020B0502040204020203" pitchFamily="34" charset="0"/>
                          <a:ea typeface="+mn-ea"/>
                          <a:cs typeface="Segoe UI" panose="020B0502040204020203" pitchFamily="34" charset="0"/>
                        </a:rPr>
                        <a:t>Time to complete assessments for Adult Social Care, Primary and Community Care, Oral Health and Health and Justice*</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=&lt;50 days</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41.0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bg1"/>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42.0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39.0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34.0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31.0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31.0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29.0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endParaRPr lang="en-GB" sz="10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0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0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buNone/>
                      </a:pPr>
                      <a:endParaRPr lang="en-GB" sz="1100" b="0" i="0" u="none" strike="noStrike">
                        <a:solidFill>
                          <a:schemeClr val="bg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31.0</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31.0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2856062442"/>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Time to complete assessments for Mental Health and Hospitals (Secondary and Specialist Care)*</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=&lt;85 days</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95.0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bg1"/>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79.0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94.5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82.0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90.0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93.0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76.0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endParaRPr lang="en-GB" sz="1100" b="0" i="0" u="none" strike="noStrike">
                        <a:solidFill>
                          <a:schemeClr val="bg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bg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bg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buNone/>
                      </a:pPr>
                      <a:endParaRPr lang="en-GB" sz="1100" b="0" i="0" u="none" strike="noStrike">
                        <a:solidFill>
                          <a:schemeClr val="bg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bg1"/>
                          </a:solidFill>
                          <a:effectLst/>
                          <a:uLnTx/>
                          <a:uFillTx/>
                          <a:latin typeface="Segoe UI" panose="020B0502040204020203" pitchFamily="34" charset="0"/>
                          <a:ea typeface="+mn-ea"/>
                          <a:cs typeface="Segoe UI" panose="020B0502040204020203" pitchFamily="34" charset="0"/>
                        </a:rPr>
                        <a:t>90.5</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90.0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extLst>
                  <a:ext uri="{0D108BD9-81ED-4DB2-BD59-A6C34878D82A}">
                    <a16:rowId xmlns:a16="http://schemas.microsoft.com/office/drawing/2014/main" val="501273197"/>
                  </a:ext>
                </a:extLst>
              </a:tr>
            </a:tbl>
          </a:graphicData>
        </a:graphic>
      </p:graphicFrame>
      <p:sp>
        <p:nvSpPr>
          <p:cNvPr id="7" name="Title 8">
            <a:extLst>
              <a:ext uri="{FF2B5EF4-FFF2-40B4-BE49-F238E27FC236}">
                <a16:creationId xmlns:a16="http://schemas.microsoft.com/office/drawing/2014/main" id="{263B8177-698A-638C-6F2E-AB3651A6F924}"/>
              </a:ext>
            </a:extLst>
          </p:cNvPr>
          <p:cNvSpPr txBox="1">
            <a:spLocks noGrp="1"/>
          </p:cNvSpPr>
          <p:nvPr>
            <p:ph type="title" idx="4294967295"/>
          </p:nvPr>
        </p:nvSpPr>
        <p:spPr>
          <a:xfrm>
            <a:off x="198780" y="99390"/>
            <a:ext cx="3830638" cy="339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rPr>
              <a:t>Immediate action measures</a:t>
            </a:r>
            <a:endParaRPr kumimoji="0" lang="en-GB" sz="1600"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endParaRPr>
          </a:p>
        </p:txBody>
      </p:sp>
      <p:sp>
        <p:nvSpPr>
          <p:cNvPr id="4" name="TextBox 3">
            <a:extLst>
              <a:ext uri="{FF2B5EF4-FFF2-40B4-BE49-F238E27FC236}">
                <a16:creationId xmlns:a16="http://schemas.microsoft.com/office/drawing/2014/main" id="{4B7BEFC6-ED27-3A1F-8618-5FB1893642F3}"/>
              </a:ext>
            </a:extLst>
          </p:cNvPr>
          <p:cNvSpPr txBox="1"/>
          <p:nvPr/>
        </p:nvSpPr>
        <p:spPr>
          <a:xfrm>
            <a:off x="86354" y="4840361"/>
            <a:ext cx="12024745" cy="430887"/>
          </a:xfrm>
          <a:prstGeom prst="rect">
            <a:avLst/>
          </a:prstGeom>
          <a:noFill/>
        </p:spPr>
        <p:txBody>
          <a:bodyPr wrap="square">
            <a:spAutoFit/>
          </a:bodyPr>
          <a:lstStyle/>
          <a:p>
            <a:r>
              <a:rPr lang="en-GB" sz="1100">
                <a:latin typeface="Segoe UI" panose="020B0502040204020203" pitchFamily="34" charset="0"/>
                <a:cs typeface="Segoe UI" panose="020B0502040204020203" pitchFamily="34" charset="0"/>
              </a:rPr>
              <a:t>* Time to complete assessments data has been retrospectively updated following the sector specific transition including the 2024/25 year to date figure, which explains the slight variation compared with what was reported last month. This change occurred because assessment records move with the inspector when they transfer between sectors.</a:t>
            </a:r>
          </a:p>
        </p:txBody>
      </p:sp>
    </p:spTree>
    <p:extLst>
      <p:ext uri="{BB962C8B-B14F-4D97-AF65-F5344CB8AC3E}">
        <p14:creationId xmlns:p14="http://schemas.microsoft.com/office/powerpoint/2010/main" val="515295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720FF-D989-A2CC-D562-12CB9599A6AF}"/>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B4D34373-8BF1-C1D2-7281-58FD6D560D97}"/>
              </a:ext>
            </a:extLst>
          </p:cNvPr>
          <p:cNvGraphicFramePr>
            <a:graphicFrameLocks noGrp="1"/>
          </p:cNvGraphicFramePr>
          <p:nvPr>
            <p:extLst>
              <p:ext uri="{D42A27DB-BD31-4B8C-83A1-F6EECF244321}">
                <p14:modId xmlns:p14="http://schemas.microsoft.com/office/powerpoint/2010/main" val="899525255"/>
              </p:ext>
            </p:extLst>
          </p:nvPr>
        </p:nvGraphicFramePr>
        <p:xfrm>
          <a:off x="78860" y="218658"/>
          <a:ext cx="12038031" cy="4933680"/>
        </p:xfrm>
        <a:graphic>
          <a:graphicData uri="http://schemas.openxmlformats.org/drawingml/2006/table">
            <a:tbl>
              <a:tblPr firstRow="1" bandRow="1">
                <a:tableStyleId>{5C22544A-7EE6-4342-B048-85BDC9FD1C3A}</a:tableStyleId>
              </a:tblPr>
              <a:tblGrid>
                <a:gridCol w="3150000">
                  <a:extLst>
                    <a:ext uri="{9D8B030D-6E8A-4147-A177-3AD203B41FA5}">
                      <a16:colId xmlns:a16="http://schemas.microsoft.com/office/drawing/2014/main" val="469818909"/>
                    </a:ext>
                  </a:extLst>
                </a:gridCol>
                <a:gridCol w="846593">
                  <a:extLst>
                    <a:ext uri="{9D8B030D-6E8A-4147-A177-3AD203B41FA5}">
                      <a16:colId xmlns:a16="http://schemas.microsoft.com/office/drawing/2014/main" val="692076125"/>
                    </a:ext>
                  </a:extLst>
                </a:gridCol>
                <a:gridCol w="677274">
                  <a:extLst>
                    <a:ext uri="{9D8B030D-6E8A-4147-A177-3AD203B41FA5}">
                      <a16:colId xmlns:a16="http://schemas.microsoft.com/office/drawing/2014/main" val="570159372"/>
                    </a:ext>
                  </a:extLst>
                </a:gridCol>
                <a:gridCol w="208280">
                  <a:extLst>
                    <a:ext uri="{9D8B030D-6E8A-4147-A177-3AD203B41FA5}">
                      <a16:colId xmlns:a16="http://schemas.microsoft.com/office/drawing/2014/main" val="1334333482"/>
                    </a:ext>
                  </a:extLst>
                </a:gridCol>
                <a:gridCol w="507956">
                  <a:extLst>
                    <a:ext uri="{9D8B030D-6E8A-4147-A177-3AD203B41FA5}">
                      <a16:colId xmlns:a16="http://schemas.microsoft.com/office/drawing/2014/main" val="3775734895"/>
                    </a:ext>
                  </a:extLst>
                </a:gridCol>
                <a:gridCol w="507956">
                  <a:extLst>
                    <a:ext uri="{9D8B030D-6E8A-4147-A177-3AD203B41FA5}">
                      <a16:colId xmlns:a16="http://schemas.microsoft.com/office/drawing/2014/main" val="4266297973"/>
                    </a:ext>
                  </a:extLst>
                </a:gridCol>
                <a:gridCol w="507956">
                  <a:extLst>
                    <a:ext uri="{9D8B030D-6E8A-4147-A177-3AD203B41FA5}">
                      <a16:colId xmlns:a16="http://schemas.microsoft.com/office/drawing/2014/main" val="3203379972"/>
                    </a:ext>
                  </a:extLst>
                </a:gridCol>
                <a:gridCol w="507956">
                  <a:extLst>
                    <a:ext uri="{9D8B030D-6E8A-4147-A177-3AD203B41FA5}">
                      <a16:colId xmlns:a16="http://schemas.microsoft.com/office/drawing/2014/main" val="211516343"/>
                    </a:ext>
                  </a:extLst>
                </a:gridCol>
                <a:gridCol w="507956">
                  <a:extLst>
                    <a:ext uri="{9D8B030D-6E8A-4147-A177-3AD203B41FA5}">
                      <a16:colId xmlns:a16="http://schemas.microsoft.com/office/drawing/2014/main" val="628302310"/>
                    </a:ext>
                  </a:extLst>
                </a:gridCol>
                <a:gridCol w="507956">
                  <a:extLst>
                    <a:ext uri="{9D8B030D-6E8A-4147-A177-3AD203B41FA5}">
                      <a16:colId xmlns:a16="http://schemas.microsoft.com/office/drawing/2014/main" val="118659764"/>
                    </a:ext>
                  </a:extLst>
                </a:gridCol>
                <a:gridCol w="507956">
                  <a:extLst>
                    <a:ext uri="{9D8B030D-6E8A-4147-A177-3AD203B41FA5}">
                      <a16:colId xmlns:a16="http://schemas.microsoft.com/office/drawing/2014/main" val="2253474578"/>
                    </a:ext>
                  </a:extLst>
                </a:gridCol>
                <a:gridCol w="507956">
                  <a:extLst>
                    <a:ext uri="{9D8B030D-6E8A-4147-A177-3AD203B41FA5}">
                      <a16:colId xmlns:a16="http://schemas.microsoft.com/office/drawing/2014/main" val="3692842949"/>
                    </a:ext>
                  </a:extLst>
                </a:gridCol>
                <a:gridCol w="507956">
                  <a:extLst>
                    <a:ext uri="{9D8B030D-6E8A-4147-A177-3AD203B41FA5}">
                      <a16:colId xmlns:a16="http://schemas.microsoft.com/office/drawing/2014/main" val="2420993743"/>
                    </a:ext>
                  </a:extLst>
                </a:gridCol>
                <a:gridCol w="208280">
                  <a:extLst>
                    <a:ext uri="{9D8B030D-6E8A-4147-A177-3AD203B41FA5}">
                      <a16:colId xmlns:a16="http://schemas.microsoft.com/office/drawing/2014/main" val="4290615493"/>
                    </a:ext>
                  </a:extLst>
                </a:gridCol>
                <a:gridCol w="792000">
                  <a:extLst>
                    <a:ext uri="{9D8B030D-6E8A-4147-A177-3AD203B41FA5}">
                      <a16:colId xmlns:a16="http://schemas.microsoft.com/office/drawing/2014/main" val="202198593"/>
                    </a:ext>
                  </a:extLst>
                </a:gridCol>
                <a:gridCol w="792000">
                  <a:extLst>
                    <a:ext uri="{9D8B030D-6E8A-4147-A177-3AD203B41FA5}">
                      <a16:colId xmlns:a16="http://schemas.microsoft.com/office/drawing/2014/main" val="4236658295"/>
                    </a:ext>
                  </a:extLst>
                </a:gridCol>
                <a:gridCol w="792000">
                  <a:extLst>
                    <a:ext uri="{9D8B030D-6E8A-4147-A177-3AD203B41FA5}">
                      <a16:colId xmlns:a16="http://schemas.microsoft.com/office/drawing/2014/main" val="3202885628"/>
                    </a:ext>
                  </a:extLst>
                </a:gridCol>
              </a:tblGrid>
              <a:tr h="396000">
                <a:tc>
                  <a:txBody>
                    <a:bodyPr/>
                    <a:lstStyle/>
                    <a:p>
                      <a:pPr>
                        <a:spcBef>
                          <a:spcPts val="1200"/>
                        </a:spcBef>
                      </a:pPr>
                      <a:endParaRPr lang="en-GB" sz="1200" b="1">
                        <a:solidFill>
                          <a:schemeClr val="tx1"/>
                        </a:solidFill>
                        <a:latin typeface="Segoe UI" panose="020B0502040204020203" pitchFamily="34" charset="0"/>
                        <a:cs typeface="Segoe UI" panose="020B0502040204020203" pitchFamily="34" charset="0"/>
                      </a:endParaRP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endParaRPr lang="en-GB" sz="1100" b="1" i="0" u="none" strike="noStrike" noProof="0">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10">
                  <a:txBody>
                    <a:bodyPr/>
                    <a:lstStyle/>
                    <a:p>
                      <a:endParaRPr lang="en-GB" sz="1100">
                        <a:latin typeface="Segoe UI" panose="020B0502040204020203" pitchFamily="34" charset="0"/>
                        <a:cs typeface="Segoe UI" panose="020B0502040204020203" pitchFamily="34" charset="0"/>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9">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2026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10">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Latest 6 month</a:t>
                      </a:r>
                    </a:p>
                  </a:txBody>
                  <a:tcPr anchor="ctr">
                    <a:lnL w="12700" cap="flat" cmpd="sng" algn="ctr">
                      <a:solidFill>
                        <a:srgbClr val="F2F2F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Business Plan</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Financial year</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78301333"/>
                  </a:ext>
                </a:extLst>
              </a:tr>
              <a:tr h="432000">
                <a:tc>
                  <a:txBody>
                    <a:bodyPr/>
                    <a:lstStyle/>
                    <a:p>
                      <a:pPr>
                        <a:spcBef>
                          <a:spcPts val="1200"/>
                        </a:spcBef>
                      </a:pPr>
                      <a:r>
                        <a:rPr lang="en-GB" sz="1200" b="1">
                          <a:solidFill>
                            <a:schemeClr val="tx1"/>
                          </a:solidFill>
                          <a:latin typeface="Segoe UI" panose="020B0502040204020203" pitchFamily="34" charset="0"/>
                          <a:cs typeface="Segoe UI" panose="020B0502040204020203" pitchFamily="34" charset="0"/>
                        </a:rPr>
                        <a:t>Measure / Management information</a:t>
                      </a: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r>
                        <a:rPr lang="en-GB" sz="1100" b="1" i="0" u="none" strike="noStrike" noProof="0">
                          <a:solidFill>
                            <a:schemeClr val="tx1"/>
                          </a:solidFill>
                          <a:latin typeface="Segoe UI" panose="020B0502040204020203" pitchFamily="34" charset="0"/>
                          <a:cs typeface="Segoe UI" panose="020B0502040204020203" pitchFamily="34" charset="0"/>
                        </a:rPr>
                        <a:t>Target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25/26 Result</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Jan</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Feb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Mar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Apr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May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Aug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Sep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Jan 2025 to date</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Apr 2025 to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Apr 2026 to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637407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completed registration applications that have a notice of decision issued within 10 weeks of a valid application being received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n/a</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56%</a:t>
                      </a:r>
                    </a:p>
                  </a:txBody>
                  <a:tcPr marL="0" marR="0" marT="0" marB="0" anchor="ctr">
                    <a:lnL w="12700" cap="flat" cmpd="sng" algn="ctr">
                      <a:solidFill>
                        <a:schemeClr val="bg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57.8%</a:t>
                      </a:r>
                    </a:p>
                  </a:txBody>
                  <a:tcPr marL="0" marR="0" marT="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67.1%</a:t>
                      </a:r>
                    </a:p>
                  </a:txBody>
                  <a:tcPr marL="0" marR="0" marT="0" marB="0" anchor="ctr">
                    <a:lnL w="12700" cap="flat" cmpd="sng" algn="ctr">
                      <a:solidFill>
                        <a:srgbClr val="F2F2F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74.8%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71.7%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68.4%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71.7%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extLst>
                  <a:ext uri="{0D108BD9-81ED-4DB2-BD59-A6C34878D82A}">
                    <a16:rowId xmlns:a16="http://schemas.microsoft.com/office/drawing/2014/main" val="339755499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The volume of registration applications completed</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Track for </a:t>
                      </a:r>
                    </a:p>
                    <a:p>
                      <a:pPr algn="ctr"/>
                      <a:r>
                        <a:rPr lang="en-GB" sz="1100" kern="1200">
                          <a:solidFill>
                            <a:schemeClr val="tx1"/>
                          </a:solidFill>
                          <a:latin typeface="Segoe UI" panose="020B0502040204020203" pitchFamily="34" charset="0"/>
                          <a:ea typeface="+mn-ea"/>
                          <a:cs typeface="Segoe UI" panose="020B0502040204020203" pitchFamily="34" charset="0"/>
                        </a:rPr>
                        <a:t>Info</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33,202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2,742</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2,649</a:t>
                      </a:r>
                    </a:p>
                  </a:txBody>
                  <a:tcPr marL="7620" marR="7620" marT="762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3,103</a:t>
                      </a:r>
                    </a:p>
                  </a:txBody>
                  <a:tcPr marL="7620" marR="7620" marT="762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2,716</a:t>
                      </a:r>
                    </a:p>
                  </a:txBody>
                  <a:tcPr marL="7620" marR="7620" marT="7620" marB="0" anchor="ctr">
                    <a:lnL w="12700" cap="flat" cmpd="sng" algn="ctr">
                      <a:solidFill>
                        <a:srgbClr val="F2F2F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2,219</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2,873</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16,302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31,008</a:t>
                      </a:r>
                    </a:p>
                  </a:txBody>
                  <a:tcPr marL="0" marR="0" marT="0" marB="0" anchor="ctr">
                    <a:lnL w="12700" cap="flat" cmpd="sng" algn="ctr">
                      <a:solidFill>
                        <a:schemeClr val="bg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7,808</a:t>
                      </a:r>
                    </a:p>
                  </a:txBody>
                  <a:tcPr marL="0" marR="0" marT="0" marB="0" anchor="ctr">
                    <a:lnL w="12700" cap="flat" cmpd="sng" algn="ctr">
                      <a:solidFill>
                        <a:srgbClr val="F2F2F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9871996"/>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The % of registration applications that have been rejected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Track for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Info</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37.7%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rtl="0"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40.7%</a:t>
                      </a:r>
                    </a:p>
                  </a:txBody>
                  <a:tcPr marL="0" marR="0" marT="0" marB="0" anchor="ctr">
                    <a:lnL w="12700" cap="flat" cmpd="sng" algn="ctr">
                      <a:solidFill>
                        <a:schemeClr val="bg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100">
                          <a:solidFill>
                            <a:schemeClr val="tx1"/>
                          </a:solidFill>
                          <a:latin typeface="Segoe UI" panose="020B0502040204020203" pitchFamily="34" charset="0"/>
                          <a:cs typeface="Segoe UI" panose="020B0502040204020203" pitchFamily="34" charset="0"/>
                        </a:rPr>
                        <a:t>45.3%</a:t>
                      </a:r>
                    </a:p>
                  </a:txBody>
                  <a:tcPr marL="0" marR="0" marT="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41.8%</a:t>
                      </a:r>
                    </a:p>
                  </a:txBody>
                  <a:tcPr marL="0" marR="0" marT="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38.5%</a:t>
                      </a:r>
                    </a:p>
                  </a:txBody>
                  <a:tcPr marL="0" marR="0" marT="0" marB="0" anchor="ctr">
                    <a:lnL w="12700" cap="flat" cmpd="sng" algn="ctr">
                      <a:solidFill>
                        <a:srgbClr val="F2F2F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44.1%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56.4%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44.9%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39.7%</a:t>
                      </a:r>
                    </a:p>
                  </a:txBody>
                  <a:tcPr marL="0" marR="0" marT="0" marB="0" anchor="ctr">
                    <a:lnL w="12700" cap="flat" cmpd="sng" algn="ctr">
                      <a:solidFill>
                        <a:schemeClr val="bg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47.3%</a:t>
                      </a:r>
                    </a:p>
                  </a:txBody>
                  <a:tcPr marL="0" marR="0" marT="0" marB="0" anchor="ctr">
                    <a:lnL w="12700" cap="flat" cmpd="sng" algn="ctr">
                      <a:solidFill>
                        <a:srgbClr val="F2F2F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2226811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The volume of registration applications received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Track for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Info</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74,299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rtl="0" fontAlgn="ctr">
                        <a:buNone/>
                      </a:pPr>
                      <a:r>
                        <a:rPr lang="en-GB" sz="1100" b="0" i="0" u="none" strike="noStrike">
                          <a:solidFill>
                            <a:srgbClr val="000000"/>
                          </a:solidFill>
                          <a:effectLst/>
                          <a:latin typeface="Segoe UI" panose="020B0502040204020203" pitchFamily="34" charset="0"/>
                        </a:rPr>
                        <a:t>6,835</a:t>
                      </a:r>
                    </a:p>
                  </a:txBody>
                  <a:tcPr marL="0" marR="0" marT="0" marB="0" anchor="ctr">
                    <a:lnL w="12700" cap="flat" cmpd="sng" algn="ctr">
                      <a:solidFill>
                        <a:schemeClr val="bg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rtl="0" fontAlgn="ctr">
                        <a:buNone/>
                      </a:pPr>
                      <a:r>
                        <a:rPr lang="en-GB" sz="1100" b="0" i="0" u="none" strike="noStrike">
                          <a:solidFill>
                            <a:srgbClr val="000000"/>
                          </a:solidFill>
                          <a:effectLst/>
                          <a:latin typeface="Segoe UI" panose="020B0502040204020203" pitchFamily="34" charset="0"/>
                        </a:rPr>
                        <a:t>6,403</a:t>
                      </a:r>
                    </a:p>
                  </a:txBody>
                  <a:tcPr marL="0" marR="0" marT="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rtl="0" fontAlgn="ctr">
                        <a:buNone/>
                      </a:pPr>
                      <a:r>
                        <a:rPr lang="en-GB" sz="1100" b="0" i="0" u="none" strike="noStrike">
                          <a:solidFill>
                            <a:srgbClr val="000000"/>
                          </a:solidFill>
                          <a:effectLst/>
                          <a:latin typeface="Segoe UI" panose="020B0502040204020203" pitchFamily="34" charset="0"/>
                        </a:rPr>
                        <a:t>7,297</a:t>
                      </a:r>
                    </a:p>
                  </a:txBody>
                  <a:tcPr marL="0" marR="0" marT="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rtl="0" fontAlgn="ctr">
                        <a:buNone/>
                      </a:pPr>
                      <a:r>
                        <a:rPr lang="en-GB" sz="1100" b="0" i="0" u="none" strike="noStrike">
                          <a:solidFill>
                            <a:srgbClr val="000000"/>
                          </a:solidFill>
                          <a:effectLst/>
                          <a:latin typeface="Segoe UI" panose="020B0502040204020203" pitchFamily="34" charset="0"/>
                        </a:rPr>
                        <a:t>6,830</a:t>
                      </a:r>
                    </a:p>
                  </a:txBody>
                  <a:tcPr marL="0" marR="0" marT="0" marB="0" anchor="ctr">
                    <a:lnL w="12700" cap="flat" cmpd="sng" algn="ctr">
                      <a:solidFill>
                        <a:srgbClr val="F2F2F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6,286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7,676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41,387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95,029</a:t>
                      </a:r>
                    </a:p>
                  </a:txBody>
                  <a:tcPr marL="0" marR="0" marT="0" marB="0" anchor="ctr">
                    <a:lnL w="12700" cap="flat" cmpd="sng" algn="ctr">
                      <a:solidFill>
                        <a:schemeClr val="bg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20,850</a:t>
                      </a:r>
                    </a:p>
                  </a:txBody>
                  <a:tcPr marL="5443" marR="5443" marT="5443" marB="0" anchor="ctr">
                    <a:lnL w="12700" cap="flat" cmpd="sng" algn="ctr">
                      <a:solidFill>
                        <a:srgbClr val="F2F2F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64655120"/>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 of Information of Concern assigned initially as Priority 1 cases with a referral sent within 2 days</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93.0%</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92.6%</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89.7%</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96.6%</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95.6%</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97.4%</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96.6%</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94.9%</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93.8%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96.6%</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260100285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 of Information of Concern Priority 1 cases with an action taken within 1 day of referral</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buNone/>
                      </a:pPr>
                      <a:r>
                        <a:rPr lang="en-GB" sz="1100" b="0" i="0" u="none" strike="noStrike" kern="1200">
                          <a:solidFill>
                            <a:schemeClr val="bg1"/>
                          </a:solidFill>
                          <a:effectLst/>
                          <a:latin typeface="Segoe UI" panose="020B0502040204020203" pitchFamily="34" charset="0"/>
                          <a:ea typeface="+mn-ea"/>
                          <a:cs typeface="Segoe UI" panose="020B0502040204020203" pitchFamily="34" charset="0"/>
                        </a:rPr>
                        <a:t>83.0%</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90.1%</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92.0%</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95.0%</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94.5%</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94.2%</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93.4%</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93.3%</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85.6%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buNone/>
                      </a:pPr>
                      <a:r>
                        <a:rPr lang="en-GB" sz="1100" b="0" i="0" u="none" strike="noStrike">
                          <a:solidFill>
                            <a:schemeClr val="bg1"/>
                          </a:solidFill>
                          <a:effectLst/>
                          <a:latin typeface="Segoe UI" panose="020B0502040204020203" pitchFamily="34" charset="0"/>
                          <a:cs typeface="Segoe UI" panose="020B0502040204020203" pitchFamily="34" charset="0"/>
                        </a:rPr>
                        <a:t>94.0%</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extLst>
                  <a:ext uri="{0D108BD9-81ED-4DB2-BD59-A6C34878D82A}">
                    <a16:rowId xmlns:a16="http://schemas.microsoft.com/office/drawing/2014/main" val="3083334249"/>
                  </a:ext>
                </a:extLst>
              </a:tr>
              <a:tr h="432000">
                <a:tc>
                  <a:txBody>
                    <a:bodyPr/>
                    <a:lstStyle/>
                    <a:p>
                      <a:r>
                        <a:rPr lang="en-GB" sz="1100" kern="1200">
                          <a:solidFill>
                            <a:schemeClr val="tx1"/>
                          </a:solidFill>
                          <a:latin typeface="Segoe UI" panose="020B0502040204020203" pitchFamily="34" charset="0"/>
                          <a:ea typeface="+mn-ea"/>
                          <a:cs typeface="Segoe UI" panose="020B0502040204020203" pitchFamily="34" charset="0"/>
                        </a:rPr>
                        <a:t>% of Information of Concern Priority 2 cases with an action taken within 10 days reducing to 5 days by year end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buNone/>
                      </a:pPr>
                      <a:r>
                        <a:rPr lang="en-GB" sz="1100" b="0" i="0" u="none" strike="noStrike" kern="1200">
                          <a:solidFill>
                            <a:srgbClr val="000000"/>
                          </a:solidFill>
                          <a:effectLst/>
                          <a:latin typeface="Segoe UI" panose="020B0502040204020203" pitchFamily="34" charset="0"/>
                          <a:ea typeface="+mn-ea"/>
                          <a:cs typeface="Segoe UI" panose="020B0502040204020203" pitchFamily="34" charset="0"/>
                        </a:rPr>
                        <a:t>90.5%</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bg1"/>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95.9%</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96.4%</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97.0%</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96.1%</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96.5%</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97.1%</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b">
                        <a:buNone/>
                      </a:pPr>
                      <a:endParaRPr lang="en-GB" sz="1100" b="0" i="0" u="none" strike="noStrike">
                        <a:solidFill>
                          <a:schemeClr val="bg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96.5%</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91.8%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96.6%</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2856062442"/>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Information of Concern Priority 3 cases with an action taken within 10 days reducing to 5 days by year end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buNone/>
                      </a:pPr>
                      <a:r>
                        <a:rPr lang="en-GB" sz="1100" b="0" i="0" u="none" strike="noStrike" kern="1200">
                          <a:solidFill>
                            <a:srgbClr val="000000"/>
                          </a:solidFill>
                          <a:effectLst/>
                          <a:latin typeface="Segoe UI" panose="020B0502040204020203" pitchFamily="34" charset="0"/>
                          <a:ea typeface="+mn-ea"/>
                          <a:cs typeface="Segoe UI" panose="020B0502040204020203" pitchFamily="34" charset="0"/>
                        </a:rPr>
                        <a:t>87.8%</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bg1"/>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94.1%</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96.4%</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97.2%</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95.5%</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96.2%</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97.4%</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b">
                        <a:buNone/>
                      </a:pPr>
                      <a:endParaRPr lang="en-GB" sz="1100" b="0" i="0" u="none" strike="noStrike">
                        <a:solidFill>
                          <a:schemeClr val="bg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b">
                        <a:buNone/>
                      </a:pPr>
                      <a:r>
                        <a:rPr lang="en-GB" sz="1100" b="0" i="0" u="none" strike="noStrike">
                          <a:effectLst/>
                          <a:latin typeface="Segoe UI" panose="020B0502040204020203" pitchFamily="34" charset="0"/>
                          <a:cs typeface="Segoe UI" panose="020B0502040204020203" pitchFamily="34" charset="0"/>
                        </a:rPr>
                        <a:t>96.3%</a:t>
                      </a:r>
                    </a:p>
                  </a:txBody>
                  <a:tcPr marL="7620" marR="7620" marT="762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89.6%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96.4%</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501273197"/>
                  </a:ext>
                </a:extLst>
              </a:tr>
            </a:tbl>
          </a:graphicData>
        </a:graphic>
      </p:graphicFrame>
      <p:sp>
        <p:nvSpPr>
          <p:cNvPr id="7" name="Title 8">
            <a:extLst>
              <a:ext uri="{FF2B5EF4-FFF2-40B4-BE49-F238E27FC236}">
                <a16:creationId xmlns:a16="http://schemas.microsoft.com/office/drawing/2014/main" id="{3DD2513A-7E88-B870-3964-0C26317170D5}"/>
              </a:ext>
            </a:extLst>
          </p:cNvPr>
          <p:cNvSpPr txBox="1">
            <a:spLocks noGrp="1"/>
          </p:cNvSpPr>
          <p:nvPr>
            <p:ph type="title" idx="4294967295"/>
          </p:nvPr>
        </p:nvSpPr>
        <p:spPr>
          <a:xfrm>
            <a:off x="198780" y="99390"/>
            <a:ext cx="4855664"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GB" sz="1600" b="1">
                <a:solidFill>
                  <a:srgbClr val="A92173"/>
                </a:solidFill>
                <a:latin typeface="Segoe UI" panose="020B0502040204020203" pitchFamily="34" charset="0"/>
                <a:cs typeface="Segoe UI" panose="020B0502040204020203" pitchFamily="34" charset="0"/>
              </a:rPr>
              <a:t>Immediate action measures </a:t>
            </a:r>
            <a:r>
              <a:rPr lang="en-GB" sz="1600">
                <a:solidFill>
                  <a:srgbClr val="A92173"/>
                </a:solidFill>
                <a:latin typeface="Segoe UI" panose="020B0502040204020203" pitchFamily="34" charset="0"/>
                <a:cs typeface="Segoe UI" panose="020B0502040204020203" pitchFamily="34" charset="0"/>
              </a:rPr>
              <a:t>(continued)</a:t>
            </a:r>
            <a:endParaRPr kumimoji="0" lang="en-GB" sz="1600"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endParaRPr>
          </a:p>
        </p:txBody>
      </p:sp>
      <p:sp>
        <p:nvSpPr>
          <p:cNvPr id="4" name="TextBox 3">
            <a:extLst>
              <a:ext uri="{FF2B5EF4-FFF2-40B4-BE49-F238E27FC236}">
                <a16:creationId xmlns:a16="http://schemas.microsoft.com/office/drawing/2014/main" id="{DF890C5C-FDD1-DC42-E634-485CC259D379}"/>
              </a:ext>
            </a:extLst>
          </p:cNvPr>
          <p:cNvSpPr txBox="1"/>
          <p:nvPr/>
        </p:nvSpPr>
        <p:spPr>
          <a:xfrm>
            <a:off x="91959" y="5175008"/>
            <a:ext cx="12024932" cy="769441"/>
          </a:xfrm>
          <a:prstGeom prst="rect">
            <a:avLst/>
          </a:prstGeom>
          <a:noFill/>
        </p:spPr>
        <p:txBody>
          <a:bodyPr wrap="square">
            <a:spAutoFit/>
          </a:bodyPr>
          <a:lstStyle/>
          <a:p>
            <a:r>
              <a:rPr lang="en-GB" sz="1100">
                <a:latin typeface="Segoe UI" panose="020B0502040204020203" pitchFamily="34" charset="0"/>
                <a:cs typeface="Segoe UI" panose="020B0502040204020203" pitchFamily="34" charset="0"/>
              </a:rPr>
              <a:t>Information of Concern cases are raised when information provided to NCSC raises safeguarding issues or other significant concerns for an individual regarding the health or care services they are receiving. These are then managed accordingly in line with the priority category they meet. Where relevant a referral is sent to the relevant local authority. These cases are risk reviewed by Operations teams and action is taken where necessary.</a:t>
            </a:r>
          </a:p>
          <a:p>
            <a:endParaRPr lang="en-GB" sz="11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43899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C63CA-2DF7-0655-B24D-A17C1EB8F576}"/>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861C7ADF-ABC3-7AFE-D30A-27BEAA0C0616}"/>
              </a:ext>
            </a:extLst>
          </p:cNvPr>
          <p:cNvGraphicFramePr>
            <a:graphicFrameLocks noGrp="1"/>
          </p:cNvGraphicFramePr>
          <p:nvPr>
            <p:extLst>
              <p:ext uri="{D42A27DB-BD31-4B8C-83A1-F6EECF244321}">
                <p14:modId xmlns:p14="http://schemas.microsoft.com/office/powerpoint/2010/main" val="2711382785"/>
              </p:ext>
            </p:extLst>
          </p:nvPr>
        </p:nvGraphicFramePr>
        <p:xfrm>
          <a:off x="78860" y="218658"/>
          <a:ext cx="12038031" cy="6174600"/>
        </p:xfrm>
        <a:graphic>
          <a:graphicData uri="http://schemas.openxmlformats.org/drawingml/2006/table">
            <a:tbl>
              <a:tblPr firstRow="1" bandRow="1">
                <a:tableStyleId>{5C22544A-7EE6-4342-B048-85BDC9FD1C3A}</a:tableStyleId>
              </a:tblPr>
              <a:tblGrid>
                <a:gridCol w="3150000">
                  <a:extLst>
                    <a:ext uri="{9D8B030D-6E8A-4147-A177-3AD203B41FA5}">
                      <a16:colId xmlns:a16="http://schemas.microsoft.com/office/drawing/2014/main" val="469818909"/>
                    </a:ext>
                  </a:extLst>
                </a:gridCol>
                <a:gridCol w="846593">
                  <a:extLst>
                    <a:ext uri="{9D8B030D-6E8A-4147-A177-3AD203B41FA5}">
                      <a16:colId xmlns:a16="http://schemas.microsoft.com/office/drawing/2014/main" val="692076125"/>
                    </a:ext>
                  </a:extLst>
                </a:gridCol>
                <a:gridCol w="677274">
                  <a:extLst>
                    <a:ext uri="{9D8B030D-6E8A-4147-A177-3AD203B41FA5}">
                      <a16:colId xmlns:a16="http://schemas.microsoft.com/office/drawing/2014/main" val="570159372"/>
                    </a:ext>
                  </a:extLst>
                </a:gridCol>
                <a:gridCol w="208280">
                  <a:extLst>
                    <a:ext uri="{9D8B030D-6E8A-4147-A177-3AD203B41FA5}">
                      <a16:colId xmlns:a16="http://schemas.microsoft.com/office/drawing/2014/main" val="1334333482"/>
                    </a:ext>
                  </a:extLst>
                </a:gridCol>
                <a:gridCol w="507956">
                  <a:extLst>
                    <a:ext uri="{9D8B030D-6E8A-4147-A177-3AD203B41FA5}">
                      <a16:colId xmlns:a16="http://schemas.microsoft.com/office/drawing/2014/main" val="3775734895"/>
                    </a:ext>
                  </a:extLst>
                </a:gridCol>
                <a:gridCol w="507956">
                  <a:extLst>
                    <a:ext uri="{9D8B030D-6E8A-4147-A177-3AD203B41FA5}">
                      <a16:colId xmlns:a16="http://schemas.microsoft.com/office/drawing/2014/main" val="4266297973"/>
                    </a:ext>
                  </a:extLst>
                </a:gridCol>
                <a:gridCol w="507956">
                  <a:extLst>
                    <a:ext uri="{9D8B030D-6E8A-4147-A177-3AD203B41FA5}">
                      <a16:colId xmlns:a16="http://schemas.microsoft.com/office/drawing/2014/main" val="3203379972"/>
                    </a:ext>
                  </a:extLst>
                </a:gridCol>
                <a:gridCol w="507956">
                  <a:extLst>
                    <a:ext uri="{9D8B030D-6E8A-4147-A177-3AD203B41FA5}">
                      <a16:colId xmlns:a16="http://schemas.microsoft.com/office/drawing/2014/main" val="211516343"/>
                    </a:ext>
                  </a:extLst>
                </a:gridCol>
                <a:gridCol w="507956">
                  <a:extLst>
                    <a:ext uri="{9D8B030D-6E8A-4147-A177-3AD203B41FA5}">
                      <a16:colId xmlns:a16="http://schemas.microsoft.com/office/drawing/2014/main" val="628302310"/>
                    </a:ext>
                  </a:extLst>
                </a:gridCol>
                <a:gridCol w="507956">
                  <a:extLst>
                    <a:ext uri="{9D8B030D-6E8A-4147-A177-3AD203B41FA5}">
                      <a16:colId xmlns:a16="http://schemas.microsoft.com/office/drawing/2014/main" val="118659764"/>
                    </a:ext>
                  </a:extLst>
                </a:gridCol>
                <a:gridCol w="507956">
                  <a:extLst>
                    <a:ext uri="{9D8B030D-6E8A-4147-A177-3AD203B41FA5}">
                      <a16:colId xmlns:a16="http://schemas.microsoft.com/office/drawing/2014/main" val="2253474578"/>
                    </a:ext>
                  </a:extLst>
                </a:gridCol>
                <a:gridCol w="507956">
                  <a:extLst>
                    <a:ext uri="{9D8B030D-6E8A-4147-A177-3AD203B41FA5}">
                      <a16:colId xmlns:a16="http://schemas.microsoft.com/office/drawing/2014/main" val="3692842949"/>
                    </a:ext>
                  </a:extLst>
                </a:gridCol>
                <a:gridCol w="507956">
                  <a:extLst>
                    <a:ext uri="{9D8B030D-6E8A-4147-A177-3AD203B41FA5}">
                      <a16:colId xmlns:a16="http://schemas.microsoft.com/office/drawing/2014/main" val="2420993743"/>
                    </a:ext>
                  </a:extLst>
                </a:gridCol>
                <a:gridCol w="208280">
                  <a:extLst>
                    <a:ext uri="{9D8B030D-6E8A-4147-A177-3AD203B41FA5}">
                      <a16:colId xmlns:a16="http://schemas.microsoft.com/office/drawing/2014/main" val="4290615493"/>
                    </a:ext>
                  </a:extLst>
                </a:gridCol>
                <a:gridCol w="792000">
                  <a:extLst>
                    <a:ext uri="{9D8B030D-6E8A-4147-A177-3AD203B41FA5}">
                      <a16:colId xmlns:a16="http://schemas.microsoft.com/office/drawing/2014/main" val="202198593"/>
                    </a:ext>
                  </a:extLst>
                </a:gridCol>
                <a:gridCol w="792000">
                  <a:extLst>
                    <a:ext uri="{9D8B030D-6E8A-4147-A177-3AD203B41FA5}">
                      <a16:colId xmlns:a16="http://schemas.microsoft.com/office/drawing/2014/main" val="4236658295"/>
                    </a:ext>
                  </a:extLst>
                </a:gridCol>
                <a:gridCol w="792000">
                  <a:extLst>
                    <a:ext uri="{9D8B030D-6E8A-4147-A177-3AD203B41FA5}">
                      <a16:colId xmlns:a16="http://schemas.microsoft.com/office/drawing/2014/main" val="2151185115"/>
                    </a:ext>
                  </a:extLst>
                </a:gridCol>
              </a:tblGrid>
              <a:tr h="396000">
                <a:tc>
                  <a:txBody>
                    <a:bodyPr/>
                    <a:lstStyle/>
                    <a:p>
                      <a:pPr>
                        <a:spcBef>
                          <a:spcPts val="1200"/>
                        </a:spcBef>
                      </a:pPr>
                      <a:endParaRPr lang="en-GB" sz="1200" b="1">
                        <a:solidFill>
                          <a:schemeClr val="tx1"/>
                        </a:solidFill>
                        <a:latin typeface="Segoe UI" panose="020B0502040204020203" pitchFamily="34" charset="0"/>
                        <a:cs typeface="Segoe UI" panose="020B0502040204020203" pitchFamily="34" charset="0"/>
                      </a:endParaRP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endParaRPr lang="en-GB" sz="1100" b="1" i="0" u="none" strike="noStrike" noProof="0">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rowSpan="14">
                  <a:txBody>
                    <a:bodyPr/>
                    <a:lstStyle/>
                    <a:p>
                      <a:endParaRPr lang="en-GB" sz="1100">
                        <a:latin typeface="Segoe UI" panose="020B0502040204020203" pitchFamily="34" charset="0"/>
                        <a:cs typeface="Segoe UI" panose="020B0502040204020203" pitchFamily="34" charset="0"/>
                      </a:endParaRPr>
                    </a:p>
                  </a:txBody>
                  <a:tcPr>
                    <a:lnL w="12700" cap="flat" cmpd="sng" algn="ctr">
                      <a:solidFill>
                        <a:schemeClr val="bg2"/>
                      </a:solidFill>
                      <a:prstDash val="solid"/>
                      <a:round/>
                      <a:headEnd type="none" w="med" len="med"/>
                      <a:tailEnd type="none" w="med" len="med"/>
                    </a:lnL>
                    <a:lnB w="12700" cap="flat" cmpd="sng" algn="ctr">
                      <a:noFill/>
                      <a:prstDash val="solid"/>
                      <a:round/>
                      <a:headEnd type="none" w="med" len="med"/>
                      <a:tailEnd type="none" w="med" len="med"/>
                    </a:lnB>
                  </a:tcPr>
                </a:tc>
                <a:tc gridSpan="9">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2026</a:t>
                      </a:r>
                    </a:p>
                  </a:txBody>
                  <a:tcPr anchor="ctr">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14">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Latest 6 month</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Business Plan</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Financial year</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251789517"/>
                  </a:ext>
                </a:extLst>
              </a:tr>
              <a:tr h="432000">
                <a:tc>
                  <a:txBody>
                    <a:bodyPr/>
                    <a:lstStyle/>
                    <a:p>
                      <a:pPr>
                        <a:spcBef>
                          <a:spcPts val="1200"/>
                        </a:spcBef>
                      </a:pPr>
                      <a:r>
                        <a:rPr lang="en-GB" sz="1200" b="1">
                          <a:solidFill>
                            <a:schemeClr val="tx1"/>
                          </a:solidFill>
                          <a:latin typeface="Segoe UI" panose="020B0502040204020203" pitchFamily="34" charset="0"/>
                          <a:cs typeface="Segoe UI" panose="020B0502040204020203" pitchFamily="34" charset="0"/>
                        </a:rPr>
                        <a:t>Measure / Management information</a:t>
                      </a: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r>
                        <a:rPr lang="en-GB" sz="1100" b="1" i="0" u="none" strike="noStrike" noProof="0">
                          <a:solidFill>
                            <a:schemeClr val="tx1"/>
                          </a:solidFill>
                          <a:latin typeface="Segoe UI" panose="020B0502040204020203" pitchFamily="34" charset="0"/>
                          <a:cs typeface="Segoe UI" panose="020B0502040204020203" pitchFamily="34" charset="0"/>
                        </a:rPr>
                        <a:t>Target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25/26 Result</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v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Jan</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Feb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Mar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Apr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May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Aug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Sep</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Jan 2025 to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Apr 2025 to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Apr 2026 to date</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637407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Age of assessments less than 5 years old</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&gt;69.6%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panose="020B0502040204020203" pitchFamily="34" charset="0"/>
                          <a:cs typeface="Segoe UI" panose="020B0502040204020203" pitchFamily="34" charset="0"/>
                        </a:rPr>
                        <a:t>72.1%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lnSpc>
                          <a:spcPct val="107000"/>
                        </a:lnSpc>
                        <a:spcAft>
                          <a:spcPts val="800"/>
                        </a:spcAft>
                      </a:pPr>
                      <a:r>
                        <a:rPr lang="en-GB" sz="1100" b="0" kern="1200">
                          <a:solidFill>
                            <a:schemeClr val="tx1"/>
                          </a:solidFill>
                          <a:latin typeface="Segoe UI" panose="020B0502040204020203" pitchFamily="34" charset="0"/>
                          <a:ea typeface="+mn-ea"/>
                          <a:cs typeface="Segoe UI" panose="020B0502040204020203" pitchFamily="34" charset="0"/>
                        </a:rPr>
                        <a:t>70.9%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panose="020B0502040204020203" pitchFamily="34" charset="0"/>
                          <a:cs typeface="Segoe UI" panose="020B0502040204020203" pitchFamily="34" charset="0"/>
                        </a:rPr>
                        <a:t>70.9%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b="0">
                          <a:solidFill>
                            <a:schemeClr val="tx1"/>
                          </a:solidFill>
                          <a:latin typeface="Segoe UI" panose="020B0502040204020203" pitchFamily="34" charset="0"/>
                          <a:cs typeface="Segoe UI" panose="020B0502040204020203" pitchFamily="34" charset="0"/>
                        </a:rPr>
                        <a:t>72.2%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72.1%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72.6%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72.8%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72.8%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339755499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Total quality statements assessed in completed assessments</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Track for </a:t>
                      </a:r>
                    </a:p>
                    <a:p>
                      <a:pPr algn="ctr"/>
                      <a:r>
                        <a:rPr lang="en-GB" sz="1100" b="0" kern="1200">
                          <a:solidFill>
                            <a:schemeClr val="tx1"/>
                          </a:solidFill>
                          <a:latin typeface="Segoe UI" panose="020B0502040204020203" pitchFamily="34" charset="0"/>
                          <a:ea typeface="+mn-ea"/>
                          <a:cs typeface="Segoe UI" panose="020B0502040204020203" pitchFamily="34" charset="0"/>
                        </a:rPr>
                        <a:t>Info</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152,846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14,244</a:t>
                      </a:r>
                    </a:p>
                  </a:txBody>
                  <a:tcPr marL="0" marR="0" marT="0" marB="0" anchor="ctr">
                    <a:lnL w="12700" cap="flat" cmpd="sng" algn="ctr">
                      <a:solidFill>
                        <a:schemeClr val="bg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panose="020B0502040204020203" pitchFamily="34" charset="0"/>
                          <a:cs typeface="Segoe UI" panose="020B0502040204020203" pitchFamily="34" charset="0"/>
                        </a:rPr>
                        <a:t>14,720</a:t>
                      </a:r>
                    </a:p>
                  </a:txBody>
                  <a:tcPr marL="0" marR="0" marT="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panose="020B0502040204020203" pitchFamily="34" charset="0"/>
                          <a:cs typeface="Segoe UI" panose="020B0502040204020203" pitchFamily="34" charset="0"/>
                        </a:rPr>
                        <a:t>17,090</a:t>
                      </a:r>
                    </a:p>
                  </a:txBody>
                  <a:tcPr marL="0" marR="0" marT="0" marB="0" anchor="ctr">
                    <a:lnL w="12700" cap="flat" cmpd="sng" algn="ctr">
                      <a:solidFill>
                        <a:srgbClr val="F2F2F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16,516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16,164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19,993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98,693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GB" sz="1100" b="0" i="0" u="none" strike="noStrike">
                          <a:solidFill>
                            <a:srgbClr val="000000"/>
                          </a:solidFill>
                          <a:effectLst/>
                          <a:latin typeface="Segoe UI" panose="020B0502040204020203" pitchFamily="34" charset="0"/>
                          <a:cs typeface="Segoe UI" panose="020B0502040204020203" pitchFamily="34" charset="0"/>
                        </a:rPr>
                        <a:t>205,483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52,606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9871996"/>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 Freedom of Information requests answered to standard within 20 working days</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92.9%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90.5% </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panose="020B0502040204020203" pitchFamily="34" charset="0"/>
                          <a:cs typeface="Segoe UI" panose="020B0502040204020203" pitchFamily="34" charset="0"/>
                        </a:rPr>
                        <a:t>92.0%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b="0">
                          <a:solidFill>
                            <a:schemeClr val="tx1"/>
                          </a:solidFill>
                          <a:latin typeface="Segoe UI" panose="020B0502040204020203" pitchFamily="34" charset="0"/>
                          <a:cs typeface="Segoe UI" panose="020B0502040204020203" pitchFamily="34" charset="0"/>
                        </a:rPr>
                        <a:t>96.0%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95.4%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94.4%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95.5%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93.9%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96.6%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72226811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 Subject Access Requests answered to standard within statutory deadline</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91.6%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90.4% </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88.4%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90.6%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90.4%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94.4%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90.1%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90.6%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91.8%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90.1%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extLst>
                  <a:ext uri="{0D108BD9-81ED-4DB2-BD59-A6C34878D82A}">
                    <a16:rowId xmlns:a16="http://schemas.microsoft.com/office/drawing/2014/main" val="1664655120"/>
                  </a:ext>
                </a:extLst>
              </a:tr>
              <a:tr h="432000">
                <a:tc>
                  <a:txBody>
                    <a:bodyPr/>
                    <a:lstStyle/>
                    <a:p>
                      <a:r>
                        <a:rPr lang="en-GB" sz="1100" kern="1200">
                          <a:solidFill>
                            <a:schemeClr val="tx1"/>
                          </a:solidFill>
                          <a:latin typeface="Segoe UI" panose="020B0502040204020203" pitchFamily="34" charset="0"/>
                          <a:ea typeface="+mn-ea"/>
                          <a:cs typeface="Segoe UI" panose="020B0502040204020203" pitchFamily="34" charset="0"/>
                        </a:rPr>
                        <a:t>Maternity and Newborn Safety Investigations (MNSI) – To contact trusts within 2 days</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94% </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panose="020B0502040204020203" pitchFamily="34" charset="0"/>
                          <a:cs typeface="Segoe UI" panose="020B0502040204020203" pitchFamily="34" charset="0"/>
                        </a:rPr>
                        <a:t>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260100285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Maternity and Newborn Safety Investigations (MNSI) – To contact families within 5 days​</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 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a:r>
                        <a:rPr lang="en-GB" sz="1100" b="0">
                          <a:solidFill>
                            <a:schemeClr val="tx1"/>
                          </a:solidFill>
                          <a:latin typeface="Segoe UI" panose="020B0502040204020203" pitchFamily="34" charset="0"/>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3083334249"/>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Maternity and Newborn Safety Investigations – Complete investigations within 6 months​</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60%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59%**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bg1"/>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53% </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panose="020B0502040204020203" pitchFamily="34" charset="0"/>
                          <a:cs typeface="Segoe UI" panose="020B0502040204020203" pitchFamily="34" charset="0"/>
                        </a:rPr>
                        <a:t>55%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59%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61%</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61%</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62%</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buNone/>
                      </a:pPr>
                      <a:endParaRPr lang="en-GB" sz="1100" b="0" i="0" u="none" strike="noStrike">
                        <a:solidFill>
                          <a:schemeClr val="bg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62%**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2856062442"/>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Maternity and Newborn Safety Investigations (MNSI) – Complete investigations within 6 months​ without exceptions / on holds</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000" kern="1200">
                          <a:solidFill>
                            <a:schemeClr val="tx1"/>
                          </a:solidFill>
                          <a:latin typeface="Segoe UI" panose="020B0502040204020203" pitchFamily="34" charset="0"/>
                          <a:ea typeface="+mn-ea"/>
                          <a:cs typeface="Segoe UI" panose="020B0502040204020203" pitchFamily="34" charset="0"/>
                        </a:rPr>
                        <a:t>Sep 25: 60%</a:t>
                      </a:r>
                    </a:p>
                    <a:p>
                      <a:pPr algn="ctr"/>
                      <a:r>
                        <a:rPr lang="en-GB" sz="1000" kern="1200">
                          <a:solidFill>
                            <a:schemeClr val="tx1"/>
                          </a:solidFill>
                          <a:latin typeface="Segoe UI" panose="020B0502040204020203" pitchFamily="34" charset="0"/>
                          <a:ea typeface="+mn-ea"/>
                          <a:cs typeface="Segoe UI" panose="020B0502040204020203" pitchFamily="34" charset="0"/>
                        </a:rPr>
                        <a:t>Jan 26: 70%</a:t>
                      </a:r>
                    </a:p>
                    <a:p>
                      <a:pPr algn="ctr"/>
                      <a:r>
                        <a:rPr lang="en-GB" sz="1000" kern="1200">
                          <a:solidFill>
                            <a:schemeClr val="tx1"/>
                          </a:solidFill>
                          <a:latin typeface="Segoe UI" panose="020B0502040204020203" pitchFamily="34" charset="0"/>
                          <a:ea typeface="+mn-ea"/>
                          <a:cs typeface="Segoe UI" panose="020B0502040204020203" pitchFamily="34" charset="0"/>
                        </a:rPr>
                        <a:t>Mar 26: 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78%**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vMerge="1">
                  <a:txBody>
                    <a:bodyPr/>
                    <a:lstStyle/>
                    <a:p>
                      <a:endParaRPr lang="en-GB"/>
                    </a:p>
                  </a:txBody>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 71%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a:r>
                        <a:rPr lang="en-GB" sz="1100">
                          <a:solidFill>
                            <a:schemeClr val="tx1"/>
                          </a:solidFill>
                          <a:latin typeface="Segoe UI" panose="020B0502040204020203" pitchFamily="34" charset="0"/>
                          <a:cs typeface="Segoe UI" panose="020B0502040204020203" pitchFamily="34" charset="0"/>
                        </a:rPr>
                        <a:t>74%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78%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80%</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80%</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81%</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a:p>
                  </a:txBody>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81%**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1348721722"/>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NCSC general enquiries line calls answered</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87.4%</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endParaRPr lang="en-GB"/>
                    </a:p>
                  </a:txBody>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panose="020B0502040204020203" pitchFamily="34" charset="0"/>
                          <a:cs typeface="Segoe UI" panose="020B0502040204020203" pitchFamily="34" charset="0"/>
                        </a:rPr>
                        <a:t>87.0%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b="0">
                          <a:solidFill>
                            <a:schemeClr val="tx1"/>
                          </a:solidFill>
                          <a:latin typeface="Segoe UI" panose="020B0502040204020203" pitchFamily="34" charset="0"/>
                          <a:cs typeface="Segoe UI" panose="020B0502040204020203" pitchFamily="34" charset="0"/>
                        </a:rPr>
                        <a:t>80.6%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a:r>
                        <a:rPr lang="en-GB" sz="1100">
                          <a:solidFill>
                            <a:schemeClr val="tx1"/>
                          </a:solidFill>
                          <a:latin typeface="Segoe UI" panose="020B0502040204020203" pitchFamily="34" charset="0"/>
                          <a:cs typeface="Segoe UI" panose="020B0502040204020203" pitchFamily="34" charset="0"/>
                        </a:rPr>
                        <a:t>93.3%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94.0%</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93.6%</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a:p>
                  </a:txBody>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89.5%</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89.6%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a:r>
                        <a:rPr lang="en-GB" sz="1100">
                          <a:solidFill>
                            <a:schemeClr val="tx1"/>
                          </a:solidFill>
                          <a:latin typeface="Segoe UI" panose="020B0502040204020203" pitchFamily="34" charset="0"/>
                          <a:cs typeface="Segoe UI" panose="020B0502040204020203" pitchFamily="34" charset="0"/>
                        </a:rPr>
                        <a:t>93.6%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143729760"/>
                  </a:ext>
                </a:extLst>
              </a:tr>
              <a:tr h="432000">
                <a:tc>
                  <a:txBody>
                    <a:bodyPr/>
                    <a:lstStyle/>
                    <a:p>
                      <a:r>
                        <a:rPr lang="en-GB" sz="1100" kern="1200">
                          <a:solidFill>
                            <a:schemeClr val="tx1"/>
                          </a:solidFill>
                          <a:latin typeface="Segoe UI" panose="020B0502040204020203" pitchFamily="34" charset="0"/>
                          <a:ea typeface="+mn-ea"/>
                          <a:cs typeface="Segoe UI" panose="020B0502040204020203" pitchFamily="34" charset="0"/>
                        </a:rPr>
                        <a:t>% of NCSC registration line calls answered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91.9%</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endParaRPr lang="en-GB"/>
                    </a:p>
                  </a:txBody>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93.1%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a:r>
                        <a:rPr lang="en-GB" sz="1100" b="0">
                          <a:solidFill>
                            <a:schemeClr val="tx1"/>
                          </a:solidFill>
                          <a:latin typeface="Segoe UI" panose="020B0502040204020203" pitchFamily="34" charset="0"/>
                          <a:cs typeface="Segoe UI" panose="020B0502040204020203" pitchFamily="34" charset="0"/>
                        </a:rPr>
                        <a:t>90.4%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panose="020B0502040204020203" pitchFamily="34" charset="0"/>
                          <a:cs typeface="Segoe UI" panose="020B0502040204020203" pitchFamily="34" charset="0"/>
                        </a:rPr>
                        <a:t>87.1%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96.3%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96.2%</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96.7%</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a:p>
                  </a:txBody>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93.1%</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93.4%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96.4%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2263854031"/>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NCSC mental health line calls answered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90%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92.3%</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bg1"/>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rgbClr val="000000"/>
                          </a:solidFill>
                          <a:effectLst/>
                          <a:latin typeface="Segoe UI" panose="020B0502040204020203" pitchFamily="34" charset="0"/>
                          <a:cs typeface="Segoe UI" panose="020B0502040204020203" pitchFamily="34" charset="0"/>
                        </a:rPr>
                        <a:t>86.2%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panose="020B0502040204020203" pitchFamily="34" charset="0"/>
                          <a:cs typeface="Segoe UI" panose="020B0502040204020203" pitchFamily="34" charset="0"/>
                        </a:rPr>
                        <a:t>95.1%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b="0">
                          <a:solidFill>
                            <a:schemeClr val="tx1"/>
                          </a:solidFill>
                          <a:latin typeface="Segoe UI" panose="020B0502040204020203" pitchFamily="34" charset="0"/>
                          <a:cs typeface="Segoe UI" panose="020B0502040204020203" pitchFamily="34" charset="0"/>
                        </a:rPr>
                        <a:t>93.5%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92.5%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88.1%</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90.6%</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buNone/>
                      </a:pPr>
                      <a:endParaRPr lang="en-GB" sz="1100" b="0" i="0" u="none" strike="noStrike">
                        <a:solidFill>
                          <a:schemeClr val="bg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91.0%</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92.0%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90.4%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501273197"/>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NCSC safeguarding line calls answered</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90%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92.7%</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82.0%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a:r>
                        <a:rPr lang="en-GB" sz="1100">
                          <a:solidFill>
                            <a:schemeClr val="tx1"/>
                          </a:solidFill>
                          <a:latin typeface="Segoe UI" panose="020B0502040204020203" pitchFamily="34" charset="0"/>
                          <a:cs typeface="Segoe UI" panose="020B0502040204020203" pitchFamily="34" charset="0"/>
                        </a:rPr>
                        <a:t>96.0%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93.3%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93.9%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89.5%</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90.5%</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90.7%</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92.2%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91.3%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1323205603"/>
                  </a:ext>
                </a:extLst>
              </a:tr>
            </a:tbl>
          </a:graphicData>
        </a:graphic>
      </p:graphicFrame>
      <p:sp>
        <p:nvSpPr>
          <p:cNvPr id="7" name="Title 8">
            <a:extLst>
              <a:ext uri="{FF2B5EF4-FFF2-40B4-BE49-F238E27FC236}">
                <a16:creationId xmlns:a16="http://schemas.microsoft.com/office/drawing/2014/main" id="{B891C680-BC2B-7E8F-88F1-8C5306DD4299}"/>
              </a:ext>
            </a:extLst>
          </p:cNvPr>
          <p:cNvSpPr txBox="1">
            <a:spLocks noGrp="1"/>
          </p:cNvSpPr>
          <p:nvPr>
            <p:ph type="title" idx="4294967295"/>
          </p:nvPr>
        </p:nvSpPr>
        <p:spPr>
          <a:xfrm>
            <a:off x="198780" y="99390"/>
            <a:ext cx="3830638" cy="339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GB" sz="1600" b="1">
                <a:solidFill>
                  <a:srgbClr val="A92173"/>
                </a:solidFill>
                <a:latin typeface="Segoe UI" panose="020B0502040204020203" pitchFamily="34" charset="0"/>
                <a:cs typeface="Segoe UI" panose="020B0502040204020203" pitchFamily="34" charset="0"/>
              </a:rPr>
              <a:t>Regulatory effectiveness </a:t>
            </a:r>
            <a:r>
              <a:rPr lang="en-GB" sz="1600">
                <a:solidFill>
                  <a:srgbClr val="A92173"/>
                </a:solidFill>
                <a:latin typeface="Segoe UI" panose="020B0502040204020203" pitchFamily="34" charset="0"/>
                <a:cs typeface="Segoe UI" panose="020B0502040204020203" pitchFamily="34" charset="0"/>
              </a:rPr>
              <a:t>(customer)</a:t>
            </a:r>
            <a:endParaRPr kumimoji="0" lang="en-GB" sz="1600"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endParaRPr>
          </a:p>
        </p:txBody>
      </p:sp>
      <p:sp>
        <p:nvSpPr>
          <p:cNvPr id="2" name="TextBox 1">
            <a:extLst>
              <a:ext uri="{FF2B5EF4-FFF2-40B4-BE49-F238E27FC236}">
                <a16:creationId xmlns:a16="http://schemas.microsoft.com/office/drawing/2014/main" id="{9109914C-47CF-5E6A-E622-5C54FA057858}"/>
              </a:ext>
            </a:extLst>
          </p:cNvPr>
          <p:cNvSpPr txBox="1"/>
          <p:nvPr/>
        </p:nvSpPr>
        <p:spPr>
          <a:xfrm>
            <a:off x="75109" y="6393258"/>
            <a:ext cx="11755738" cy="430887"/>
          </a:xfrm>
          <a:prstGeom prst="rect">
            <a:avLst/>
          </a:prstGeom>
          <a:noFill/>
        </p:spPr>
        <p:txBody>
          <a:bodyPr wrap="square" rtlCol="0">
            <a:spAutoFit/>
          </a:bodyPr>
          <a:lstStyle/>
          <a:p>
            <a:r>
              <a:rPr lang="en-GB" sz="1100">
                <a:latin typeface="Segoe UI" panose="020B0502040204020203" pitchFamily="34" charset="0"/>
                <a:cs typeface="Segoe UI" panose="020B0502040204020203" pitchFamily="34" charset="0"/>
              </a:rPr>
              <a:t>* This is the July 2025 baseline for age of assessments less than 5 years old</a:t>
            </a:r>
            <a:br>
              <a:rPr lang="en-GB" sz="1100">
                <a:latin typeface="Segoe UI" panose="020B0502040204020203" pitchFamily="34" charset="0"/>
                <a:cs typeface="Segoe UI" panose="020B0502040204020203" pitchFamily="34" charset="0"/>
              </a:rPr>
            </a:br>
            <a:r>
              <a:rPr lang="en-GB" sz="1100">
                <a:latin typeface="Segoe UI" panose="020B0502040204020203" pitchFamily="34" charset="0"/>
                <a:cs typeface="Segoe UI" panose="020B0502040204020203" pitchFamily="34" charset="0"/>
              </a:rPr>
              <a:t>** these MNSI year-to-date figures are the latest available 12-month rolling average.</a:t>
            </a:r>
          </a:p>
        </p:txBody>
      </p:sp>
    </p:spTree>
    <p:extLst>
      <p:ext uri="{BB962C8B-B14F-4D97-AF65-F5344CB8AC3E}">
        <p14:creationId xmlns:p14="http://schemas.microsoft.com/office/powerpoint/2010/main" val="4044052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3DD1F-3A67-45C5-BD68-8E8B00B9DD12}"/>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4F2644CE-A841-480E-8FEE-A91C4D8D3AC6}"/>
              </a:ext>
            </a:extLst>
          </p:cNvPr>
          <p:cNvGraphicFramePr>
            <a:graphicFrameLocks noGrp="1"/>
          </p:cNvGraphicFramePr>
          <p:nvPr>
            <p:extLst>
              <p:ext uri="{D42A27DB-BD31-4B8C-83A1-F6EECF244321}">
                <p14:modId xmlns:p14="http://schemas.microsoft.com/office/powerpoint/2010/main" val="1993161832"/>
              </p:ext>
            </p:extLst>
          </p:nvPr>
        </p:nvGraphicFramePr>
        <p:xfrm>
          <a:off x="78860" y="218658"/>
          <a:ext cx="12038031" cy="5904960"/>
        </p:xfrm>
        <a:graphic>
          <a:graphicData uri="http://schemas.openxmlformats.org/drawingml/2006/table">
            <a:tbl>
              <a:tblPr firstRow="1" bandRow="1">
                <a:tableStyleId>{5C22544A-7EE6-4342-B048-85BDC9FD1C3A}</a:tableStyleId>
              </a:tblPr>
              <a:tblGrid>
                <a:gridCol w="3150000">
                  <a:extLst>
                    <a:ext uri="{9D8B030D-6E8A-4147-A177-3AD203B41FA5}">
                      <a16:colId xmlns:a16="http://schemas.microsoft.com/office/drawing/2014/main" val="469818909"/>
                    </a:ext>
                  </a:extLst>
                </a:gridCol>
                <a:gridCol w="846593">
                  <a:extLst>
                    <a:ext uri="{9D8B030D-6E8A-4147-A177-3AD203B41FA5}">
                      <a16:colId xmlns:a16="http://schemas.microsoft.com/office/drawing/2014/main" val="692076125"/>
                    </a:ext>
                  </a:extLst>
                </a:gridCol>
                <a:gridCol w="677274">
                  <a:extLst>
                    <a:ext uri="{9D8B030D-6E8A-4147-A177-3AD203B41FA5}">
                      <a16:colId xmlns:a16="http://schemas.microsoft.com/office/drawing/2014/main" val="570159372"/>
                    </a:ext>
                  </a:extLst>
                </a:gridCol>
                <a:gridCol w="208280">
                  <a:extLst>
                    <a:ext uri="{9D8B030D-6E8A-4147-A177-3AD203B41FA5}">
                      <a16:colId xmlns:a16="http://schemas.microsoft.com/office/drawing/2014/main" val="1334333482"/>
                    </a:ext>
                  </a:extLst>
                </a:gridCol>
                <a:gridCol w="507956">
                  <a:extLst>
                    <a:ext uri="{9D8B030D-6E8A-4147-A177-3AD203B41FA5}">
                      <a16:colId xmlns:a16="http://schemas.microsoft.com/office/drawing/2014/main" val="3775734895"/>
                    </a:ext>
                  </a:extLst>
                </a:gridCol>
                <a:gridCol w="507956">
                  <a:extLst>
                    <a:ext uri="{9D8B030D-6E8A-4147-A177-3AD203B41FA5}">
                      <a16:colId xmlns:a16="http://schemas.microsoft.com/office/drawing/2014/main" val="4266297973"/>
                    </a:ext>
                  </a:extLst>
                </a:gridCol>
                <a:gridCol w="507956">
                  <a:extLst>
                    <a:ext uri="{9D8B030D-6E8A-4147-A177-3AD203B41FA5}">
                      <a16:colId xmlns:a16="http://schemas.microsoft.com/office/drawing/2014/main" val="3203379972"/>
                    </a:ext>
                  </a:extLst>
                </a:gridCol>
                <a:gridCol w="507956">
                  <a:extLst>
                    <a:ext uri="{9D8B030D-6E8A-4147-A177-3AD203B41FA5}">
                      <a16:colId xmlns:a16="http://schemas.microsoft.com/office/drawing/2014/main" val="211516343"/>
                    </a:ext>
                  </a:extLst>
                </a:gridCol>
                <a:gridCol w="507956">
                  <a:extLst>
                    <a:ext uri="{9D8B030D-6E8A-4147-A177-3AD203B41FA5}">
                      <a16:colId xmlns:a16="http://schemas.microsoft.com/office/drawing/2014/main" val="628302310"/>
                    </a:ext>
                  </a:extLst>
                </a:gridCol>
                <a:gridCol w="507956">
                  <a:extLst>
                    <a:ext uri="{9D8B030D-6E8A-4147-A177-3AD203B41FA5}">
                      <a16:colId xmlns:a16="http://schemas.microsoft.com/office/drawing/2014/main" val="118659764"/>
                    </a:ext>
                  </a:extLst>
                </a:gridCol>
                <a:gridCol w="507956">
                  <a:extLst>
                    <a:ext uri="{9D8B030D-6E8A-4147-A177-3AD203B41FA5}">
                      <a16:colId xmlns:a16="http://schemas.microsoft.com/office/drawing/2014/main" val="2253474578"/>
                    </a:ext>
                  </a:extLst>
                </a:gridCol>
                <a:gridCol w="507956">
                  <a:extLst>
                    <a:ext uri="{9D8B030D-6E8A-4147-A177-3AD203B41FA5}">
                      <a16:colId xmlns:a16="http://schemas.microsoft.com/office/drawing/2014/main" val="3692842949"/>
                    </a:ext>
                  </a:extLst>
                </a:gridCol>
                <a:gridCol w="507956">
                  <a:extLst>
                    <a:ext uri="{9D8B030D-6E8A-4147-A177-3AD203B41FA5}">
                      <a16:colId xmlns:a16="http://schemas.microsoft.com/office/drawing/2014/main" val="2420993743"/>
                    </a:ext>
                  </a:extLst>
                </a:gridCol>
                <a:gridCol w="208280">
                  <a:extLst>
                    <a:ext uri="{9D8B030D-6E8A-4147-A177-3AD203B41FA5}">
                      <a16:colId xmlns:a16="http://schemas.microsoft.com/office/drawing/2014/main" val="4290615493"/>
                    </a:ext>
                  </a:extLst>
                </a:gridCol>
                <a:gridCol w="792000">
                  <a:extLst>
                    <a:ext uri="{9D8B030D-6E8A-4147-A177-3AD203B41FA5}">
                      <a16:colId xmlns:a16="http://schemas.microsoft.com/office/drawing/2014/main" val="202198593"/>
                    </a:ext>
                  </a:extLst>
                </a:gridCol>
                <a:gridCol w="792000">
                  <a:extLst>
                    <a:ext uri="{9D8B030D-6E8A-4147-A177-3AD203B41FA5}">
                      <a16:colId xmlns:a16="http://schemas.microsoft.com/office/drawing/2014/main" val="4236658295"/>
                    </a:ext>
                  </a:extLst>
                </a:gridCol>
                <a:gridCol w="792000">
                  <a:extLst>
                    <a:ext uri="{9D8B030D-6E8A-4147-A177-3AD203B41FA5}">
                      <a16:colId xmlns:a16="http://schemas.microsoft.com/office/drawing/2014/main" val="3644762005"/>
                    </a:ext>
                  </a:extLst>
                </a:gridCol>
              </a:tblGrid>
              <a:tr h="396000">
                <a:tc>
                  <a:txBody>
                    <a:bodyPr/>
                    <a:lstStyle/>
                    <a:p>
                      <a:pPr>
                        <a:spcBef>
                          <a:spcPts val="1200"/>
                        </a:spcBef>
                      </a:pPr>
                      <a:endParaRPr lang="en-GB" sz="1200" b="1">
                        <a:solidFill>
                          <a:schemeClr val="tx1"/>
                        </a:solidFill>
                        <a:latin typeface="Segoe UI" panose="020B0502040204020203" pitchFamily="34" charset="0"/>
                        <a:cs typeface="Segoe UI" panose="020B0502040204020203" pitchFamily="34" charset="0"/>
                      </a:endParaRP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endParaRPr lang="en-GB" sz="1100" b="1" i="0" u="none" strike="noStrike" noProof="0">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rowSpan="13">
                  <a:txBody>
                    <a:bodyPr/>
                    <a:lstStyle/>
                    <a:p>
                      <a:endParaRPr lang="en-GB" sz="1100">
                        <a:latin typeface="Segoe UI" panose="020B0502040204020203" pitchFamily="34" charset="0"/>
                        <a:cs typeface="Segoe UI" panose="020B0502040204020203" pitchFamily="34" charset="0"/>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B w="12700" cap="flat" cmpd="sng" algn="ctr">
                      <a:solidFill>
                        <a:schemeClr val="bg2"/>
                      </a:solidFill>
                      <a:prstDash val="solid"/>
                      <a:round/>
                      <a:headEnd type="none" w="med" len="med"/>
                      <a:tailEnd type="none" w="med" len="med"/>
                    </a:lnB>
                  </a:tcPr>
                </a:tc>
                <a:tc gridSpan="9">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2026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13">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Latest 6 month</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Business Plan</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Financial year</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75884239"/>
                  </a:ext>
                </a:extLst>
              </a:tr>
              <a:tr h="432000">
                <a:tc>
                  <a:txBody>
                    <a:bodyPr/>
                    <a:lstStyle/>
                    <a:p>
                      <a:pPr>
                        <a:spcBef>
                          <a:spcPts val="1200"/>
                        </a:spcBef>
                      </a:pPr>
                      <a:r>
                        <a:rPr lang="en-GB" sz="1200" b="1">
                          <a:solidFill>
                            <a:schemeClr val="tx1"/>
                          </a:solidFill>
                          <a:latin typeface="Segoe UI" panose="020B0502040204020203" pitchFamily="34" charset="0"/>
                          <a:cs typeface="Segoe UI" panose="020B0502040204020203" pitchFamily="34" charset="0"/>
                        </a:rPr>
                        <a:t>Measure / Management information</a:t>
                      </a: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r>
                        <a:rPr lang="en-GB" sz="1100" b="1" i="0" u="none" strike="noStrike" noProof="0">
                          <a:solidFill>
                            <a:schemeClr val="tx1"/>
                          </a:solidFill>
                          <a:latin typeface="Segoe UI" panose="020B0502040204020203" pitchFamily="34" charset="0"/>
                          <a:cs typeface="Segoe UI" panose="020B0502040204020203" pitchFamily="34" charset="0"/>
                        </a:rPr>
                        <a:t>Target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25/26 Result</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v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Jan</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Feb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Mar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Apr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May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Aug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Sep</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Jan 2025 to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Apr 2025 to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Apr 2026 to date</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637407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Local authority assessments site visits (cumulative total reported each month)</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153 by </a:t>
                      </a:r>
                    </a:p>
                    <a:p>
                      <a:pPr algn="ctr"/>
                      <a:r>
                        <a:rPr lang="en-GB" sz="1100" kern="1200">
                          <a:solidFill>
                            <a:schemeClr val="tx1"/>
                          </a:solidFill>
                          <a:latin typeface="Segoe UI" panose="020B0502040204020203" pitchFamily="34" charset="0"/>
                          <a:ea typeface="+mn-ea"/>
                          <a:cs typeface="Segoe UI" panose="020B0502040204020203" pitchFamily="34" charset="0"/>
                        </a:rPr>
                        <a:t>Dec 2025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153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gridSpan="9">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Complete -153 assessments undertaken by Dec 2025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n/a</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153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n/a</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9755499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Local authority assessments reports published (cumulative total reported monthly)</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kern="1200">
                          <a:solidFill>
                            <a:schemeClr val="tx1"/>
                          </a:solidFill>
                          <a:latin typeface="Segoe UI" panose="020B0502040204020203" pitchFamily="34" charset="0"/>
                          <a:ea typeface="+mn-ea"/>
                          <a:cs typeface="Segoe UI" panose="020B0502040204020203" pitchFamily="34" charset="0"/>
                        </a:rPr>
                        <a:t>153 by </a:t>
                      </a:r>
                    </a:p>
                    <a:p>
                      <a:pPr marL="0" marR="0" lvl="0" indent="0" algn="ctr" rtl="0" eaLnBrk="1" fontAlgn="auto" latinLnBrk="0" hangingPunct="1">
                        <a:lnSpc>
                          <a:spcPct val="100000"/>
                        </a:lnSpc>
                        <a:spcBef>
                          <a:spcPts val="0"/>
                        </a:spcBef>
                        <a:spcAft>
                          <a:spcPts val="0"/>
                        </a:spcAft>
                        <a:buClrTx/>
                        <a:buSzTx/>
                        <a:buFontTx/>
                        <a:buNone/>
                      </a:pPr>
                      <a:r>
                        <a:rPr lang="en-GB" sz="1100" kern="1200">
                          <a:solidFill>
                            <a:schemeClr val="tx1"/>
                          </a:solidFill>
                          <a:latin typeface="Segoe UI" panose="020B0502040204020203" pitchFamily="34" charset="0"/>
                          <a:ea typeface="+mn-ea"/>
                          <a:cs typeface="Segoe UI" panose="020B0502040204020203" pitchFamily="34" charset="0"/>
                        </a:rPr>
                        <a:t>Mar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GB" sz="1100" kern="1200">
                          <a:solidFill>
                            <a:schemeClr val="bg1"/>
                          </a:solidFill>
                          <a:latin typeface="Segoe UI" panose="020B0502040204020203" pitchFamily="34" charset="0"/>
                          <a:ea typeface="+mn-ea"/>
                          <a:cs typeface="Segoe UI" panose="020B0502040204020203" pitchFamily="34" charset="0"/>
                        </a:rPr>
                        <a:t>117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a:r>
                        <a:rPr lang="en-GB" sz="1100" b="0">
                          <a:solidFill>
                            <a:schemeClr val="bg1"/>
                          </a:solidFill>
                          <a:latin typeface="Segoe UI" panose="020B0502040204020203" pitchFamily="34" charset="0"/>
                          <a:cs typeface="Segoe UI" panose="020B0502040204020203" pitchFamily="34" charset="0"/>
                        </a:rPr>
                        <a:t>107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bg1"/>
                          </a:solidFill>
                          <a:latin typeface="Segoe UI" panose="020B0502040204020203" pitchFamily="34" charset="0"/>
                          <a:cs typeface="Segoe UI" panose="020B0502040204020203" pitchFamily="34" charset="0"/>
                        </a:rPr>
                        <a:t>117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Pre-election</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050" b="0" i="0" u="none" strike="noStrike">
                          <a:solidFill>
                            <a:schemeClr val="bg1"/>
                          </a:solidFill>
                          <a:effectLst/>
                          <a:latin typeface="Segoe UI" panose="020B0502040204020203" pitchFamily="34" charset="0"/>
                          <a:cs typeface="Segoe UI" panose="020B0502040204020203" pitchFamily="34" charset="0"/>
                        </a:rPr>
                        <a:t>128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141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n/a</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141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n/a</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9871996"/>
                  </a:ext>
                </a:extLst>
              </a:tr>
              <a:tr h="432000">
                <a:tc>
                  <a:txBody>
                    <a:bodyPr/>
                    <a:lstStyle/>
                    <a:p>
                      <a:r>
                        <a:rPr lang="en-GB" sz="1100" b="0" kern="1200">
                          <a:solidFill>
                            <a:schemeClr val="tx1"/>
                          </a:solidFill>
                          <a:latin typeface="Segoe UI" panose="020B0502040204020203" pitchFamily="34" charset="0"/>
                          <a:ea typeface="+mn-ea"/>
                          <a:cs typeface="Segoe UI" panose="020B0502040204020203" pitchFamily="34" charset="0"/>
                        </a:rPr>
                        <a:t>Availability of CQC 'Business Critical' Systems</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99.80%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99.99%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panose="020B0502040204020203" pitchFamily="34" charset="0"/>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panose="020B0502040204020203" pitchFamily="34" charset="0"/>
                          <a:cs typeface="Segoe UI" panose="020B0502040204020203" pitchFamily="34" charset="0"/>
                        </a:rPr>
                        <a:t>99.99%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b="0">
                          <a:solidFill>
                            <a:schemeClr val="tx1"/>
                          </a:solidFill>
                          <a:latin typeface="Segoe UI" panose="020B0502040204020203" pitchFamily="34" charset="0"/>
                          <a:cs typeface="Segoe UI" panose="020B0502040204020203" pitchFamily="34" charset="0"/>
                        </a:rPr>
                        <a:t>99.94%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99.94%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99.95%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99.98%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99.99%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99.97%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72226811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a:latin typeface="Segoe UI" panose="020B0502040204020203" pitchFamily="34" charset="0"/>
                          <a:cs typeface="Segoe UI" panose="020B0502040204020203" pitchFamily="34" charset="0"/>
                        </a:rPr>
                        <a:t>Customer satisfaction with CQC's website and give feedback on care (GFOC) service</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85%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bg1"/>
                          </a:solidFill>
                          <a:latin typeface="Segoe UI" panose="020B0502040204020203" pitchFamily="34" charset="0"/>
                          <a:ea typeface="+mn-ea"/>
                          <a:cs typeface="Segoe UI" panose="020B0502040204020203" pitchFamily="34" charset="0"/>
                        </a:rPr>
                        <a:t>76.3%*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65.1%*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60.1%*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bg1"/>
                          </a:solidFill>
                          <a:latin typeface="Segoe UI" panose="020B0502040204020203" pitchFamily="34" charset="0"/>
                          <a:cs typeface="Segoe UI" panose="020B0502040204020203" pitchFamily="34" charset="0"/>
                        </a:rPr>
                        <a:t>76.1%*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79.7%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81.9%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80.9%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80.1%*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79.5%*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80.8%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extLst>
                  <a:ext uri="{0D108BD9-81ED-4DB2-BD59-A6C34878D82A}">
                    <a16:rowId xmlns:a16="http://schemas.microsoft.com/office/drawing/2014/main" val="1664655120"/>
                  </a:ext>
                </a:extLst>
              </a:tr>
              <a:tr h="432000">
                <a:tc>
                  <a:txBody>
                    <a:bodyPr/>
                    <a:lstStyle/>
                    <a:p>
                      <a:r>
                        <a:rPr lang="en-GB" sz="1100" b="0" kern="1200">
                          <a:solidFill>
                            <a:schemeClr val="tx1"/>
                          </a:solidFill>
                          <a:latin typeface="Segoe UI" panose="020B0502040204020203" pitchFamily="34" charset="0"/>
                          <a:ea typeface="+mn-ea"/>
                          <a:cs typeface="Segoe UI" panose="020B0502040204020203" pitchFamily="34" charset="0"/>
                        </a:rPr>
                        <a:t>The number of health and safety incidents, accidents and near misses (incl. verbal/physical abuse) </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Track for</a:t>
                      </a:r>
                    </a:p>
                    <a:p>
                      <a:pPr algn="ctr"/>
                      <a:r>
                        <a:rPr lang="en-GB" sz="1100" b="0" kern="1200">
                          <a:solidFill>
                            <a:schemeClr val="tx1"/>
                          </a:solidFill>
                          <a:latin typeface="Segoe UI" panose="020B0502040204020203" pitchFamily="34" charset="0"/>
                          <a:ea typeface="+mn-ea"/>
                          <a:cs typeface="Segoe UI" panose="020B0502040204020203" pitchFamily="34" charset="0"/>
                        </a:rPr>
                        <a:t>Info</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298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algn="ctr" defTabSz="914400" rtl="0" eaLnBrk="1" fontAlgn="b" latinLnBrk="0" hangingPunct="1">
                        <a:lnSpc>
                          <a:spcPct val="107000"/>
                        </a:lnSpc>
                        <a:spcAft>
                          <a:spcPts val="800"/>
                        </a:spcAft>
                      </a:pPr>
                      <a:r>
                        <a:rPr lang="en-GB" sz="1100" kern="1200">
                          <a:solidFill>
                            <a:schemeClr val="tx1">
                              <a:lumMod val="95000"/>
                              <a:lumOff val="5000"/>
                            </a:schemeClr>
                          </a:solidFill>
                          <a:latin typeface="Segoe UI" panose="020B0502040204020203" pitchFamily="34" charset="0"/>
                          <a:ea typeface="+mn-ea"/>
                          <a:cs typeface="Segoe UI" panose="020B0502040204020203" pitchFamily="34" charset="0"/>
                        </a:rPr>
                        <a:t>27</a:t>
                      </a:r>
                    </a:p>
                  </a:txBody>
                  <a:tcPr marL="0" marR="0" marT="0" marB="0" anchor="ctr">
                    <a:lnL w="12700" cap="flat" cmpd="sng" algn="ctr">
                      <a:solidFill>
                        <a:schemeClr val="bg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100" kern="1200">
                          <a:solidFill>
                            <a:schemeClr val="tx1">
                              <a:lumMod val="95000"/>
                              <a:lumOff val="5000"/>
                            </a:schemeClr>
                          </a:solidFill>
                          <a:latin typeface="Segoe UI" panose="020B0502040204020203" pitchFamily="34" charset="0"/>
                          <a:ea typeface="+mn-ea"/>
                          <a:cs typeface="Segoe UI" panose="020B0502040204020203" pitchFamily="34" charset="0"/>
                        </a:rPr>
                        <a:t>35</a:t>
                      </a:r>
                    </a:p>
                  </a:txBody>
                  <a:tcPr marL="0" marR="0" marT="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pPr>
                      <a:r>
                        <a:rPr lang="en-GB" sz="1100" kern="1200">
                          <a:solidFill>
                            <a:schemeClr val="tx1">
                              <a:lumMod val="95000"/>
                              <a:lumOff val="5000"/>
                            </a:schemeClr>
                          </a:solidFill>
                          <a:latin typeface="Segoe UI" panose="020B0502040204020203" pitchFamily="34" charset="0"/>
                          <a:ea typeface="+mn-ea"/>
                          <a:cs typeface="Segoe UI" panose="020B0502040204020203" pitchFamily="34" charset="0"/>
                        </a:rPr>
                        <a:t>40</a:t>
                      </a:r>
                    </a:p>
                  </a:txBody>
                  <a:tcPr marL="0" marR="0" marT="0" marB="0" anchor="ctr">
                    <a:lnL w="12700" cap="flat" cmpd="sng" algn="ctr">
                      <a:solidFill>
                        <a:srgbClr val="F2F2F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52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40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48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264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438</a:t>
                      </a:r>
                    </a:p>
                  </a:txBody>
                  <a:tcPr marL="0" marR="0" marT="0" marB="0" anchor="ctr">
                    <a:lnL w="12700" cap="flat" cmpd="sng" algn="ctr">
                      <a:solidFill>
                        <a:schemeClr val="bg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140</a:t>
                      </a:r>
                    </a:p>
                  </a:txBody>
                  <a:tcPr marL="0" marR="0" marT="0" marB="0" anchor="ctr">
                    <a:lnL w="12700" cap="flat" cmpd="sng" algn="ctr">
                      <a:solidFill>
                        <a:srgbClr val="F2F2F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0100285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Ionising Radiation Medical Exposure Regulations (IR(ME)R) regulatory activity volumes</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120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83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gridSpan="2">
                  <a:txBody>
                    <a:bodyPr/>
                    <a:lstStyle/>
                    <a:p>
                      <a:pPr lvl="0" algn="ctr" defTabSz="914400">
                        <a:lnSpc>
                          <a:spcPct val="100000"/>
                        </a:lnSpc>
                        <a:spcBef>
                          <a:spcPts val="0"/>
                        </a:spcBef>
                        <a:spcAft>
                          <a:spcPts val="0"/>
                        </a:spcAft>
                        <a:buNone/>
                        <a:tabLst/>
                        <a:defRPr/>
                      </a:pPr>
                      <a:r>
                        <a:rPr lang="en-GB" sz="1100" b="0" i="0" u="none" strike="noStrike" kern="1200"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bg1"/>
                          </a:solidFill>
                          <a:effectLst/>
                          <a:uLnTx/>
                          <a:uFillTx/>
                          <a:latin typeface="Segoe UI" panose="020B0502040204020203" pitchFamily="34" charset="0"/>
                          <a:ea typeface="+mn-ea"/>
                          <a:cs typeface="Segoe UI" panose="020B0502040204020203" pitchFamily="34" charset="0"/>
                        </a:rPr>
                        <a:t>10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gridSpan="2">
                  <a:txBody>
                    <a:bodyPr/>
                    <a:lstStyle/>
                    <a:p>
                      <a:pPr algn="ctr" rtl="0" fontAlgn="ctr">
                        <a:buNone/>
                      </a:pPr>
                      <a:r>
                        <a:rPr lang="en-GB" sz="1100" b="0" i="0" u="none" strike="noStrike">
                          <a:solidFill>
                            <a:srgbClr val="0D0D0D"/>
                          </a:solidFill>
                          <a:effectLst/>
                          <a:latin typeface="Segoe UI" panose="020B0502040204020203" pitchFamily="34" charset="0"/>
                          <a:cs typeface="Segoe UI" panose="020B0502040204020203" pitchFamily="34" charset="0"/>
                        </a:rPr>
                        <a:t>Quarterly</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18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gridSpan="2">
                  <a:txBody>
                    <a:bodyPr/>
                    <a:lstStyle/>
                    <a:p>
                      <a:pPr algn="ctr" rtl="0" fontAlgn="ctr">
                        <a:buNone/>
                      </a:pPr>
                      <a:r>
                        <a:rPr lang="en-GB" sz="1100" b="0" i="0" u="none" strike="noStrike">
                          <a:solidFill>
                            <a:srgbClr val="0D0D0D"/>
                          </a:solidFill>
                          <a:effectLst/>
                          <a:latin typeface="Segoe UI" panose="020B0502040204020203" pitchFamily="34" charset="0"/>
                          <a:cs typeface="Segoe UI" panose="020B0502040204020203" pitchFamily="34" charset="0"/>
                        </a:rPr>
                        <a:t>Quarterly</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10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83334249"/>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Multi-agency activity volumes (regulatory and non-regulatory): Children's team</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kern="1200">
                          <a:solidFill>
                            <a:schemeClr val="tx1"/>
                          </a:solidFill>
                          <a:latin typeface="Segoe UI" panose="020B0502040204020203" pitchFamily="34" charset="0"/>
                          <a:ea typeface="+mn-ea"/>
                          <a:cs typeface="Segoe UI" panose="020B0502040204020203" pitchFamily="34" charset="0"/>
                        </a:rPr>
                        <a:t>Not</a:t>
                      </a:r>
                    </a:p>
                    <a:p>
                      <a:pPr marL="0" marR="0" lvl="0" indent="0" algn="ctr" rtl="0" eaLnBrk="1" fontAlgn="auto" latinLnBrk="0" hangingPunct="1">
                        <a:lnSpc>
                          <a:spcPct val="100000"/>
                        </a:lnSpc>
                        <a:spcBef>
                          <a:spcPts val="0"/>
                        </a:spcBef>
                        <a:spcAft>
                          <a:spcPts val="0"/>
                        </a:spcAft>
                        <a:buClrTx/>
                        <a:buSzTx/>
                        <a:buFontTx/>
                        <a:buNone/>
                      </a:pPr>
                      <a:r>
                        <a:rPr lang="en-GB" sz="1100" kern="1200">
                          <a:solidFill>
                            <a:schemeClr val="tx1"/>
                          </a:solidFill>
                          <a:latin typeface="Segoe UI" panose="020B0502040204020203" pitchFamily="34" charset="0"/>
                          <a:ea typeface="+mn-ea"/>
                          <a:cs typeface="Segoe UI" panose="020B0502040204020203" pitchFamily="34" charset="0"/>
                        </a:rPr>
                        <a:t>Targeted</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r>
                        <a:rPr lang="en-GB" sz="1100">
                          <a:solidFill>
                            <a:schemeClr val="tx1"/>
                          </a:solidFill>
                          <a:effectLst/>
                          <a:latin typeface="Segoe UI" panose="020B0502040204020203" pitchFamily="34" charset="0"/>
                          <a:ea typeface="Aptos" panose="020B0004020202020204" pitchFamily="34" charset="0"/>
                          <a:cs typeface="Segoe UI" panose="020B0502040204020203" pitchFamily="34" charset="0"/>
                        </a:rPr>
                        <a:t>154**</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bg1"/>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r>
                        <a:rPr lang="en-GB" sz="1100">
                          <a:solidFill>
                            <a:schemeClr val="tx1"/>
                          </a:solidFill>
                          <a:effectLst/>
                          <a:latin typeface="Segoe UI" panose="020B0502040204020203" pitchFamily="34" charset="0"/>
                          <a:ea typeface="Aptos" panose="020B0004020202020204" pitchFamily="34" charset="0"/>
                          <a:cs typeface="Segoe UI" panose="020B0502040204020203" pitchFamily="34" charset="0"/>
                        </a:rPr>
                        <a:t>63**</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ctr" rtl="0" fontAlgn="ctr">
                        <a:buNone/>
                      </a:pPr>
                      <a:r>
                        <a:rPr lang="en-GB" sz="1100" b="0" i="0" u="none" strike="noStrike">
                          <a:solidFill>
                            <a:srgbClr val="0D0D0D"/>
                          </a:solidFill>
                          <a:effectLst/>
                          <a:latin typeface="Segoe UI" panose="020B0502040204020203" pitchFamily="34" charset="0"/>
                          <a:cs typeface="Segoe UI" panose="020B0502040204020203" pitchFamily="34" charset="0"/>
                        </a:rPr>
                        <a:t>Quarterly</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29</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gridSpan="2">
                  <a:txBody>
                    <a:bodyPr/>
                    <a:lstStyle/>
                    <a:p>
                      <a:pPr algn="ctr" rtl="0" fontAlgn="ctr">
                        <a:buNone/>
                      </a:pPr>
                      <a:r>
                        <a:rPr lang="en-GB" sz="1100" b="0" i="0" u="none" strike="noStrike">
                          <a:solidFill>
                            <a:srgbClr val="0D0D0D"/>
                          </a:solidFill>
                          <a:effectLst/>
                          <a:latin typeface="Segoe UI" panose="020B0502040204020203" pitchFamily="34" charset="0"/>
                          <a:cs typeface="Segoe UI" panose="020B0502040204020203" pitchFamily="34" charset="0"/>
                        </a:rPr>
                        <a:t>Quarterly</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buNone/>
                      </a:pPr>
                      <a:endParaRPr lang="en-GB" sz="1100" b="0" i="0" u="none" strike="noStrike">
                        <a:solidFill>
                          <a:schemeClr val="bg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r>
                        <a:rPr lang="en-GB" sz="1100">
                          <a:solidFill>
                            <a:schemeClr val="tx1"/>
                          </a:solidFill>
                          <a:effectLst/>
                          <a:latin typeface="Segoe UI" panose="020B0502040204020203" pitchFamily="34" charset="0"/>
                          <a:ea typeface="Aptos" panose="020B0004020202020204" pitchFamily="34" charset="0"/>
                          <a:cs typeface="Segoe UI" panose="020B0502040204020203" pitchFamily="34" charset="0"/>
                        </a:rPr>
                        <a:t>246**</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56062442"/>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Multi-agency activity volumes (regulatory and non-regulatory): Health and Justice team</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Not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Targeted</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r>
                        <a:rPr lang="en-GB" sz="1100">
                          <a:solidFill>
                            <a:schemeClr val="tx1"/>
                          </a:solidFill>
                          <a:effectLst/>
                          <a:latin typeface="Segoe UI" panose="020B0502040204020203" pitchFamily="34" charset="0"/>
                          <a:ea typeface="Aptos" panose="020B0004020202020204" pitchFamily="34" charset="0"/>
                          <a:cs typeface="Segoe UI" panose="020B0502040204020203" pitchFamily="34" charset="0"/>
                        </a:rPr>
                        <a:t>96**</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a:solidFill>
                          <a:schemeClr val="tx1">
                            <a:lumMod val="95000"/>
                            <a:lumOff val="5000"/>
                          </a:schemeClr>
                        </a:solidFill>
                        <a:latin typeface="Aptos Ligh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r>
                        <a:rPr lang="en-GB" sz="1100">
                          <a:solidFill>
                            <a:schemeClr val="tx1"/>
                          </a:solidFill>
                          <a:effectLst/>
                          <a:latin typeface="Segoe UI" panose="020B0502040204020203" pitchFamily="34" charset="0"/>
                          <a:ea typeface="Aptos" panose="020B0004020202020204" pitchFamily="34" charset="0"/>
                          <a:cs typeface="Segoe UI" panose="020B0502040204020203" pitchFamily="34" charset="0"/>
                        </a:rPr>
                        <a:t>28**</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ctr" rtl="0" fontAlgn="ctr">
                        <a:buNone/>
                      </a:pPr>
                      <a:r>
                        <a:rPr lang="en-GB" sz="1100" b="0" i="0" u="none" strike="noStrike">
                          <a:solidFill>
                            <a:srgbClr val="0D0D0D"/>
                          </a:solidFill>
                          <a:effectLst/>
                          <a:latin typeface="Segoe UI" panose="020B0502040204020203" pitchFamily="34" charset="0"/>
                          <a:cs typeface="Segoe UI" panose="020B0502040204020203" pitchFamily="34" charset="0"/>
                        </a:rPr>
                        <a:t>Quarterly</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19</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gridSpan="2">
                  <a:txBody>
                    <a:bodyPr/>
                    <a:lstStyle/>
                    <a:p>
                      <a:pPr algn="ctr" rtl="0" fontAlgn="ctr">
                        <a:buNone/>
                      </a:pPr>
                      <a:r>
                        <a:rPr lang="en-GB" sz="1100" b="0" i="0" u="none" strike="noStrike">
                          <a:solidFill>
                            <a:srgbClr val="0D0D0D"/>
                          </a:solidFill>
                          <a:effectLst/>
                          <a:latin typeface="Segoe UI" panose="020B0502040204020203" pitchFamily="34" charset="0"/>
                          <a:cs typeface="Segoe UI" panose="020B0502040204020203" pitchFamily="34" charset="0"/>
                        </a:rPr>
                        <a:t>Quarterly</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a:p>
                  </a:txBody>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Segoe UI" panose="020B0502040204020203" pitchFamily="34" charset="0"/>
                          <a:ea typeface="Aptos" panose="020B0004020202020204" pitchFamily="34" charset="0"/>
                          <a:cs typeface="Segoe UI" panose="020B0502040204020203" pitchFamily="34" charset="0"/>
                        </a:rPr>
                        <a:t>133**</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99783799"/>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Multi-agency activity volumes (non-regulatory): Safehouses team</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Not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Targeted</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r>
                        <a:rPr lang="en-GB" sz="1100">
                          <a:solidFill>
                            <a:schemeClr val="tx1"/>
                          </a:solidFill>
                          <a:effectLst/>
                          <a:latin typeface="Segoe UI" panose="020B0502040204020203" pitchFamily="34" charset="0"/>
                          <a:ea typeface="Aptos" panose="020B0004020202020204" pitchFamily="34" charset="0"/>
                          <a:cs typeface="Segoe UI" panose="020B0502040204020203" pitchFamily="34" charset="0"/>
                        </a:rPr>
                        <a:t>47**</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GB"/>
                    </a:p>
                  </a:txBody>
                  <a:tcPr>
                    <a:lnL w="12700" cap="flat" cmpd="sng" algn="ctr">
                      <a:solidFill>
                        <a:schemeClr val="bg2"/>
                      </a:solidFill>
                      <a:prstDash val="solid"/>
                      <a:round/>
                      <a:headEnd type="none" w="med" len="med"/>
                      <a:tailEnd type="none" w="med" len="med"/>
                    </a:lnL>
                    <a:lnT w="12700" cap="flat" cmpd="sng" algn="ctr">
                      <a:solidFill>
                        <a:schemeClr val="bg2"/>
                      </a:solidFill>
                      <a:prstDash val="solid"/>
                      <a:round/>
                      <a:headEnd type="none" w="med" len="med"/>
                      <a:tailEnd type="none" w="med" len="med"/>
                    </a:lnT>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a:solidFill>
                          <a:schemeClr val="tx1">
                            <a:lumMod val="95000"/>
                            <a:lumOff val="5000"/>
                          </a:schemeClr>
                        </a:solidFill>
                        <a:latin typeface="Aptos Ligh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r>
                        <a:rPr lang="en-GB" sz="1100">
                          <a:solidFill>
                            <a:schemeClr val="tx1"/>
                          </a:solidFill>
                          <a:effectLst/>
                          <a:latin typeface="Segoe UI" panose="020B0502040204020203" pitchFamily="34" charset="0"/>
                          <a:ea typeface="Aptos" panose="020B0004020202020204" pitchFamily="34" charset="0"/>
                          <a:cs typeface="Segoe UI" panose="020B0502040204020203" pitchFamily="34" charset="0"/>
                        </a:rPr>
                        <a:t>11**</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ctr" rtl="0" fontAlgn="ctr">
                        <a:buNone/>
                      </a:pPr>
                      <a:r>
                        <a:rPr lang="en-GB" sz="1100" b="0" i="0" u="none" strike="noStrike">
                          <a:solidFill>
                            <a:srgbClr val="0D0D0D"/>
                          </a:solidFill>
                          <a:effectLst/>
                          <a:latin typeface="Segoe UI" panose="020B0502040204020203" pitchFamily="34" charset="0"/>
                          <a:cs typeface="Segoe UI" panose="020B0502040204020203" pitchFamily="34" charset="0"/>
                        </a:rPr>
                        <a:t>Quarterly</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10</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gridSpan="2">
                  <a:txBody>
                    <a:bodyPr/>
                    <a:lstStyle/>
                    <a:p>
                      <a:pPr algn="ctr" rtl="0" fontAlgn="ctr">
                        <a:buNone/>
                      </a:pPr>
                      <a:r>
                        <a:rPr lang="en-GB" sz="1100" b="0" i="0" u="none" strike="noStrike">
                          <a:solidFill>
                            <a:srgbClr val="0D0D0D"/>
                          </a:solidFill>
                          <a:effectLst/>
                          <a:latin typeface="Segoe UI" panose="020B0502040204020203" pitchFamily="34" charset="0"/>
                          <a:cs typeface="Segoe UI" panose="020B0502040204020203" pitchFamily="34" charset="0"/>
                        </a:rPr>
                        <a:t>Quarterly</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a:p>
                  </a:txBody>
                  <a:tcPr>
                    <a:lnL w="12700" cap="flat" cmpd="sng" algn="ctr">
                      <a:solidFill>
                        <a:schemeClr val="bg2"/>
                      </a:solidFill>
                      <a:prstDash val="solid"/>
                      <a:round/>
                      <a:headEnd type="none" w="med" len="med"/>
                      <a:tailEnd type="none" w="med" len="med"/>
                    </a:lnL>
                    <a:lnT w="12700" cap="flat" cmpd="sng" algn="ctr">
                      <a:solidFill>
                        <a:schemeClr val="bg2"/>
                      </a:solidFill>
                      <a:prstDash val="solid"/>
                      <a:round/>
                      <a:headEnd type="none" w="med" len="med"/>
                      <a:tailEnd type="none" w="med" len="med"/>
                    </a:lnT>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5443" marR="5443" marT="5443" marB="0" anchor="ctr">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Segoe UI" panose="020B0502040204020203" pitchFamily="34" charset="0"/>
                          <a:ea typeface="Aptos" panose="020B0004020202020204" pitchFamily="34" charset="0"/>
                          <a:cs typeface="Segoe UI" panose="020B0502040204020203" pitchFamily="34" charset="0"/>
                        </a:rPr>
                        <a:t>68**</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06051813"/>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Multi-agency activity volumes (non-regulatory): Defence team</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Not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targeted</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r>
                        <a:rPr lang="en-GB" sz="1100">
                          <a:solidFill>
                            <a:schemeClr val="tx1"/>
                          </a:solidFill>
                          <a:effectLst/>
                          <a:latin typeface="Segoe UI" panose="020B0502040204020203" pitchFamily="34" charset="0"/>
                          <a:ea typeface="Aptos" panose="020B0004020202020204" pitchFamily="34" charset="0"/>
                          <a:cs typeface="Segoe UI" panose="020B0502040204020203" pitchFamily="34" charset="0"/>
                        </a:rPr>
                        <a:t>44**</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r>
                        <a:rPr lang="en-GB" sz="1100">
                          <a:solidFill>
                            <a:schemeClr val="tx1"/>
                          </a:solidFill>
                          <a:effectLst/>
                          <a:latin typeface="Segoe UI" panose="020B0502040204020203" pitchFamily="34" charset="0"/>
                          <a:ea typeface="Aptos" panose="020B0004020202020204" pitchFamily="34" charset="0"/>
                          <a:cs typeface="Segoe UI" panose="020B0502040204020203" pitchFamily="34" charset="0"/>
                        </a:rPr>
                        <a:t>11**</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gridSpan="2">
                  <a:txBody>
                    <a:bodyPr/>
                    <a:lstStyle/>
                    <a:p>
                      <a:pPr algn="ctr" rtl="0" fontAlgn="ctr">
                        <a:buNone/>
                      </a:pPr>
                      <a:r>
                        <a:rPr lang="en-GB" sz="1100" b="0" i="0" u="none" strike="noStrike">
                          <a:solidFill>
                            <a:srgbClr val="0D0D0D"/>
                          </a:solidFill>
                          <a:effectLst/>
                          <a:latin typeface="Segoe UI" panose="020B0502040204020203" pitchFamily="34" charset="0"/>
                          <a:cs typeface="Segoe UI" panose="020B0502040204020203" pitchFamily="34" charset="0"/>
                        </a:rPr>
                        <a:t>Quarterly</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13</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gridSpan="2">
                  <a:txBody>
                    <a:bodyPr/>
                    <a:lstStyle/>
                    <a:p>
                      <a:pPr algn="ctr" rtl="0" fontAlgn="ctr">
                        <a:buNone/>
                      </a:pPr>
                      <a:r>
                        <a:rPr lang="en-GB" sz="1100" b="0" i="0" u="none" strike="noStrike">
                          <a:solidFill>
                            <a:srgbClr val="0D0D0D"/>
                          </a:solidFill>
                          <a:effectLst/>
                          <a:latin typeface="Segoe UI" panose="020B0502040204020203" pitchFamily="34" charset="0"/>
                          <a:cs typeface="Segoe UI" panose="020B0502040204020203" pitchFamily="34" charset="0"/>
                        </a:rPr>
                        <a:t>Quarterly</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GB"/>
                    </a:p>
                  </a:txBody>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Segoe UI" panose="020B0502040204020203" pitchFamily="34" charset="0"/>
                          <a:ea typeface="Aptos" panose="020B0004020202020204" pitchFamily="34" charset="0"/>
                          <a:cs typeface="Segoe UI" panose="020B0502040204020203" pitchFamily="34" charset="0"/>
                        </a:rPr>
                        <a:t>58**</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8436676"/>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Medicines Optimisation regulatory activity volumes</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800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918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a:solidFill>
                          <a:schemeClr val="bg1"/>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263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gridSpan="2">
                  <a:txBody>
                    <a:bodyPr/>
                    <a:lstStyle/>
                    <a:p>
                      <a:pPr algn="ctr" rtl="0" fontAlgn="ctr">
                        <a:buNone/>
                      </a:pPr>
                      <a:r>
                        <a:rPr lang="en-GB" sz="1100" b="0" i="0" u="none" strike="noStrike">
                          <a:solidFill>
                            <a:srgbClr val="0D0D0D"/>
                          </a:solidFill>
                          <a:effectLst/>
                          <a:latin typeface="Segoe UI" panose="020B0502040204020203" pitchFamily="34" charset="0"/>
                          <a:cs typeface="Segoe UI" panose="020B0502040204020203" pitchFamily="34" charset="0"/>
                        </a:rPr>
                        <a:t>Quarterly</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en-GB" sz="1100" b="0" i="0" u="none" strike="noStrike">
                          <a:solidFill>
                            <a:schemeClr val="tx1"/>
                          </a:solidFill>
                          <a:effectLst/>
                          <a:latin typeface="Segoe UI" panose="020B0502040204020203" pitchFamily="34" charset="0"/>
                          <a:cs typeface="Segoe UI" panose="020B0502040204020203" pitchFamily="34" charset="0"/>
                        </a:rPr>
                        <a:t>353</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gridSpan="2">
                  <a:txBody>
                    <a:bodyPr/>
                    <a:lstStyle/>
                    <a:p>
                      <a:pPr algn="ctr" rtl="0" fontAlgn="ctr">
                        <a:buNone/>
                      </a:pPr>
                      <a:r>
                        <a:rPr lang="en-GB" sz="1100" b="0" i="0" u="none" strike="noStrike">
                          <a:solidFill>
                            <a:srgbClr val="0D0D0D"/>
                          </a:solidFill>
                          <a:effectLst/>
                          <a:latin typeface="Segoe UI" panose="020B0502040204020203" pitchFamily="34" charset="0"/>
                          <a:cs typeface="Segoe UI" panose="020B0502040204020203" pitchFamily="34" charset="0"/>
                        </a:rPr>
                        <a:t>Quarterly</a:t>
                      </a:r>
                    </a:p>
                  </a:txBody>
                  <a:tcPr marL="4763" marR="4763" marT="476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endParaRPr lang="en-GB"/>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buNone/>
                      </a:pPr>
                      <a:endParaRPr lang="en-GB" sz="1100" b="0" i="0" u="none" strike="noStrike">
                        <a:solidFill>
                          <a:schemeClr val="bg1"/>
                        </a:solidFill>
                        <a:effectLst/>
                        <a:latin typeface="Segoe UI" panose="020B0502040204020203" pitchFamily="34" charset="0"/>
                        <a:cs typeface="Segoe UI" panose="020B0502040204020203" pitchFamily="34" charset="0"/>
                      </a:endParaRP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5443" marR="5443" marT="5443"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1,536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01273197"/>
                  </a:ext>
                </a:extLst>
              </a:tr>
            </a:tbl>
          </a:graphicData>
        </a:graphic>
      </p:graphicFrame>
      <p:sp>
        <p:nvSpPr>
          <p:cNvPr id="7" name="Title 8">
            <a:extLst>
              <a:ext uri="{FF2B5EF4-FFF2-40B4-BE49-F238E27FC236}">
                <a16:creationId xmlns:a16="http://schemas.microsoft.com/office/drawing/2014/main" id="{C0D0B122-91F9-98E5-DB3B-D7F15ECD7AF2}"/>
              </a:ext>
            </a:extLst>
          </p:cNvPr>
          <p:cNvSpPr txBox="1">
            <a:spLocks noGrp="1"/>
          </p:cNvSpPr>
          <p:nvPr>
            <p:ph type="title" idx="4294967295"/>
          </p:nvPr>
        </p:nvSpPr>
        <p:spPr>
          <a:xfrm>
            <a:off x="198780" y="99390"/>
            <a:ext cx="3830638" cy="339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GB" sz="1600" b="1">
                <a:solidFill>
                  <a:srgbClr val="A92173"/>
                </a:solidFill>
                <a:latin typeface="Segoe UI" panose="020B0502040204020203" pitchFamily="34" charset="0"/>
                <a:cs typeface="Segoe UI" panose="020B0502040204020203" pitchFamily="34" charset="0"/>
              </a:rPr>
              <a:t>Business processes</a:t>
            </a:r>
            <a:endParaRPr kumimoji="0" lang="en-GB" sz="1600"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endParaRPr>
          </a:p>
        </p:txBody>
      </p:sp>
      <p:sp>
        <p:nvSpPr>
          <p:cNvPr id="2" name="TextBox 1">
            <a:extLst>
              <a:ext uri="{FF2B5EF4-FFF2-40B4-BE49-F238E27FC236}">
                <a16:creationId xmlns:a16="http://schemas.microsoft.com/office/drawing/2014/main" id="{8817CF35-EA8B-C41A-8509-F50CF8586F82}"/>
              </a:ext>
            </a:extLst>
          </p:cNvPr>
          <p:cNvSpPr txBox="1"/>
          <p:nvPr/>
        </p:nvSpPr>
        <p:spPr>
          <a:xfrm>
            <a:off x="130984" y="6143573"/>
            <a:ext cx="11930031" cy="877163"/>
          </a:xfrm>
          <a:prstGeom prst="rect">
            <a:avLst/>
          </a:prstGeom>
          <a:noFill/>
        </p:spPr>
        <p:txBody>
          <a:bodyPr wrap="square" rtlCol="0">
            <a:spAutoFit/>
          </a:bodyPr>
          <a:lstStyle/>
          <a:p>
            <a:r>
              <a:rPr lang="en-GB" sz="1100">
                <a:latin typeface="Segoe UI" panose="020B0502040204020203" pitchFamily="34" charset="0"/>
                <a:cs typeface="Segoe UI" panose="020B0502040204020203" pitchFamily="34" charset="0"/>
              </a:rPr>
              <a:t>* GFOC was not available and is also not included for July 2025 to March 2026 results and is also excluded in aggregated results for those months.</a:t>
            </a:r>
            <a:br>
              <a:rPr lang="en-GB" sz="1100">
                <a:latin typeface="Segoe UI" panose="020B0502040204020203" pitchFamily="34" charset="0"/>
                <a:cs typeface="Segoe UI" panose="020B0502040204020203" pitchFamily="34" charset="0"/>
              </a:rPr>
            </a:br>
            <a:r>
              <a:rPr lang="en-GB" sz="1100">
                <a:latin typeface="Segoe UI" panose="020B0502040204020203" pitchFamily="34" charset="0"/>
                <a:cs typeface="Segoe UI" panose="020B0502040204020203" pitchFamily="34" charset="0"/>
              </a:rPr>
              <a:t>** Multi-agency assessments are currently meeting SLAs for each area. Assessment numbers are determined based on agency decisions on how best to use our resources. This could mean undertaking one very large assessment or several smaller ones. </a:t>
            </a:r>
          </a:p>
          <a:p>
            <a:endParaRPr lang="en-GB">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666409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43D42-07A8-112B-9CD8-8C7923F5E9BE}"/>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7CDF21A0-C5EA-6897-C5F5-21E27119D542}"/>
              </a:ext>
            </a:extLst>
          </p:cNvPr>
          <p:cNvGraphicFramePr>
            <a:graphicFrameLocks noGrp="1"/>
          </p:cNvGraphicFramePr>
          <p:nvPr>
            <p:extLst>
              <p:ext uri="{D42A27DB-BD31-4B8C-83A1-F6EECF244321}">
                <p14:modId xmlns:p14="http://schemas.microsoft.com/office/powerpoint/2010/main" val="3094543713"/>
              </p:ext>
            </p:extLst>
          </p:nvPr>
        </p:nvGraphicFramePr>
        <p:xfrm>
          <a:off x="63870" y="218658"/>
          <a:ext cx="12055478" cy="3150600"/>
        </p:xfrm>
        <a:graphic>
          <a:graphicData uri="http://schemas.openxmlformats.org/drawingml/2006/table">
            <a:tbl>
              <a:tblPr firstRow="1" bandRow="1">
                <a:tableStyleId>{5C22544A-7EE6-4342-B048-85BDC9FD1C3A}</a:tableStyleId>
              </a:tblPr>
              <a:tblGrid>
                <a:gridCol w="3150000">
                  <a:extLst>
                    <a:ext uri="{9D8B030D-6E8A-4147-A177-3AD203B41FA5}">
                      <a16:colId xmlns:a16="http://schemas.microsoft.com/office/drawing/2014/main" val="469818909"/>
                    </a:ext>
                  </a:extLst>
                </a:gridCol>
                <a:gridCol w="846481">
                  <a:extLst>
                    <a:ext uri="{9D8B030D-6E8A-4147-A177-3AD203B41FA5}">
                      <a16:colId xmlns:a16="http://schemas.microsoft.com/office/drawing/2014/main" val="692076125"/>
                    </a:ext>
                  </a:extLst>
                </a:gridCol>
                <a:gridCol w="677184">
                  <a:extLst>
                    <a:ext uri="{9D8B030D-6E8A-4147-A177-3AD203B41FA5}">
                      <a16:colId xmlns:a16="http://schemas.microsoft.com/office/drawing/2014/main" val="570159372"/>
                    </a:ext>
                  </a:extLst>
                </a:gridCol>
                <a:gridCol w="217339">
                  <a:extLst>
                    <a:ext uri="{9D8B030D-6E8A-4147-A177-3AD203B41FA5}">
                      <a16:colId xmlns:a16="http://schemas.microsoft.com/office/drawing/2014/main" val="1334333482"/>
                    </a:ext>
                  </a:extLst>
                </a:gridCol>
                <a:gridCol w="507889">
                  <a:extLst>
                    <a:ext uri="{9D8B030D-6E8A-4147-A177-3AD203B41FA5}">
                      <a16:colId xmlns:a16="http://schemas.microsoft.com/office/drawing/2014/main" val="3775734895"/>
                    </a:ext>
                  </a:extLst>
                </a:gridCol>
                <a:gridCol w="507889">
                  <a:extLst>
                    <a:ext uri="{9D8B030D-6E8A-4147-A177-3AD203B41FA5}">
                      <a16:colId xmlns:a16="http://schemas.microsoft.com/office/drawing/2014/main" val="4266297973"/>
                    </a:ext>
                  </a:extLst>
                </a:gridCol>
                <a:gridCol w="507889">
                  <a:extLst>
                    <a:ext uri="{9D8B030D-6E8A-4147-A177-3AD203B41FA5}">
                      <a16:colId xmlns:a16="http://schemas.microsoft.com/office/drawing/2014/main" val="3203379972"/>
                    </a:ext>
                  </a:extLst>
                </a:gridCol>
                <a:gridCol w="507956">
                  <a:extLst>
                    <a:ext uri="{9D8B030D-6E8A-4147-A177-3AD203B41FA5}">
                      <a16:colId xmlns:a16="http://schemas.microsoft.com/office/drawing/2014/main" val="211516343"/>
                    </a:ext>
                  </a:extLst>
                </a:gridCol>
                <a:gridCol w="507889">
                  <a:extLst>
                    <a:ext uri="{9D8B030D-6E8A-4147-A177-3AD203B41FA5}">
                      <a16:colId xmlns:a16="http://schemas.microsoft.com/office/drawing/2014/main" val="628302310"/>
                    </a:ext>
                  </a:extLst>
                </a:gridCol>
                <a:gridCol w="507889">
                  <a:extLst>
                    <a:ext uri="{9D8B030D-6E8A-4147-A177-3AD203B41FA5}">
                      <a16:colId xmlns:a16="http://schemas.microsoft.com/office/drawing/2014/main" val="118659764"/>
                    </a:ext>
                  </a:extLst>
                </a:gridCol>
                <a:gridCol w="507889">
                  <a:extLst>
                    <a:ext uri="{9D8B030D-6E8A-4147-A177-3AD203B41FA5}">
                      <a16:colId xmlns:a16="http://schemas.microsoft.com/office/drawing/2014/main" val="2253474578"/>
                    </a:ext>
                  </a:extLst>
                </a:gridCol>
                <a:gridCol w="507956">
                  <a:extLst>
                    <a:ext uri="{9D8B030D-6E8A-4147-A177-3AD203B41FA5}">
                      <a16:colId xmlns:a16="http://schemas.microsoft.com/office/drawing/2014/main" val="3692842949"/>
                    </a:ext>
                  </a:extLst>
                </a:gridCol>
                <a:gridCol w="507889">
                  <a:extLst>
                    <a:ext uri="{9D8B030D-6E8A-4147-A177-3AD203B41FA5}">
                      <a16:colId xmlns:a16="http://schemas.microsoft.com/office/drawing/2014/main" val="2420993743"/>
                    </a:ext>
                  </a:extLst>
                </a:gridCol>
                <a:gridCol w="217339">
                  <a:extLst>
                    <a:ext uri="{9D8B030D-6E8A-4147-A177-3AD203B41FA5}">
                      <a16:colId xmlns:a16="http://schemas.microsoft.com/office/drawing/2014/main" val="4290615493"/>
                    </a:ext>
                  </a:extLst>
                </a:gridCol>
                <a:gridCol w="792000">
                  <a:extLst>
                    <a:ext uri="{9D8B030D-6E8A-4147-A177-3AD203B41FA5}">
                      <a16:colId xmlns:a16="http://schemas.microsoft.com/office/drawing/2014/main" val="202198593"/>
                    </a:ext>
                  </a:extLst>
                </a:gridCol>
                <a:gridCol w="792000">
                  <a:extLst>
                    <a:ext uri="{9D8B030D-6E8A-4147-A177-3AD203B41FA5}">
                      <a16:colId xmlns:a16="http://schemas.microsoft.com/office/drawing/2014/main" val="4236658295"/>
                    </a:ext>
                  </a:extLst>
                </a:gridCol>
                <a:gridCol w="792000">
                  <a:extLst>
                    <a:ext uri="{9D8B030D-6E8A-4147-A177-3AD203B41FA5}">
                      <a16:colId xmlns:a16="http://schemas.microsoft.com/office/drawing/2014/main" val="912442482"/>
                    </a:ext>
                  </a:extLst>
                </a:gridCol>
              </a:tblGrid>
              <a:tr h="396000">
                <a:tc>
                  <a:txBody>
                    <a:bodyPr/>
                    <a:lstStyle/>
                    <a:p>
                      <a:pPr>
                        <a:spcBef>
                          <a:spcPts val="1200"/>
                        </a:spcBef>
                      </a:pPr>
                      <a:endParaRPr lang="en-GB" sz="1200" b="1">
                        <a:solidFill>
                          <a:schemeClr val="tx1"/>
                        </a:solidFill>
                        <a:latin typeface="Segoe UI" panose="020B0502040204020203" pitchFamily="34" charset="0"/>
                        <a:cs typeface="Segoe UI" panose="020B0502040204020203" pitchFamily="34" charset="0"/>
                      </a:endParaRP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endParaRPr lang="en-GB" sz="1100" b="1" i="0" u="none" strike="noStrike" noProof="0">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rowSpan="7">
                  <a:txBody>
                    <a:bodyPr/>
                    <a:lstStyle/>
                    <a:p>
                      <a:endParaRPr lang="en-GB" sz="1100">
                        <a:latin typeface="Segoe UI" panose="020B0502040204020203" pitchFamily="34" charset="0"/>
                        <a:cs typeface="Segoe UI" panose="020B0502040204020203" pitchFamily="34" charset="0"/>
                      </a:endParaRPr>
                    </a:p>
                  </a:txBody>
                  <a:tcPr>
                    <a:lnL w="12700" cap="flat" cmpd="sng" algn="ctr">
                      <a:solidFill>
                        <a:schemeClr val="bg2"/>
                      </a:solidFill>
                      <a:prstDash val="solid"/>
                      <a:round/>
                      <a:headEnd type="none" w="med" len="med"/>
                      <a:tailEnd type="none" w="med" len="med"/>
                    </a:lnL>
                    <a:lnB w="12700" cap="flat" cmpd="sng" algn="ctr">
                      <a:solidFill>
                        <a:schemeClr val="bg2"/>
                      </a:solidFill>
                      <a:prstDash val="solid"/>
                      <a:round/>
                      <a:headEnd type="none" w="med" len="med"/>
                      <a:tailEnd type="none" w="med" len="med"/>
                    </a:lnB>
                  </a:tcPr>
                </a:tc>
                <a:tc gridSpan="9">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2026</a:t>
                      </a:r>
                    </a:p>
                  </a:txBody>
                  <a:tcPr anchor="ctr">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7">
                  <a:txBody>
                    <a:bodyPr/>
                    <a:lstStyle/>
                    <a:p>
                      <a:pPr algn="ctr"/>
                      <a:endParaRPr lang="en-GB" sz="1100" b="1" kern="1200">
                        <a:solidFill>
                          <a:schemeClr val="bg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Latest 6 month</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Business Plan</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Financial year</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899142635"/>
                  </a:ext>
                </a:extLst>
              </a:tr>
              <a:tr h="432000">
                <a:tc>
                  <a:txBody>
                    <a:bodyPr/>
                    <a:lstStyle/>
                    <a:p>
                      <a:pPr>
                        <a:spcBef>
                          <a:spcPts val="1200"/>
                        </a:spcBef>
                      </a:pPr>
                      <a:r>
                        <a:rPr lang="en-GB" sz="1200" b="1">
                          <a:solidFill>
                            <a:schemeClr val="tx1"/>
                          </a:solidFill>
                          <a:latin typeface="Segoe UI" panose="020B0502040204020203" pitchFamily="34" charset="0"/>
                          <a:cs typeface="Segoe UI" panose="020B0502040204020203" pitchFamily="34" charset="0"/>
                        </a:rPr>
                        <a:t>Measure / Management information</a:t>
                      </a: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r>
                        <a:rPr lang="en-GB" sz="1100" b="1" i="0" u="none" strike="noStrike" noProof="0">
                          <a:solidFill>
                            <a:schemeClr val="tx1"/>
                          </a:solidFill>
                          <a:latin typeface="Segoe UI" panose="020B0502040204020203" pitchFamily="34" charset="0"/>
                          <a:cs typeface="Segoe UI" panose="020B0502040204020203" pitchFamily="34" charset="0"/>
                        </a:rPr>
                        <a:t>Target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25/26 Result</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v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Jan</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Feb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Mar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Apr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May</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Aug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Sep</a:t>
                      </a:r>
                    </a:p>
                  </a:txBody>
                  <a:tcPr anchor="ctr">
                    <a:lnL>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Jan 2025 to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Apr 2025 to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Apr 2026 to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637407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a:ea typeface="+mn-ea"/>
                          <a:cs typeface="Segoe UI"/>
                        </a:rPr>
                        <a:t>% of second opinion appointed doctor (SOAD) appointed within timeframe*</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&gt;=70%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68%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66%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panose="020B0502040204020203" pitchFamily="34" charset="0"/>
                          <a:cs typeface="Segoe UI" panose="020B0502040204020203" pitchFamily="34" charset="0"/>
                        </a:rPr>
                        <a:t>63%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b="0">
                          <a:solidFill>
                            <a:schemeClr val="bg1"/>
                          </a:solidFill>
                          <a:latin typeface="Segoe UI" panose="020B0502040204020203" pitchFamily="34" charset="0"/>
                          <a:cs typeface="Segoe UI" panose="020B0502040204020203" pitchFamily="34" charset="0"/>
                        </a:rPr>
                        <a:t>62%*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58*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n/a*</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n/a*</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8E8E8"/>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63%*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69%*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n/a*</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9755499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Section 61 reports scrutinised within 14 days</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&gt;=97%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100% </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a:r>
                        <a:rPr lang="en-GB" sz="1100" b="0">
                          <a:solidFill>
                            <a:schemeClr val="tx1"/>
                          </a:solidFill>
                          <a:latin typeface="Segoe UI" panose="020B0502040204020203" pitchFamily="34" charset="0"/>
                          <a:cs typeface="Segoe UI" panose="020B0502040204020203" pitchFamily="34" charset="0"/>
                        </a:rPr>
                        <a:t>96%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panose="020B0502040204020203" pitchFamily="34" charset="0"/>
                          <a:cs typeface="Segoe UI" panose="020B0502040204020203" pitchFamily="34" charset="0"/>
                        </a:rPr>
                        <a:t>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000" b="0" i="0" u="none" strike="noStrike">
                          <a:solidFill>
                            <a:schemeClr val="tx1"/>
                          </a:solidFill>
                          <a:effectLst/>
                          <a:latin typeface="Segoe UI" panose="020B0502040204020203" pitchFamily="34" charset="0"/>
                          <a:cs typeface="Segoe UI" panose="020B0502040204020203" pitchFamily="34" charset="0"/>
                        </a:rPr>
                        <a:t>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59871996"/>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The number of second opinions awaiting an appointment</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r>
                        <a:rPr lang="en-GB" sz="1100" b="0" i="0" u="none" strike="noStrike">
                          <a:solidFill>
                            <a:srgbClr val="000000"/>
                          </a:solidFill>
                          <a:effectLst/>
                          <a:latin typeface="Segoe UI" panose="020B0502040204020203" pitchFamily="34" charset="0"/>
                          <a:cs typeface="Segoe UI" panose="020B0502040204020203" pitchFamily="34" charset="0"/>
                        </a:rPr>
                        <a:t>&lt;=1,391</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bg1"/>
                          </a:solidFill>
                          <a:effectLst/>
                          <a:latin typeface="Segoe UI" panose="020B0502040204020203" pitchFamily="34" charset="0"/>
                          <a:cs typeface="Segoe UI" panose="020B0502040204020203" pitchFamily="34" charset="0"/>
                        </a:rPr>
                        <a:t>1,561**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1,661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bg1"/>
                          </a:solidFill>
                          <a:latin typeface="Segoe UI" panose="020B0502040204020203" pitchFamily="34" charset="0"/>
                          <a:cs typeface="Segoe UI" panose="020B0502040204020203" pitchFamily="34" charset="0"/>
                        </a:rPr>
                        <a:t>1,</a:t>
                      </a:r>
                      <a:r>
                        <a:rPr lang="en-GB" sz="1100" kern="1200">
                          <a:solidFill>
                            <a:schemeClr val="bg1"/>
                          </a:solidFill>
                          <a:latin typeface="Segoe UI" panose="020B0502040204020203" pitchFamily="34" charset="0"/>
                          <a:ea typeface="+mn-ea"/>
                          <a:cs typeface="Segoe UI" panose="020B0502040204020203" pitchFamily="34" charset="0"/>
                        </a:rPr>
                        <a:t>871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b="0">
                          <a:solidFill>
                            <a:schemeClr val="bg1"/>
                          </a:solidFill>
                          <a:latin typeface="Segoe UI" panose="020B0502040204020203" pitchFamily="34" charset="0"/>
                          <a:cs typeface="Segoe UI" panose="020B0502040204020203" pitchFamily="34" charset="0"/>
                        </a:rPr>
                        <a:t>1,874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1,869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1,711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1,740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endParaRPr lang="en-GB" sz="1100" b="0" i="0" u="none" strike="noStrike">
                        <a:solidFill>
                          <a:schemeClr val="bg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bg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bg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bg1"/>
                          </a:solidFill>
                          <a:effectLst/>
                          <a:latin typeface="Segoe UI" panose="020B0502040204020203" pitchFamily="34" charset="0"/>
                          <a:cs typeface="Segoe UI" panose="020B0502040204020203" pitchFamily="34" charset="0"/>
                        </a:rPr>
                        <a:t>1,788**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1,603**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1,773**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extLst>
                  <a:ext uri="{0D108BD9-81ED-4DB2-BD59-A6C34878D82A}">
                    <a16:rowId xmlns:a16="http://schemas.microsoft.com/office/drawing/2014/main" val="72226811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The number of Mental Health Act Operations (MHAO) monitoring visits undertaken</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r>
                        <a:rPr lang="en-GB" sz="1100" b="0" i="0" u="none" strike="noStrike">
                          <a:solidFill>
                            <a:srgbClr val="000000"/>
                          </a:solidFill>
                          <a:effectLst/>
                          <a:latin typeface="Segoe UI" panose="020B0502040204020203" pitchFamily="34" charset="0"/>
                          <a:cs typeface="Segoe UI" panose="020B0502040204020203" pitchFamily="34" charset="0"/>
                        </a:rPr>
                        <a:t>&gt;=62 visits per month</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70**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87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a:r>
                        <a:rPr lang="en-GB" sz="1100">
                          <a:solidFill>
                            <a:schemeClr val="tx1"/>
                          </a:solidFill>
                          <a:latin typeface="Segoe UI" panose="020B0502040204020203" pitchFamily="34" charset="0"/>
                          <a:cs typeface="Segoe UI" panose="020B0502040204020203" pitchFamily="34" charset="0"/>
                        </a:rPr>
                        <a:t>73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84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105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58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92*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81**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73**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85**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1664655120"/>
                  </a:ext>
                </a:extLst>
              </a:tr>
              <a:tr h="1820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Number of Mental Health Act Operations (MHAO) Independent Care and Treatment reviews (ICETR) undertaken</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r>
                        <a:rPr lang="en-GB" sz="1100" b="0" i="0" u="none" strike="noStrike">
                          <a:solidFill>
                            <a:srgbClr val="000000"/>
                          </a:solidFill>
                          <a:effectLst/>
                          <a:latin typeface="Segoe UI" panose="020B0502040204020203" pitchFamily="34" charset="0"/>
                          <a:cs typeface="Segoe UI" panose="020B0502040204020203" pitchFamily="34" charset="0"/>
                        </a:rPr>
                        <a:t>&gt;=6</a:t>
                      </a:r>
                    </a:p>
                    <a:p>
                      <a:pPr algn="ctr" fontAlgn="t"/>
                      <a:r>
                        <a:rPr lang="en-GB" sz="1100" b="0" i="0" u="none" strike="noStrike">
                          <a:solidFill>
                            <a:srgbClr val="000000"/>
                          </a:solidFill>
                          <a:effectLst/>
                          <a:latin typeface="Segoe UI" panose="020B0502040204020203" pitchFamily="34" charset="0"/>
                          <a:cs typeface="Segoe UI" panose="020B0502040204020203" pitchFamily="34" charset="0"/>
                        </a:rPr>
                        <a:t> per month</a:t>
                      </a:r>
                    </a:p>
                  </a:txBody>
                  <a:tcPr marL="4763" marR="4763" marT="476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GB" sz="1100" b="0" i="0" u="none" strike="noStrike">
                          <a:solidFill>
                            <a:schemeClr val="tx1"/>
                          </a:solidFill>
                          <a:effectLst/>
                          <a:latin typeface="Segoe UI" panose="020B0502040204020203" pitchFamily="34" charset="0"/>
                          <a:cs typeface="Segoe UI" panose="020B0502040204020203" pitchFamily="34" charset="0"/>
                        </a:rPr>
                        <a:t>41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gridSpan="3">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a:solidFill>
                            <a:schemeClr val="tx1">
                              <a:lumMod val="95000"/>
                              <a:lumOff val="5000"/>
                            </a:schemeClr>
                          </a:solidFill>
                          <a:latin typeface="Segoe UI" panose="020B0502040204020203" pitchFamily="34" charset="0"/>
                          <a:cs typeface="Segoe UI" panose="020B0502040204020203" pitchFamily="34" charset="0"/>
                        </a:rPr>
                        <a:t>Programme runs until November. Will restart in April 2026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3***</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51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algn="ctr" fontAlgn="ctr">
                        <a:buNone/>
                      </a:pPr>
                      <a:r>
                        <a:rPr lang="en-GB" sz="1100" b="0" i="0" u="none" strike="noStrike">
                          <a:solidFill>
                            <a:srgbClr val="FFFFFF"/>
                          </a:solidFill>
                          <a:effectLst/>
                          <a:latin typeface="Segoe UI" panose="020B0502040204020203" pitchFamily="34" charset="0"/>
                          <a:cs typeface="Segoe UI" panose="020B0502040204020203" pitchFamily="34" charset="0"/>
                        </a:rPr>
                        <a:t>8</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extLst>
                  <a:ext uri="{0D108BD9-81ED-4DB2-BD59-A6C34878D82A}">
                    <a16:rowId xmlns:a16="http://schemas.microsoft.com/office/drawing/2014/main" val="2601002855"/>
                  </a:ext>
                </a:extLst>
              </a:tr>
            </a:tbl>
          </a:graphicData>
        </a:graphic>
      </p:graphicFrame>
      <p:sp>
        <p:nvSpPr>
          <p:cNvPr id="7" name="Title 8">
            <a:extLst>
              <a:ext uri="{FF2B5EF4-FFF2-40B4-BE49-F238E27FC236}">
                <a16:creationId xmlns:a16="http://schemas.microsoft.com/office/drawing/2014/main" id="{08160EFC-7068-DD57-5A66-4004958D05B9}"/>
              </a:ext>
            </a:extLst>
          </p:cNvPr>
          <p:cNvSpPr txBox="1">
            <a:spLocks noGrp="1"/>
          </p:cNvSpPr>
          <p:nvPr>
            <p:ph type="title" idx="4294967295"/>
          </p:nvPr>
        </p:nvSpPr>
        <p:spPr>
          <a:xfrm>
            <a:off x="198780" y="99390"/>
            <a:ext cx="3830638" cy="339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GB" sz="1600" b="1">
                <a:solidFill>
                  <a:srgbClr val="A92173"/>
                </a:solidFill>
                <a:latin typeface="Segoe UI" panose="020B0502040204020203" pitchFamily="34" charset="0"/>
                <a:cs typeface="Segoe UI" panose="020B0502040204020203" pitchFamily="34" charset="0"/>
              </a:rPr>
              <a:t>Business processes </a:t>
            </a:r>
            <a:r>
              <a:rPr lang="en-GB" sz="1600">
                <a:solidFill>
                  <a:srgbClr val="A92173"/>
                </a:solidFill>
                <a:latin typeface="Segoe UI" panose="020B0502040204020203" pitchFamily="34" charset="0"/>
                <a:cs typeface="Segoe UI" panose="020B0502040204020203" pitchFamily="34" charset="0"/>
              </a:rPr>
              <a:t>(continued)</a:t>
            </a:r>
            <a:endParaRPr kumimoji="0" lang="en-GB" sz="1600"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endParaRPr>
          </a:p>
        </p:txBody>
      </p:sp>
      <p:sp>
        <p:nvSpPr>
          <p:cNvPr id="2" name="TextBox 1">
            <a:extLst>
              <a:ext uri="{FF2B5EF4-FFF2-40B4-BE49-F238E27FC236}">
                <a16:creationId xmlns:a16="http://schemas.microsoft.com/office/drawing/2014/main" id="{AC8903A0-4448-EF3B-08CC-EAF408CC8FEC}"/>
              </a:ext>
            </a:extLst>
          </p:cNvPr>
          <p:cNvSpPr txBox="1"/>
          <p:nvPr/>
        </p:nvSpPr>
        <p:spPr>
          <a:xfrm>
            <a:off x="198780" y="3429000"/>
            <a:ext cx="11920568" cy="769441"/>
          </a:xfrm>
          <a:prstGeom prst="rect">
            <a:avLst/>
          </a:prstGeom>
          <a:noFill/>
        </p:spPr>
        <p:txBody>
          <a:bodyPr wrap="square" rtlCol="0">
            <a:spAutoFit/>
          </a:bodyPr>
          <a:lstStyle/>
          <a:p>
            <a:r>
              <a:rPr lang="en-GB" sz="1100">
                <a:latin typeface="Segoe UI" panose="020B0502040204020203" pitchFamily="34" charset="0"/>
                <a:cs typeface="Segoe UI" panose="020B0502040204020203" pitchFamily="34" charset="0"/>
              </a:rPr>
              <a:t>* SOAD appointed within timeframe and MHAO visits data is lagged and cannot be produced until 1-2 months following the period. There are 5 SOADs still within timeframe not currently included in April and 8 unconfirmed MHAO visits not currently included in June.</a:t>
            </a:r>
          </a:p>
          <a:p>
            <a:r>
              <a:rPr lang="en-GB" sz="1100">
                <a:latin typeface="Segoe UI" panose="020B0502040204020203" pitchFamily="34" charset="0"/>
                <a:cs typeface="Segoe UI" panose="020B0502040204020203" pitchFamily="34" charset="0"/>
              </a:rPr>
              <a:t>** These are averages for the periods stated</a:t>
            </a:r>
          </a:p>
          <a:p>
            <a:r>
              <a:rPr lang="en-GB" sz="1100">
                <a:latin typeface="Segoe UI" panose="020B0502040204020203" pitchFamily="34" charset="0"/>
                <a:cs typeface="Segoe UI" panose="020B0502040204020203" pitchFamily="34" charset="0"/>
              </a:rPr>
              <a:t>*** Programme has just restarted and low numbers are expected initially, ramping up to 10/12 reviews per month by September 2026.</a:t>
            </a:r>
          </a:p>
        </p:txBody>
      </p:sp>
    </p:spTree>
    <p:extLst>
      <p:ext uri="{BB962C8B-B14F-4D97-AF65-F5344CB8AC3E}">
        <p14:creationId xmlns:p14="http://schemas.microsoft.com/office/powerpoint/2010/main" val="2798569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C8CEC-6FE2-026A-083D-88BF93292318}"/>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3AFF0E4-2C8B-3286-268B-A5379229DE9D}"/>
              </a:ext>
            </a:extLst>
          </p:cNvPr>
          <p:cNvGraphicFramePr>
            <a:graphicFrameLocks noGrp="1"/>
          </p:cNvGraphicFramePr>
          <p:nvPr>
            <p:extLst>
              <p:ext uri="{D42A27DB-BD31-4B8C-83A1-F6EECF244321}">
                <p14:modId xmlns:p14="http://schemas.microsoft.com/office/powerpoint/2010/main" val="1504430630"/>
              </p:ext>
            </p:extLst>
          </p:nvPr>
        </p:nvGraphicFramePr>
        <p:xfrm>
          <a:off x="76969" y="269252"/>
          <a:ext cx="11231533" cy="1730981"/>
        </p:xfrm>
        <a:graphic>
          <a:graphicData uri="http://schemas.openxmlformats.org/drawingml/2006/table">
            <a:tbl>
              <a:tblPr firstRow="1" bandRow="1">
                <a:tableStyleId>{5C22544A-7EE6-4342-B048-85BDC9FD1C3A}</a:tableStyleId>
              </a:tblPr>
              <a:tblGrid>
                <a:gridCol w="2988770">
                  <a:extLst>
                    <a:ext uri="{9D8B030D-6E8A-4147-A177-3AD203B41FA5}">
                      <a16:colId xmlns:a16="http://schemas.microsoft.com/office/drawing/2014/main" val="469818909"/>
                    </a:ext>
                  </a:extLst>
                </a:gridCol>
                <a:gridCol w="705012">
                  <a:extLst>
                    <a:ext uri="{9D8B030D-6E8A-4147-A177-3AD203B41FA5}">
                      <a16:colId xmlns:a16="http://schemas.microsoft.com/office/drawing/2014/main" val="692076125"/>
                    </a:ext>
                  </a:extLst>
                </a:gridCol>
                <a:gridCol w="596651">
                  <a:extLst>
                    <a:ext uri="{9D8B030D-6E8A-4147-A177-3AD203B41FA5}">
                      <a16:colId xmlns:a16="http://schemas.microsoft.com/office/drawing/2014/main" val="2952293195"/>
                    </a:ext>
                  </a:extLst>
                </a:gridCol>
                <a:gridCol w="512425">
                  <a:extLst>
                    <a:ext uri="{9D8B030D-6E8A-4147-A177-3AD203B41FA5}">
                      <a16:colId xmlns:a16="http://schemas.microsoft.com/office/drawing/2014/main" val="3775734895"/>
                    </a:ext>
                  </a:extLst>
                </a:gridCol>
                <a:gridCol w="512425">
                  <a:extLst>
                    <a:ext uri="{9D8B030D-6E8A-4147-A177-3AD203B41FA5}">
                      <a16:colId xmlns:a16="http://schemas.microsoft.com/office/drawing/2014/main" val="4266297973"/>
                    </a:ext>
                  </a:extLst>
                </a:gridCol>
                <a:gridCol w="512425">
                  <a:extLst>
                    <a:ext uri="{9D8B030D-6E8A-4147-A177-3AD203B41FA5}">
                      <a16:colId xmlns:a16="http://schemas.microsoft.com/office/drawing/2014/main" val="3203379972"/>
                    </a:ext>
                  </a:extLst>
                </a:gridCol>
                <a:gridCol w="512425">
                  <a:extLst>
                    <a:ext uri="{9D8B030D-6E8A-4147-A177-3AD203B41FA5}">
                      <a16:colId xmlns:a16="http://schemas.microsoft.com/office/drawing/2014/main" val="211516343"/>
                    </a:ext>
                  </a:extLst>
                </a:gridCol>
                <a:gridCol w="512425">
                  <a:extLst>
                    <a:ext uri="{9D8B030D-6E8A-4147-A177-3AD203B41FA5}">
                      <a16:colId xmlns:a16="http://schemas.microsoft.com/office/drawing/2014/main" val="628302310"/>
                    </a:ext>
                  </a:extLst>
                </a:gridCol>
                <a:gridCol w="512425">
                  <a:extLst>
                    <a:ext uri="{9D8B030D-6E8A-4147-A177-3AD203B41FA5}">
                      <a16:colId xmlns:a16="http://schemas.microsoft.com/office/drawing/2014/main" val="118659764"/>
                    </a:ext>
                  </a:extLst>
                </a:gridCol>
                <a:gridCol w="512425">
                  <a:extLst>
                    <a:ext uri="{9D8B030D-6E8A-4147-A177-3AD203B41FA5}">
                      <a16:colId xmlns:a16="http://schemas.microsoft.com/office/drawing/2014/main" val="2253474578"/>
                    </a:ext>
                  </a:extLst>
                </a:gridCol>
                <a:gridCol w="512425">
                  <a:extLst>
                    <a:ext uri="{9D8B030D-6E8A-4147-A177-3AD203B41FA5}">
                      <a16:colId xmlns:a16="http://schemas.microsoft.com/office/drawing/2014/main" val="3692842949"/>
                    </a:ext>
                  </a:extLst>
                </a:gridCol>
                <a:gridCol w="512425">
                  <a:extLst>
                    <a:ext uri="{9D8B030D-6E8A-4147-A177-3AD203B41FA5}">
                      <a16:colId xmlns:a16="http://schemas.microsoft.com/office/drawing/2014/main" val="2420993743"/>
                    </a:ext>
                  </a:extLst>
                </a:gridCol>
                <a:gridCol w="512425">
                  <a:extLst>
                    <a:ext uri="{9D8B030D-6E8A-4147-A177-3AD203B41FA5}">
                      <a16:colId xmlns:a16="http://schemas.microsoft.com/office/drawing/2014/main" val="4290615493"/>
                    </a:ext>
                  </a:extLst>
                </a:gridCol>
                <a:gridCol w="512425">
                  <a:extLst>
                    <a:ext uri="{9D8B030D-6E8A-4147-A177-3AD203B41FA5}">
                      <a16:colId xmlns:a16="http://schemas.microsoft.com/office/drawing/2014/main" val="202198593"/>
                    </a:ext>
                  </a:extLst>
                </a:gridCol>
                <a:gridCol w="512425">
                  <a:extLst>
                    <a:ext uri="{9D8B030D-6E8A-4147-A177-3AD203B41FA5}">
                      <a16:colId xmlns:a16="http://schemas.microsoft.com/office/drawing/2014/main" val="2516027998"/>
                    </a:ext>
                  </a:extLst>
                </a:gridCol>
                <a:gridCol w="792000">
                  <a:extLst>
                    <a:ext uri="{9D8B030D-6E8A-4147-A177-3AD203B41FA5}">
                      <a16:colId xmlns:a16="http://schemas.microsoft.com/office/drawing/2014/main" val="4236658295"/>
                    </a:ext>
                  </a:extLst>
                </a:gridCol>
              </a:tblGrid>
              <a:tr h="280625">
                <a:tc>
                  <a:txBody>
                    <a:bodyPr/>
                    <a:lstStyle/>
                    <a:p>
                      <a:pPr>
                        <a:spcBef>
                          <a:spcPts val="1200"/>
                        </a:spcBef>
                      </a:pPr>
                      <a:endParaRPr lang="en-GB" sz="1100" b="1">
                        <a:solidFill>
                          <a:schemeClr val="tx1"/>
                        </a:solidFill>
                        <a:latin typeface="Segoe UI" panose="020B0502040204020203" pitchFamily="34" charset="0"/>
                        <a:cs typeface="Segoe UI" panose="020B0502040204020203" pitchFamily="34" charset="0"/>
                      </a:endParaRPr>
                    </a:p>
                  </a:txBody>
                  <a:tcPr marL="144000" marR="144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endParaRPr lang="en-GB" sz="1100" b="1" i="0" u="none" strike="noStrike"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gridSpan="9">
                  <a:txBody>
                    <a:bodyPr/>
                    <a:lstStyle/>
                    <a:p>
                      <a:pPr algn="ctr"/>
                      <a:r>
                        <a:rPr lang="en-GB" sz="1100" b="1">
                          <a:solidFill>
                            <a:schemeClr val="tx1"/>
                          </a:solidFill>
                          <a:latin typeface="Segoe UI" panose="020B0502040204020203" pitchFamily="34" charset="0"/>
                          <a:cs typeface="Segoe UI" panose="020B0502040204020203" pitchFamily="34" charset="0"/>
                        </a:rPr>
                        <a:t>2026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2027</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A9217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kern="1200">
                          <a:solidFill>
                            <a:schemeClr val="tx1"/>
                          </a:solidFill>
                          <a:latin typeface="Segoe UI" panose="020B0502040204020203" pitchFamily="34" charset="0"/>
                          <a:ea typeface="+mn-ea"/>
                          <a:cs typeface="Segoe UI" panose="020B0502040204020203" pitchFamily="34" charset="0"/>
                        </a:rPr>
                        <a:t>Financial year</a:t>
                      </a:r>
                    </a:p>
                  </a:txBody>
                  <a:tcPr anchor="ctr">
                    <a:lnL w="12700" cap="flat" cmpd="sng" algn="ctr">
                      <a:solidFill>
                        <a:schemeClr val="bg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91956354"/>
                  </a:ext>
                </a:extLst>
              </a:tr>
              <a:tr h="477799">
                <a:tc>
                  <a:txBody>
                    <a:bodyPr/>
                    <a:lstStyle/>
                    <a:p>
                      <a:pPr>
                        <a:spcBef>
                          <a:spcPts val="1200"/>
                        </a:spcBef>
                      </a:pPr>
                      <a:r>
                        <a:rPr lang="en-GB" sz="1200" b="1">
                          <a:solidFill>
                            <a:schemeClr val="tx1"/>
                          </a:solidFill>
                          <a:latin typeface="Segoe UI" panose="020B0502040204020203" pitchFamily="34" charset="0"/>
                          <a:cs typeface="Segoe UI" panose="020B0502040204020203" pitchFamily="34" charset="0"/>
                        </a:rPr>
                        <a:t>Measure / Management information</a:t>
                      </a: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r>
                        <a:rPr lang="en-GB" sz="1100" b="1" i="0" u="none" strike="noStrike" noProof="0">
                          <a:solidFill>
                            <a:schemeClr val="tx1"/>
                          </a:solidFill>
                          <a:latin typeface="Segoe UI" panose="020B0502040204020203" pitchFamily="34" charset="0"/>
                          <a:cs typeface="Segoe UI" panose="020B0502040204020203" pitchFamily="34" charset="0"/>
                        </a:rPr>
                        <a:t>Target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25/26</a:t>
                      </a:r>
                    </a:p>
                    <a:p>
                      <a:pPr algn="ctr"/>
                      <a:r>
                        <a:rPr lang="en-GB" sz="1100" b="1">
                          <a:solidFill>
                            <a:schemeClr val="tx1"/>
                          </a:solidFill>
                          <a:latin typeface="Segoe UI" panose="020B0502040204020203" pitchFamily="34" charset="0"/>
                          <a:cs typeface="Segoe UI" panose="020B0502040204020203" pitchFamily="34" charset="0"/>
                        </a:rPr>
                        <a:t>Result</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Apr</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May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Aug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Sep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Oct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Nov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Dec</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Jan</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Feb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Mar</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Apr 2026 to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6374075"/>
                  </a:ext>
                </a:extLst>
              </a:tr>
              <a:tr h="428471">
                <a:tc>
                  <a:txBody>
                    <a:bodyPr/>
                    <a:lstStyle/>
                    <a:p>
                      <a:r>
                        <a:rPr lang="en-GB" sz="1100" b="0" kern="1200">
                          <a:solidFill>
                            <a:schemeClr val="tx1"/>
                          </a:solidFill>
                          <a:latin typeface="Segoe UI" panose="020B0502040204020203" pitchFamily="34" charset="0"/>
                          <a:ea typeface="+mn-ea"/>
                          <a:cs typeface="Segoe UI" panose="020B0502040204020203" pitchFamily="34" charset="0"/>
                        </a:rPr>
                        <a:t>% capital spend variance to budget**</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-1% to 1% variance</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bg1"/>
                          </a:solidFill>
                          <a:latin typeface="Segoe UI"/>
                          <a:cs typeface="Segoe UI"/>
                        </a:rPr>
                        <a:t>43.4%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a:lnSpc>
                          <a:spcPct val="107000"/>
                        </a:lnSpc>
                        <a:spcAft>
                          <a:spcPts val="800"/>
                        </a:spcAft>
                      </a:pPr>
                      <a:r>
                        <a:rPr lang="en-GB" sz="1100" b="0" kern="1200">
                          <a:solidFill>
                            <a:schemeClr val="tx1"/>
                          </a:solidFill>
                          <a:latin typeface="Segoe UI" panose="020B0502040204020203" pitchFamily="34" charset="0"/>
                          <a:ea typeface="+mn-ea"/>
                          <a:cs typeface="Segoe UI" panose="020B0502040204020203" pitchFamily="34" charset="0"/>
                        </a:rPr>
                        <a:t>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a:lnSpc>
                          <a:spcPct val="100000"/>
                        </a:lnSpc>
                        <a:spcBef>
                          <a:spcPts val="0"/>
                        </a:spcBef>
                        <a:spcAft>
                          <a:spcPts val="0"/>
                        </a:spcAft>
                        <a:buNone/>
                        <a:tabLst/>
                        <a:defRPr/>
                      </a:pPr>
                      <a:r>
                        <a:rPr lang="en-GB" sz="1100" b="0" kern="1200">
                          <a:solidFill>
                            <a:schemeClr val="tx1"/>
                          </a:solidFill>
                          <a:latin typeface="Segoe UI" panose="020B0502040204020203" pitchFamily="34" charset="0"/>
                          <a:ea typeface="+mn-ea"/>
                          <a:cs typeface="Segoe UI" panose="020B0502040204020203" pitchFamily="34" charset="0"/>
                        </a:rPr>
                        <a:t>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100" b="0">
                          <a:solidFill>
                            <a:schemeClr val="tx1"/>
                          </a:solidFill>
                          <a:latin typeface="Segoe UI" panose="020B0502040204020203" pitchFamily="34" charset="0"/>
                          <a:cs typeface="Segoe UI" panose="020B0502040204020203" pitchFamily="34" charset="0"/>
                        </a:rPr>
                        <a:t>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a:lnSpc>
                          <a:spcPct val="107000"/>
                        </a:lnSpc>
                        <a:spcAft>
                          <a:spcPts val="800"/>
                        </a:spcAft>
                      </a:pPr>
                      <a:endParaRPr lang="en-GB" sz="1100" b="0" kern="1200">
                        <a:solidFill>
                          <a:schemeClr val="tx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chemeClr val="tx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en-GB" sz="1100" b="0" kern="1200">
                        <a:solidFill>
                          <a:schemeClr val="tx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a:lnSpc>
                          <a:spcPct val="100000"/>
                        </a:lnSpc>
                        <a:spcBef>
                          <a:spcPts val="0"/>
                        </a:spcBef>
                        <a:spcAft>
                          <a:spcPts val="0"/>
                        </a:spcAft>
                        <a:buNone/>
                        <a:tabLst/>
                        <a:defRPr/>
                      </a:pPr>
                      <a:endParaRPr lang="en-GB" sz="1100" b="0" kern="1200">
                        <a:solidFill>
                          <a:schemeClr val="tx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sz="1100" b="0" kern="1200">
                        <a:solidFill>
                          <a:schemeClr val="tx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endParaRPr lang="en-GB" sz="1100" b="0" kern="1200">
                        <a:solidFill>
                          <a:schemeClr val="tx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solidFill>
                        <a:latin typeface="Segoe UI"/>
                        <a:cs typeface="Segoe UI"/>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800"/>
                        </a:spcAft>
                      </a:pPr>
                      <a:r>
                        <a:rPr lang="en-GB" sz="1100" b="0" kern="1200">
                          <a:solidFill>
                            <a:schemeClr val="tx1"/>
                          </a:solidFill>
                          <a:latin typeface="Segoe UI" panose="020B0502040204020203" pitchFamily="34" charset="0"/>
                          <a:ea typeface="+mn-ea"/>
                          <a:cs typeface="Segoe UI" panose="020B0502040204020203" pitchFamily="34" charset="0"/>
                        </a:rPr>
                        <a:t>0.0%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3397554995"/>
                  </a:ext>
                </a:extLst>
              </a:tr>
              <a:tr h="4284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 revenue spend variance to budget**</a:t>
                      </a:r>
                      <a:endParaRPr lang="en-US" sz="1100" b="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0" kern="1200">
                          <a:solidFill>
                            <a:schemeClr val="tx1"/>
                          </a:solidFill>
                          <a:latin typeface="Segoe UI" panose="020B0502040204020203" pitchFamily="34" charset="0"/>
                          <a:ea typeface="+mn-ea"/>
                          <a:cs typeface="Segoe UI" panose="020B0502040204020203" pitchFamily="34" charset="0"/>
                        </a:rPr>
                        <a:t>-1% to 1% variance</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Segoe UI"/>
                          <a:cs typeface="Segoe UI"/>
                        </a:rPr>
                        <a:t>1.4%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-2.5%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0.2%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4.4%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chemeClr val="tx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kern="1200">
                        <a:solidFill>
                          <a:schemeClr val="tx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GB" sz="1100" b="0" kern="1200">
                        <a:solidFill>
                          <a:schemeClr val="tx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GB" sz="1100" b="0" kern="1200">
                        <a:solidFill>
                          <a:schemeClr val="tx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GB" sz="1100" b="0" kern="1200">
                        <a:solidFill>
                          <a:schemeClr val="tx1"/>
                        </a:solidFill>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solidFill>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0">
                        <a:solidFill>
                          <a:schemeClr val="tx1"/>
                        </a:solidFill>
                        <a:latin typeface="Segoe UI"/>
                        <a:cs typeface="Segoe UI"/>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latin typeface="Segoe UI" panose="020B0502040204020203" pitchFamily="34" charset="0"/>
                          <a:ea typeface="+mn-ea"/>
                          <a:cs typeface="Segoe UI" panose="020B0502040204020203" pitchFamily="34" charset="0"/>
                        </a:rPr>
                        <a:t>0.7%</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59871996"/>
                  </a:ext>
                </a:extLst>
              </a:tr>
            </a:tbl>
          </a:graphicData>
        </a:graphic>
      </p:graphicFrame>
      <p:graphicFrame>
        <p:nvGraphicFramePr>
          <p:cNvPr id="8" name="Table 7">
            <a:extLst>
              <a:ext uri="{FF2B5EF4-FFF2-40B4-BE49-F238E27FC236}">
                <a16:creationId xmlns:a16="http://schemas.microsoft.com/office/drawing/2014/main" id="{C2AA4174-2311-7C54-DB24-82E53AD9FE7E}"/>
              </a:ext>
            </a:extLst>
          </p:cNvPr>
          <p:cNvGraphicFramePr>
            <a:graphicFrameLocks noGrp="1"/>
          </p:cNvGraphicFramePr>
          <p:nvPr>
            <p:extLst>
              <p:ext uri="{D42A27DB-BD31-4B8C-83A1-F6EECF244321}">
                <p14:modId xmlns:p14="http://schemas.microsoft.com/office/powerpoint/2010/main" val="2446088178"/>
              </p:ext>
            </p:extLst>
          </p:nvPr>
        </p:nvGraphicFramePr>
        <p:xfrm>
          <a:off x="76969" y="2592113"/>
          <a:ext cx="12038031" cy="2988240"/>
        </p:xfrm>
        <a:graphic>
          <a:graphicData uri="http://schemas.openxmlformats.org/drawingml/2006/table">
            <a:tbl>
              <a:tblPr firstRow="1" bandRow="1">
                <a:tableStyleId>{5C22544A-7EE6-4342-B048-85BDC9FD1C3A}</a:tableStyleId>
              </a:tblPr>
              <a:tblGrid>
                <a:gridCol w="3150000">
                  <a:extLst>
                    <a:ext uri="{9D8B030D-6E8A-4147-A177-3AD203B41FA5}">
                      <a16:colId xmlns:a16="http://schemas.microsoft.com/office/drawing/2014/main" val="469818909"/>
                    </a:ext>
                  </a:extLst>
                </a:gridCol>
                <a:gridCol w="846593">
                  <a:extLst>
                    <a:ext uri="{9D8B030D-6E8A-4147-A177-3AD203B41FA5}">
                      <a16:colId xmlns:a16="http://schemas.microsoft.com/office/drawing/2014/main" val="692076125"/>
                    </a:ext>
                  </a:extLst>
                </a:gridCol>
                <a:gridCol w="677274">
                  <a:extLst>
                    <a:ext uri="{9D8B030D-6E8A-4147-A177-3AD203B41FA5}">
                      <a16:colId xmlns:a16="http://schemas.microsoft.com/office/drawing/2014/main" val="570159372"/>
                    </a:ext>
                  </a:extLst>
                </a:gridCol>
                <a:gridCol w="208280">
                  <a:extLst>
                    <a:ext uri="{9D8B030D-6E8A-4147-A177-3AD203B41FA5}">
                      <a16:colId xmlns:a16="http://schemas.microsoft.com/office/drawing/2014/main" val="1334333482"/>
                    </a:ext>
                  </a:extLst>
                </a:gridCol>
                <a:gridCol w="507956">
                  <a:extLst>
                    <a:ext uri="{9D8B030D-6E8A-4147-A177-3AD203B41FA5}">
                      <a16:colId xmlns:a16="http://schemas.microsoft.com/office/drawing/2014/main" val="3775734895"/>
                    </a:ext>
                  </a:extLst>
                </a:gridCol>
                <a:gridCol w="507956">
                  <a:extLst>
                    <a:ext uri="{9D8B030D-6E8A-4147-A177-3AD203B41FA5}">
                      <a16:colId xmlns:a16="http://schemas.microsoft.com/office/drawing/2014/main" val="4266297973"/>
                    </a:ext>
                  </a:extLst>
                </a:gridCol>
                <a:gridCol w="507956">
                  <a:extLst>
                    <a:ext uri="{9D8B030D-6E8A-4147-A177-3AD203B41FA5}">
                      <a16:colId xmlns:a16="http://schemas.microsoft.com/office/drawing/2014/main" val="3203379972"/>
                    </a:ext>
                  </a:extLst>
                </a:gridCol>
                <a:gridCol w="507956">
                  <a:extLst>
                    <a:ext uri="{9D8B030D-6E8A-4147-A177-3AD203B41FA5}">
                      <a16:colId xmlns:a16="http://schemas.microsoft.com/office/drawing/2014/main" val="211516343"/>
                    </a:ext>
                  </a:extLst>
                </a:gridCol>
                <a:gridCol w="507956">
                  <a:extLst>
                    <a:ext uri="{9D8B030D-6E8A-4147-A177-3AD203B41FA5}">
                      <a16:colId xmlns:a16="http://schemas.microsoft.com/office/drawing/2014/main" val="628302310"/>
                    </a:ext>
                  </a:extLst>
                </a:gridCol>
                <a:gridCol w="507956">
                  <a:extLst>
                    <a:ext uri="{9D8B030D-6E8A-4147-A177-3AD203B41FA5}">
                      <a16:colId xmlns:a16="http://schemas.microsoft.com/office/drawing/2014/main" val="118659764"/>
                    </a:ext>
                  </a:extLst>
                </a:gridCol>
                <a:gridCol w="507956">
                  <a:extLst>
                    <a:ext uri="{9D8B030D-6E8A-4147-A177-3AD203B41FA5}">
                      <a16:colId xmlns:a16="http://schemas.microsoft.com/office/drawing/2014/main" val="2253474578"/>
                    </a:ext>
                  </a:extLst>
                </a:gridCol>
                <a:gridCol w="507956">
                  <a:extLst>
                    <a:ext uri="{9D8B030D-6E8A-4147-A177-3AD203B41FA5}">
                      <a16:colId xmlns:a16="http://schemas.microsoft.com/office/drawing/2014/main" val="3692842949"/>
                    </a:ext>
                  </a:extLst>
                </a:gridCol>
                <a:gridCol w="507956">
                  <a:extLst>
                    <a:ext uri="{9D8B030D-6E8A-4147-A177-3AD203B41FA5}">
                      <a16:colId xmlns:a16="http://schemas.microsoft.com/office/drawing/2014/main" val="2420993743"/>
                    </a:ext>
                  </a:extLst>
                </a:gridCol>
                <a:gridCol w="208280">
                  <a:extLst>
                    <a:ext uri="{9D8B030D-6E8A-4147-A177-3AD203B41FA5}">
                      <a16:colId xmlns:a16="http://schemas.microsoft.com/office/drawing/2014/main" val="4290615493"/>
                    </a:ext>
                  </a:extLst>
                </a:gridCol>
                <a:gridCol w="792000">
                  <a:extLst>
                    <a:ext uri="{9D8B030D-6E8A-4147-A177-3AD203B41FA5}">
                      <a16:colId xmlns:a16="http://schemas.microsoft.com/office/drawing/2014/main" val="202198593"/>
                    </a:ext>
                  </a:extLst>
                </a:gridCol>
                <a:gridCol w="792000">
                  <a:extLst>
                    <a:ext uri="{9D8B030D-6E8A-4147-A177-3AD203B41FA5}">
                      <a16:colId xmlns:a16="http://schemas.microsoft.com/office/drawing/2014/main" val="4236658295"/>
                    </a:ext>
                  </a:extLst>
                </a:gridCol>
                <a:gridCol w="792000">
                  <a:extLst>
                    <a:ext uri="{9D8B030D-6E8A-4147-A177-3AD203B41FA5}">
                      <a16:colId xmlns:a16="http://schemas.microsoft.com/office/drawing/2014/main" val="2113723973"/>
                    </a:ext>
                  </a:extLst>
                </a:gridCol>
              </a:tblGrid>
              <a:tr h="396000">
                <a:tc>
                  <a:txBody>
                    <a:bodyPr/>
                    <a:lstStyle/>
                    <a:p>
                      <a:pPr>
                        <a:spcBef>
                          <a:spcPts val="1200"/>
                        </a:spcBef>
                      </a:pPr>
                      <a:endParaRPr lang="en-GB" sz="1200" b="1">
                        <a:solidFill>
                          <a:schemeClr val="tx1"/>
                        </a:solidFill>
                        <a:latin typeface="Segoe UI" panose="020B0502040204020203" pitchFamily="34" charset="0"/>
                        <a:cs typeface="Segoe UI" panose="020B0502040204020203" pitchFamily="34" charset="0"/>
                      </a:endParaRP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endParaRPr lang="en-GB" sz="1100" b="1" i="0" u="none" strike="noStrike" noProof="0">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rowSpan="7">
                  <a:txBody>
                    <a:bodyPr/>
                    <a:lstStyle/>
                    <a:p>
                      <a:endParaRPr lang="en-GB" sz="1100">
                        <a:latin typeface="Segoe UI" panose="020B0502040204020203" pitchFamily="34" charset="0"/>
                        <a:cs typeface="Segoe UI" panose="020B0502040204020203" pitchFamily="34" charset="0"/>
                      </a:endParaRPr>
                    </a:p>
                  </a:txBody>
                  <a:tcPr>
                    <a:lnL w="12700" cap="flat" cmpd="sng" algn="ctr">
                      <a:solidFill>
                        <a:schemeClr val="bg2"/>
                      </a:solidFill>
                      <a:prstDash val="solid"/>
                      <a:round/>
                      <a:headEnd type="none" w="med" len="med"/>
                      <a:tailEnd type="none" w="med" len="med"/>
                    </a:lnL>
                    <a:lnB w="12700" cap="flat" cmpd="sng" algn="ctr">
                      <a:solidFill>
                        <a:schemeClr val="bg2"/>
                      </a:solidFill>
                      <a:prstDash val="solid"/>
                      <a:round/>
                      <a:headEnd type="none" w="med" len="med"/>
                      <a:tailEnd type="none" w="med" len="med"/>
                    </a:lnB>
                    <a:solidFill>
                      <a:schemeClr val="accent1"/>
                    </a:solidFill>
                  </a:tcPr>
                </a:tc>
                <a:tc gridSpan="9">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2026</a:t>
                      </a:r>
                    </a:p>
                  </a:txBody>
                  <a:tcPr anchor="ctr">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a:solidFill>
                          <a:schemeClr val="tx1"/>
                        </a:solidFill>
                        <a:latin typeface="Segoe UI" panose="020B0502040204020203" pitchFamily="34" charset="0"/>
                        <a:cs typeface="Segoe UI" panose="020B0502040204020203" pitchFamily="34" charset="0"/>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7">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Latest 6 month</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Business Plan</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Financial year</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9725780"/>
                  </a:ext>
                </a:extLst>
              </a:tr>
              <a:tr h="432000">
                <a:tc>
                  <a:txBody>
                    <a:bodyPr/>
                    <a:lstStyle/>
                    <a:p>
                      <a:pPr>
                        <a:spcBef>
                          <a:spcPts val="1200"/>
                        </a:spcBef>
                      </a:pPr>
                      <a:r>
                        <a:rPr lang="en-GB" sz="1200" b="1">
                          <a:solidFill>
                            <a:schemeClr val="tx1"/>
                          </a:solidFill>
                          <a:latin typeface="Segoe UI" panose="020B0502040204020203" pitchFamily="34" charset="0"/>
                          <a:cs typeface="Segoe UI" panose="020B0502040204020203" pitchFamily="34" charset="0"/>
                        </a:rPr>
                        <a:t>Measure / Management information</a:t>
                      </a:r>
                    </a:p>
                  </a:txBody>
                  <a:tcPr marL="144000" marR="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lvl="0" algn="ctr">
                        <a:buNone/>
                      </a:pPr>
                      <a:r>
                        <a:rPr lang="en-GB" sz="1100" b="1" i="0" u="none" strike="noStrike" noProof="0">
                          <a:solidFill>
                            <a:schemeClr val="tx1"/>
                          </a:solidFill>
                          <a:latin typeface="Segoe UI" panose="020B0502040204020203" pitchFamily="34" charset="0"/>
                          <a:cs typeface="Segoe UI" panose="020B0502040204020203" pitchFamily="34" charset="0"/>
                        </a:rPr>
                        <a:t>Target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25/26 Result</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v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Jan</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Feb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alpha val="40000"/>
                      </a:schemeClr>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Mar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Apr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May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a:solidFill>
                            <a:schemeClr val="tx1"/>
                          </a:solidFill>
                          <a:latin typeface="Segoe UI" panose="020B0502040204020203" pitchFamily="34" charset="0"/>
                          <a:cs typeface="Segoe UI" panose="020B0502040204020203" pitchFamily="34" charset="0"/>
                        </a:rPr>
                        <a:t>Jul</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a:solidFill>
                            <a:schemeClr val="tx1"/>
                          </a:solidFill>
                          <a:latin typeface="Segoe UI" panose="020B0502040204020203" pitchFamily="34" charset="0"/>
                          <a:ea typeface="+mn-ea"/>
                          <a:cs typeface="Segoe UI" panose="020B0502040204020203" pitchFamily="34" charset="0"/>
                        </a:rPr>
                        <a:t>Aug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kern="1200">
                          <a:solidFill>
                            <a:schemeClr val="tx1"/>
                          </a:solidFill>
                          <a:latin typeface="Segoe UI" panose="020B0502040204020203" pitchFamily="34" charset="0"/>
                          <a:ea typeface="+mn-ea"/>
                          <a:cs typeface="Segoe UI" panose="020B0502040204020203" pitchFamily="34" charset="0"/>
                        </a:rPr>
                        <a:t>Sep</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sz="1100" b="1" kern="1200">
                        <a:solidFill>
                          <a:schemeClr val="tx1"/>
                        </a:solidFill>
                        <a:latin typeface="Segoe UI" panose="020B0502040204020203" pitchFamily="34" charset="0"/>
                        <a:ea typeface="+mn-ea"/>
                        <a:cs typeface="Segoe UI" panose="020B0502040204020203" pitchFamily="34" charset="0"/>
                      </a:endParaRP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Jan 2025 to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Apr 2025 to date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000" b="1" kern="1200">
                          <a:solidFill>
                            <a:schemeClr val="tx1"/>
                          </a:solidFill>
                          <a:latin typeface="Segoe UI" panose="020B0502040204020203" pitchFamily="34" charset="0"/>
                          <a:ea typeface="+mn-ea"/>
                          <a:cs typeface="Segoe UI" panose="020B0502040204020203" pitchFamily="34" charset="0"/>
                        </a:rPr>
                        <a:t>Apr 2026 to date</a:t>
                      </a: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3637407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staff turnover</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&lt;10%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7.5%*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7.1%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7.1%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7.5%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7.5%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7.6%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7.6%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7.6%*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7.6%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339755499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staff vacancies</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&lt;5%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a:solidFill>
                            <a:schemeClr val="bg1"/>
                          </a:solidFill>
                          <a:latin typeface="Segoe UI" panose="020B0502040204020203" pitchFamily="34" charset="0"/>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bg1"/>
                          </a:solidFill>
                          <a:latin typeface="Segoe UI" panose="020B0502040204020203" pitchFamily="34" charset="0"/>
                          <a:cs typeface="Segoe UI" panose="020B0502040204020203" pitchFamily="34" charset="0"/>
                        </a:rPr>
                        <a:t>7.2%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a:r>
                        <a:rPr lang="en-GB" sz="1100">
                          <a:solidFill>
                            <a:schemeClr val="bg1"/>
                          </a:solidFill>
                          <a:latin typeface="Segoe UI" panose="020B0502040204020203" pitchFamily="34" charset="0"/>
                          <a:cs typeface="Segoe UI" panose="020B0502040204020203" pitchFamily="34" charset="0"/>
                        </a:rPr>
                        <a:t>7.5%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bg1"/>
                          </a:solidFill>
                          <a:effectLst/>
                          <a:uLnTx/>
                          <a:uFillTx/>
                          <a:latin typeface="Segoe UI" panose="020B0502040204020203" pitchFamily="34" charset="0"/>
                          <a:ea typeface="+mn-ea"/>
                          <a:cs typeface="Segoe UI" panose="020B0502040204020203" pitchFamily="34" charset="0"/>
                        </a:rPr>
                        <a:t>8.0%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7.4%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7.6%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r>
                        <a:rPr lang="en-GB" sz="1100" b="0" i="0" u="none" strike="noStrike">
                          <a:solidFill>
                            <a:schemeClr val="bg1"/>
                          </a:solidFill>
                          <a:effectLst/>
                          <a:latin typeface="Segoe UI" panose="020B0502040204020203" pitchFamily="34" charset="0"/>
                          <a:cs typeface="Segoe UI" panose="020B0502040204020203" pitchFamily="34" charset="0"/>
                        </a:rPr>
                        <a:t>7.4%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7.4%*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tc>
                  <a:txBody>
                    <a:bodyPr/>
                    <a:lstStyle/>
                    <a:p>
                      <a:pPr algn="ctr" fontAlgn="b"/>
                      <a:r>
                        <a:rPr lang="en-GB" sz="1100" b="0" i="0" u="none" strike="noStrike">
                          <a:solidFill>
                            <a:schemeClr val="bg1"/>
                          </a:solidFill>
                          <a:effectLst/>
                          <a:latin typeface="Segoe UI" panose="020B0502040204020203" pitchFamily="34" charset="0"/>
                          <a:cs typeface="Segoe UI" panose="020B0502040204020203" pitchFamily="34" charset="0"/>
                        </a:rPr>
                        <a:t>7.4%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B4325"/>
                    </a:solidFill>
                  </a:tcPr>
                </a:tc>
                <a:extLst>
                  <a:ext uri="{0D108BD9-81ED-4DB2-BD59-A6C34878D82A}">
                    <a16:rowId xmlns:a16="http://schemas.microsoft.com/office/drawing/2014/main" val="59871996"/>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staff sickness</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&lt;5%</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a:solidFill>
                            <a:schemeClr val="tx1"/>
                          </a:solidFill>
                          <a:latin typeface="Segoe UI" panose="020B0502040204020203" pitchFamily="34" charset="0"/>
                          <a:cs typeface="Segoe UI" panose="020B0502040204020203" pitchFamily="34" charset="0"/>
                        </a:rPr>
                        <a:t>4.0%*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Segoe UI" panose="020B0502040204020203" pitchFamily="34" charset="0"/>
                          <a:cs typeface="Segoe UI" panose="020B0502040204020203" pitchFamily="34" charset="0"/>
                        </a:rPr>
                        <a:t>3.9%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a:r>
                        <a:rPr lang="en-GB" sz="1100">
                          <a:solidFill>
                            <a:schemeClr val="tx1"/>
                          </a:solidFill>
                          <a:latin typeface="Segoe UI" panose="020B0502040204020203" pitchFamily="34" charset="0"/>
                          <a:cs typeface="Segoe UI" panose="020B0502040204020203" pitchFamily="34" charset="0"/>
                        </a:rPr>
                        <a:t>3.9%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4.0%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4.1%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4.2%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4.2%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4.2%*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b"/>
                      <a:r>
                        <a:rPr lang="en-GB" sz="1100" b="0" i="0" u="none" strike="noStrike">
                          <a:solidFill>
                            <a:schemeClr val="tx1"/>
                          </a:solidFill>
                          <a:effectLst/>
                          <a:latin typeface="Segoe UI" panose="020B0502040204020203" pitchFamily="34" charset="0"/>
                          <a:cs typeface="Segoe UI" panose="020B0502040204020203" pitchFamily="34" charset="0"/>
                        </a:rPr>
                        <a:t>4.2%</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extLst>
                  <a:ext uri="{0D108BD9-81ED-4DB2-BD59-A6C34878D82A}">
                    <a16:rowId xmlns:a16="http://schemas.microsoft.com/office/drawing/2014/main" val="72226811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 of staff from an ethnic minority background</a:t>
                      </a: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kern="1200">
                          <a:solidFill>
                            <a:schemeClr val="tx1"/>
                          </a:solidFill>
                          <a:latin typeface="Segoe UI" panose="020B0502040204020203" pitchFamily="34" charset="0"/>
                          <a:ea typeface="+mn-ea"/>
                          <a:cs typeface="Segoe UI" panose="020B0502040204020203" pitchFamily="34" charset="0"/>
                        </a:rPr>
                        <a:t>&gt;=17.9%</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a:solidFill>
                            <a:schemeClr val="tx1"/>
                          </a:solidFill>
                          <a:latin typeface="Segoe UI" panose="020B0502040204020203" pitchFamily="34" charset="0"/>
                          <a:cs typeface="Segoe UI" panose="020B0502040204020203" pitchFamily="34" charset="0"/>
                        </a:rPr>
                        <a:t>19.0%*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19.0%*</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19.4%*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kern="1200">
                        <a:solidFill>
                          <a:schemeClr val="tx1">
                            <a:lumMod val="95000"/>
                            <a:lumOff val="5000"/>
                          </a:schemeClr>
                        </a:solidFill>
                        <a:latin typeface="Aptos Light"/>
                        <a:ea typeface="+mn-ea"/>
                        <a:cs typeface="+mn-cs"/>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19.4%*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57C4AD"/>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4655120"/>
                  </a:ext>
                </a:extLst>
              </a:tr>
              <a:tr h="432000">
                <a:tc>
                  <a:txBody>
                    <a:bodyPr/>
                    <a:lstStyle/>
                    <a:p>
                      <a:r>
                        <a:rPr lang="en-GB" sz="1100" kern="1200">
                          <a:solidFill>
                            <a:schemeClr val="tx1"/>
                          </a:solidFill>
                          <a:latin typeface="Segoe UI" panose="020B0502040204020203" pitchFamily="34" charset="0"/>
                          <a:ea typeface="+mn-ea"/>
                          <a:cs typeface="Segoe UI" panose="020B0502040204020203" pitchFamily="34" charset="0"/>
                        </a:rPr>
                        <a:t>% of staff with a disability</a:t>
                      </a:r>
                      <a:endParaRPr lang="en-US" sz="1100" kern="1200">
                        <a:solidFill>
                          <a:schemeClr val="tx1"/>
                        </a:solidFill>
                        <a:latin typeface="Segoe UI" panose="020B0502040204020203" pitchFamily="34" charset="0"/>
                        <a:ea typeface="+mn-ea"/>
                        <a:cs typeface="Segoe UI" panose="020B0502040204020203" pitchFamily="34" charset="0"/>
                      </a:endParaRPr>
                    </a:p>
                  </a:txBody>
                  <a:tcPr marL="144000" marR="144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&gt;=18.4%</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kern="1200">
                          <a:solidFill>
                            <a:schemeClr val="tx1"/>
                          </a:solidFill>
                          <a:latin typeface="Segoe UI" panose="020B0502040204020203" pitchFamily="34" charset="0"/>
                          <a:ea typeface="+mn-ea"/>
                          <a:cs typeface="Segoe UI" panose="020B0502040204020203" pitchFamily="34" charset="0"/>
                        </a:rPr>
                        <a:t>16.6%*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algn="ctr"/>
                      <a:endParaRPr lang="en-GB" sz="1000">
                        <a:solidFill>
                          <a:schemeClr val="tx1">
                            <a:lumMod val="95000"/>
                            <a:lumOff val="5000"/>
                          </a:schemeClr>
                        </a:solidFill>
                        <a:latin typeface="Aptos Ligh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16.6%*</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a:solidFill>
                          <a:schemeClr val="tx1">
                            <a:lumMod val="95000"/>
                            <a:lumOff val="5000"/>
                          </a:schemeClr>
                        </a:solidFill>
                        <a:latin typeface="Aptos Ligh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17.1%*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u="none" strike="noStrike" noProof="0">
                          <a:solidFill>
                            <a:schemeClr val="tx1">
                              <a:lumMod val="95000"/>
                              <a:lumOff val="5000"/>
                            </a:schemeClr>
                          </a:solidFill>
                          <a:latin typeface="Segoe UI" panose="020B0502040204020203" pitchFamily="34" charset="0"/>
                          <a:cs typeface="Segoe UI" panose="020B0502040204020203" pitchFamily="34" charset="0"/>
                        </a:rPr>
                        <a:t>Quarterly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FC5E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00">
                        <a:solidFill>
                          <a:schemeClr val="tx1">
                            <a:lumMod val="95000"/>
                            <a:lumOff val="5000"/>
                          </a:schemeClr>
                        </a:solidFill>
                        <a:latin typeface="Aptos Light"/>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endParaRPr lang="en-GB" sz="1100" b="0" i="0" u="none" strike="noStrike">
                        <a:solidFill>
                          <a:schemeClr val="tx1"/>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ctr">
                        <a:buNone/>
                      </a:pPr>
                      <a:endParaRPr lang="en-GB" sz="1100" b="0" i="0" u="none" strike="noStrike">
                        <a:solidFill>
                          <a:srgbClr val="FFFFFF"/>
                        </a:solidFill>
                        <a:effectLst/>
                        <a:latin typeface="Segoe UI" panose="020B0502040204020203" pitchFamily="34" charset="0"/>
                        <a:cs typeface="Segoe UI" panose="020B0502040204020203" pitchFamily="34" charset="0"/>
                      </a:endParaRP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buNone/>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tx1"/>
                          </a:solidFill>
                          <a:effectLst/>
                          <a:uLnTx/>
                          <a:uFillTx/>
                          <a:latin typeface="Segoe UI" panose="020B0502040204020203" pitchFamily="34" charset="0"/>
                          <a:ea typeface="+mn-ea"/>
                          <a:cs typeface="Segoe UI" panose="020B0502040204020203" pitchFamily="34" charset="0"/>
                        </a:rPr>
                        <a:t>17.1%*</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DA24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0" i="0" u="none" strike="noStrike">
                          <a:solidFill>
                            <a:schemeClr val="tx1"/>
                          </a:solidFill>
                          <a:effectLst/>
                          <a:latin typeface="Segoe UI" panose="020B0502040204020203" pitchFamily="34" charset="0"/>
                          <a:cs typeface="Segoe UI" panose="020B0502040204020203" pitchFamily="34" charset="0"/>
                        </a:rPr>
                        <a:t>-</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01002855"/>
                  </a:ext>
                </a:extLst>
              </a:tr>
            </a:tbl>
          </a:graphicData>
        </a:graphic>
      </p:graphicFrame>
      <p:sp>
        <p:nvSpPr>
          <p:cNvPr id="7" name="Title 8">
            <a:extLst>
              <a:ext uri="{FF2B5EF4-FFF2-40B4-BE49-F238E27FC236}">
                <a16:creationId xmlns:a16="http://schemas.microsoft.com/office/drawing/2014/main" id="{A915B22F-57B8-E78F-81A7-901B81E37309}"/>
              </a:ext>
            </a:extLst>
          </p:cNvPr>
          <p:cNvSpPr txBox="1">
            <a:spLocks noGrp="1"/>
          </p:cNvSpPr>
          <p:nvPr>
            <p:ph type="title" idx="4294967295"/>
          </p:nvPr>
        </p:nvSpPr>
        <p:spPr>
          <a:xfrm>
            <a:off x="198780" y="99390"/>
            <a:ext cx="3830638" cy="339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a:solidFill>
                  <a:srgbClr val="A92173"/>
                </a:solidFill>
                <a:latin typeface="Segoe UI" panose="020B0502040204020203" pitchFamily="34" charset="0"/>
                <a:ea typeface="+mn-ea"/>
                <a:cs typeface="Segoe UI" panose="020B0502040204020203" pitchFamily="34" charset="0"/>
              </a:rPr>
              <a:t>Finance (financial year)</a:t>
            </a:r>
            <a:endParaRPr kumimoji="0" lang="en-GB" sz="1600" i="0" u="none" strike="noStrike" kern="1200" cap="none" spc="0" normalizeH="0" baseline="0" noProof="0">
              <a:ln>
                <a:noFill/>
              </a:ln>
              <a:solidFill>
                <a:srgbClr val="A92173"/>
              </a:solidFill>
              <a:effectLst/>
              <a:uLnTx/>
              <a:uFillTx/>
              <a:latin typeface="Segoe UI" panose="020B0502040204020203" pitchFamily="34" charset="0"/>
              <a:ea typeface="+mn-ea"/>
              <a:cs typeface="Segoe UI" panose="020B0502040204020203" pitchFamily="34" charset="0"/>
            </a:endParaRPr>
          </a:p>
        </p:txBody>
      </p:sp>
      <p:sp>
        <p:nvSpPr>
          <p:cNvPr id="3" name="Title 8">
            <a:extLst>
              <a:ext uri="{FF2B5EF4-FFF2-40B4-BE49-F238E27FC236}">
                <a16:creationId xmlns:a16="http://schemas.microsoft.com/office/drawing/2014/main" id="{C9A108EE-20BE-BD09-2109-DB723F996422}"/>
              </a:ext>
            </a:extLst>
          </p:cNvPr>
          <p:cNvSpPr txBox="1">
            <a:spLocks/>
          </p:cNvSpPr>
          <p:nvPr/>
        </p:nvSpPr>
        <p:spPr>
          <a:xfrm>
            <a:off x="181899" y="2423044"/>
            <a:ext cx="3830638" cy="338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GB" sz="1600" b="1">
                <a:solidFill>
                  <a:srgbClr val="A92173"/>
                </a:solidFill>
                <a:latin typeface="Segoe UI" panose="020B0502040204020203" pitchFamily="34" charset="0"/>
                <a:ea typeface="+mn-ea"/>
                <a:cs typeface="Segoe UI" panose="020B0502040204020203" pitchFamily="34" charset="0"/>
              </a:rPr>
              <a:t>Culture and people</a:t>
            </a:r>
            <a:endParaRPr lang="en-GB" sz="1600">
              <a:solidFill>
                <a:srgbClr val="A92173"/>
              </a:solidFill>
              <a:latin typeface="Segoe UI" panose="020B0502040204020203" pitchFamily="34" charset="0"/>
              <a:ea typeface="+mn-ea"/>
              <a:cs typeface="Segoe UI" panose="020B0502040204020203" pitchFamily="34" charset="0"/>
            </a:endParaRPr>
          </a:p>
        </p:txBody>
      </p:sp>
      <p:sp>
        <p:nvSpPr>
          <p:cNvPr id="5" name="TextBox 4">
            <a:extLst>
              <a:ext uri="{FF2B5EF4-FFF2-40B4-BE49-F238E27FC236}">
                <a16:creationId xmlns:a16="http://schemas.microsoft.com/office/drawing/2014/main" id="{D6FBBA98-7B1C-0BF9-98DD-780D40FA63F6}"/>
              </a:ext>
            </a:extLst>
          </p:cNvPr>
          <p:cNvSpPr txBox="1"/>
          <p:nvPr/>
        </p:nvSpPr>
        <p:spPr>
          <a:xfrm>
            <a:off x="206303" y="5592813"/>
            <a:ext cx="11881221" cy="261610"/>
          </a:xfrm>
          <a:prstGeom prst="rect">
            <a:avLst/>
          </a:prstGeom>
          <a:noFill/>
        </p:spPr>
        <p:txBody>
          <a:bodyPr wrap="square" rtlCol="0">
            <a:spAutoFit/>
          </a:bodyPr>
          <a:lstStyle/>
          <a:p>
            <a:r>
              <a:rPr lang="en-GB" sz="1100">
                <a:latin typeface="Segoe UI" panose="020B0502040204020203" pitchFamily="34" charset="0"/>
                <a:cs typeface="Segoe UI" panose="020B0502040204020203" pitchFamily="34" charset="0"/>
              </a:rPr>
              <a:t>* these year-to-date figures are the latest available 12-month rolling average</a:t>
            </a:r>
          </a:p>
        </p:txBody>
      </p:sp>
      <p:sp>
        <p:nvSpPr>
          <p:cNvPr id="6" name="TextBox 5">
            <a:extLst>
              <a:ext uri="{FF2B5EF4-FFF2-40B4-BE49-F238E27FC236}">
                <a16:creationId xmlns:a16="http://schemas.microsoft.com/office/drawing/2014/main" id="{358315EE-8F17-9FF3-28CE-AD28AF28FAC8}"/>
              </a:ext>
            </a:extLst>
          </p:cNvPr>
          <p:cNvSpPr txBox="1"/>
          <p:nvPr/>
        </p:nvSpPr>
        <p:spPr>
          <a:xfrm>
            <a:off x="5324991" y="5592813"/>
            <a:ext cx="6685110" cy="430887"/>
          </a:xfrm>
          <a:prstGeom prst="rect">
            <a:avLst/>
          </a:prstGeom>
          <a:noFill/>
        </p:spPr>
        <p:txBody>
          <a:bodyPr wrap="square" rtlCol="0">
            <a:spAutoFit/>
          </a:bodyPr>
          <a:lstStyle>
            <a:defPPr>
              <a:defRPr lang="en-US"/>
            </a:defPPr>
            <a:lvl1pPr>
              <a:defRPr sz="1100">
                <a:latin typeface="Segoe UI" panose="020B0502040204020203" pitchFamily="34" charset="0"/>
                <a:cs typeface="Segoe UI" panose="020B0502040204020203" pitchFamily="34" charset="0"/>
              </a:defRPr>
            </a:lvl1pPr>
          </a:lstStyle>
          <a:p>
            <a:r>
              <a:rPr lang="en-GB"/>
              <a:t>** These figures align with those shared with Executive Committee. However, this may not be the final year-end position as we continue to complete the necessary financial accounting entries.</a:t>
            </a:r>
          </a:p>
        </p:txBody>
      </p:sp>
    </p:spTree>
    <p:extLst>
      <p:ext uri="{BB962C8B-B14F-4D97-AF65-F5344CB8AC3E}">
        <p14:creationId xmlns:p14="http://schemas.microsoft.com/office/powerpoint/2010/main" val="23938051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64ad382-3c4e-46c8-8941-bb10e29dc2a7">
      <Terms xmlns="http://schemas.microsoft.com/office/infopath/2007/PartnerControls"/>
    </lcf76f155ced4ddcb4097134ff3c332f>
    <TaxCatchAll xmlns="69835d11-a58d-4a3a-98ba-45651de9bb3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9FC863EA7C6D041AE6C2DF7B2529789" ma:contentTypeVersion="14" ma:contentTypeDescription="Create a new document." ma:contentTypeScope="" ma:versionID="4126cf14b1303bac3ed20aeb3a2573da">
  <xsd:schema xmlns:xsd="http://www.w3.org/2001/XMLSchema" xmlns:xs="http://www.w3.org/2001/XMLSchema" xmlns:p="http://schemas.microsoft.com/office/2006/metadata/properties" xmlns:ns2="164ad382-3c4e-46c8-8941-bb10e29dc2a7" xmlns:ns3="69835d11-a58d-4a3a-98ba-45651de9bb33" targetNamespace="http://schemas.microsoft.com/office/2006/metadata/properties" ma:root="true" ma:fieldsID="2cfdb017f40241f245a21906c2a25101" ns2:_="" ns3:_="">
    <xsd:import namespace="164ad382-3c4e-46c8-8941-bb10e29dc2a7"/>
    <xsd:import namespace="69835d11-a58d-4a3a-98ba-45651de9bb3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4ad382-3c4e-46c8-8941-bb10e29dc2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8df9d8e5-705b-4129-800a-08ca17c575e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835d11-a58d-4a3a-98ba-45651de9bb3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3aaa2f0-1062-40e0-aaee-3b6b3910f74a}" ma:internalName="TaxCatchAll" ma:showField="CatchAllData" ma:web="69835d11-a58d-4a3a-98ba-45651de9bb3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c497441b-d3fe-4788-8629-aff52d38f515">
      <Terms xmlns="http://schemas.microsoft.com/office/infopath/2007/PartnerControls"/>
    </lcf76f155ced4ddcb4097134ff3c332f>
    <TaxCatchAll xmlns="1d162527-c308-4a98-98b8-9e726c57dd8b" xsi:nil="true"/>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7D784C-D43E-4D40-A900-F06047087FB3}">
  <ds:schemaRefs>
    <ds:schemaRef ds:uri="1d162527-c308-4a98-98b8-9e726c57dd8b"/>
    <ds:schemaRef ds:uri="c497441b-d3fe-4788-8629-aff52d38f51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164ad382-3c4e-46c8-8941-bb10e29dc2a7"/>
    <ds:schemaRef ds:uri="69835d11-a58d-4a3a-98ba-45651de9bb33"/>
  </ds:schemaRefs>
</ds:datastoreItem>
</file>

<file path=customXml/itemProps2.xml><?xml version="1.0" encoding="utf-8"?>
<ds:datastoreItem xmlns:ds="http://schemas.openxmlformats.org/officeDocument/2006/customXml" ds:itemID="{9DF66579-A962-4CBE-9DDF-DBB15386DC7A}">
  <ds:schemaRefs>
    <ds:schemaRef ds:uri="http://schemas.microsoft.com/sharepoint/v3/contenttype/forms"/>
  </ds:schemaRefs>
</ds:datastoreItem>
</file>

<file path=customXml/itemProps3.xml><?xml version="1.0" encoding="utf-8"?>
<ds:datastoreItem xmlns:ds="http://schemas.openxmlformats.org/officeDocument/2006/customXml" ds:itemID="{4440DEFF-1CB1-4DEE-AA0D-B07E91B28A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4ad382-3c4e-46c8-8941-bb10e29dc2a7"/>
    <ds:schemaRef ds:uri="69835d11-a58d-4a3a-98ba-45651de9bb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2222261-6D37-4ED3-9730-1BBC0D444B7D}">
  <ds:schemaRefs>
    <ds:schemaRef ds:uri="1d162527-c308-4a98-98b8-9e726c57dd8b"/>
    <ds:schemaRef ds:uri="c497441b-d3fe-4788-8629-aff52d38f51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5.xml><?xml version="1.0" encoding="utf-8"?>
<ds:datastoreItem xmlns:ds="http://schemas.openxmlformats.org/officeDocument/2006/customXml" ds:itemID="{10C11914-7A2E-42F4-AE77-E6E29E9D82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3209</Words>
  <Application>Microsoft Office PowerPoint</Application>
  <PresentationFormat>Widescreen</PresentationFormat>
  <Paragraphs>849</Paragraphs>
  <Slides>8</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Aptos</vt:lpstr>
      <vt:lpstr>Aptos Display</vt:lpstr>
      <vt:lpstr>Aptos Light</vt:lpstr>
      <vt:lpstr>Aptos Narrow</vt:lpstr>
      <vt:lpstr>Arial</vt:lpstr>
      <vt:lpstr>Calibri</vt:lpstr>
      <vt:lpstr>Segoe UI</vt:lpstr>
      <vt:lpstr>Office Theme</vt:lpstr>
      <vt:lpstr>Balanced scorecard CQC Business Plan 2025/26  Business Plan Month 14 | June 2026  16 July 2026</vt:lpstr>
      <vt:lpstr>Measure categories</vt:lpstr>
      <vt:lpstr>Immediate action measures</vt:lpstr>
      <vt:lpstr>Immediate action measures (continued)</vt:lpstr>
      <vt:lpstr>Regulatory effectiveness (customer)</vt:lpstr>
      <vt:lpstr>Business processes</vt:lpstr>
      <vt:lpstr>Business processes (continued)</vt:lpstr>
      <vt:lpstr>Finance (financial year)</vt:lpstr>
    </vt:vector>
  </TitlesOfParts>
  <Company>Care Quality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OConnell</dc:creator>
  <cp:lastModifiedBy>Pauline Rouse</cp:lastModifiedBy>
  <cp:revision>1</cp:revision>
  <dcterms:created xsi:type="dcterms:W3CDTF">2024-09-30T13:51:33Z</dcterms:created>
  <dcterms:modified xsi:type="dcterms:W3CDTF">2026-09-16T15:35:46Z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0x01010009FC863EA7C6D041AE6C2DF7B2529789</vt:lpwstr>
  </property>
  <property fmtid="{D5CDD505-2E9C-101B-9397-08002B2CF9AE}" pid="3" name="MediaServiceImageTags">
    <vt:lpwstr/>
  </property>
</Properties>
</file>