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325" r:id="rId5"/>
    <p:sldId id="336" r:id="rId6"/>
    <p:sldId id="326" r:id="rId7"/>
    <p:sldId id="327" r:id="rId8"/>
    <p:sldId id="328" r:id="rId9"/>
    <p:sldId id="334" r:id="rId10"/>
    <p:sldId id="331" r:id="rId11"/>
    <p:sldId id="335" r:id="rId12"/>
    <p:sldId id="324" r:id="rId13"/>
    <p:sldId id="33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D5B71D-D3D7-EB2F-A4DA-8136E159C2EF}" name="Cherry Lin" initials="CL" userId="S::cherry.lin@cqc.org.uk::43426b3f-56ec-488c-b3d0-2c9bbc8e1fa4" providerId="AD"/>
  <p188:author id="{6F2B1226-3394-4C2B-0FBA-961B498B82FA}" name="Becky Lee" initials="BL" userId="S::becky.lee@cqc.org.uk::be0acdc9-b492-4c7c-984d-c877f8dbdfdd" providerId="AD"/>
  <p188:author id="{E2B5742A-19F9-19A4-A2CE-983F31121FDB}" name="Katie OConnell" initials="KO" userId="S::katie.oconnell@cqc.org.uk::defed916-f1b9-42ee-ab44-dce911dfe745" providerId="AD"/>
  <p188:author id="{39740C6E-B2FE-DA47-61F9-E4EADAD28056}" name="Yvonne Ellaway" initials="YE" userId="S::yvonne.ellaway@cqc.org.uk::232774e3-4df0-44a2-aa2a-83e30b2cf7de" providerId="AD"/>
  <p188:author id="{B23F9078-93BF-3D55-B4F8-D35ACAB2793D}" name="Dean Austyn" initials="" userId="S::dean.austyn@cqc.org.uk::544c2dd9-cae2-4930-a3a9-0b4ecb3a44c9" providerId="AD"/>
  <p188:author id="{BEE4DD93-D0E9-EAAD-69A4-C1A70C4F3383}" name="Katie OConnell" initials="" userId="S::Katie.OConnell@cqc.org.uk::defed916-f1b9-42ee-ab44-dce911dfe745" providerId="AD"/>
  <p188:author id="{2689A79B-9822-0E94-463F-A449F614BBC9}" name="Chris Usher" initials="CU" userId="S::Christopher.Usher@cqc.org.uk::efca3765-3a10-4808-94f2-5ef8a65e7233" providerId="AD"/>
  <p188:author id="{A30D13A3-B26D-C162-E6F8-20F003BB0B38}" name="Chris Usher" initials="CU" userId="S::christopher.usher@cqc.org.uk::efca3765-3a10-4808-94f2-5ef8a65e7233" providerId="AD"/>
  <p188:author id="{DD813EB7-E40C-8BCA-90B5-91875C8B9F77}" name="Sarah Smalley" initials="" userId="S::Sarah.Smalley@cqc.org.uk::f551c8ca-a269-45c3-ad59-eeca59a9e81d" providerId="AD"/>
  <p188:author id="{84283FBB-1857-275C-8998-23D8E8B2EDCC}" name="Christopher Fawcett" initials="CF" userId="S::christopher.fawcett@cqc.org.uk::13cacf2c-f5f3-4ff4-9a4a-9242eb459781" providerId="AD"/>
  <p188:author id="{5D1970E1-EC79-C105-58B4-509CA0C14AD1}" name="Sarah Smalley" initials="SS" userId="S::sarah.smalley@cqc.org.uk::f551c8ca-a269-45c3-ad59-eeca59a9e81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BF00"/>
    <a:srgbClr val="167F0E"/>
    <a:srgbClr val="F50D08"/>
    <a:srgbClr val="FFC000"/>
    <a:srgbClr val="FF5050"/>
    <a:srgbClr val="FF6666"/>
    <a:srgbClr val="FFFFFF"/>
    <a:srgbClr val="FFCC00"/>
    <a:srgbClr val="F2F2F2"/>
    <a:srgbClr val="E9EE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D03260-494A-4EA0-9F9A-752A8C815637}" v="63" dt="2025-09-11T10:42:51.751"/>
    <p1510:client id="{58C90F8B-D84B-4B9C-A710-D117C5CF619E}" v="2" dt="2025-09-11T10:48:40.595"/>
    <p1510:client id="{795D9429-0A5E-4861-99A4-E6218DAEE462}" v="254" dt="2025-09-11T14:52:47.597"/>
    <p1510:client id="{F6BDA952-1814-D826-F55A-5CC74AA85677}" v="20" dt="2025-09-12T07:53:19.9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77" y="2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28A25-AFEC-4E8B-8EFE-CF56674E2D00}" type="datetimeFigureOut">
              <a:rPr lang="en-GB" smtClean="0"/>
              <a:t>14/09/2025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9AEEB-EE90-4CDD-BA1F-035FEE1C631E}" type="slidenum">
              <a:rPr lang="en-GB" smtClean="0"/>
              <a:t>‹#›</a:t>
            </a:fld>
            <a:endParaRPr lang="en-GB"/>
          </a:p>
        </p:txBody>
      </p:sp>
    </p:spTree>
    <p:extLst>
      <p:ext uri="{BB962C8B-B14F-4D97-AF65-F5344CB8AC3E}">
        <p14:creationId xmlns:p14="http://schemas.microsoft.com/office/powerpoint/2010/main" val="1121768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9AEEB-EE90-4CDD-BA1F-035FEE1C631E}" type="slidenum">
              <a:rPr lang="en-GB" smtClean="0"/>
              <a:t>1</a:t>
            </a:fld>
            <a:endParaRPr lang="en-GB"/>
          </a:p>
        </p:txBody>
      </p:sp>
    </p:spTree>
    <p:extLst>
      <p:ext uri="{BB962C8B-B14F-4D97-AF65-F5344CB8AC3E}">
        <p14:creationId xmlns:p14="http://schemas.microsoft.com/office/powerpoint/2010/main" val="1531714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33B9-2B55-D37F-DB80-241B37881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F6D24-F9EB-63F5-06AC-E8B62A6513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511EA-B1D8-50A8-1489-828CE8732955}"/>
              </a:ext>
            </a:extLst>
          </p:cNvPr>
          <p:cNvSpPr>
            <a:spLocks noGrp="1"/>
          </p:cNvSpPr>
          <p:nvPr>
            <p:ph type="body" idx="1"/>
          </p:nvPr>
        </p:nvSpPr>
        <p:spPr/>
        <p:txBody>
          <a:bodyPr/>
          <a:lstStyle/>
          <a:p>
            <a:pPr marL="0" indent="0">
              <a:buFont typeface="Arial" panose="020B0604020202020204" pitchFamily="34" charset="0"/>
              <a:buNone/>
            </a:pPr>
            <a:endParaRPr lang="en-GB"/>
          </a:p>
        </p:txBody>
      </p:sp>
      <p:sp>
        <p:nvSpPr>
          <p:cNvPr id="4" name="Slide Number Placeholder 3">
            <a:extLst>
              <a:ext uri="{FF2B5EF4-FFF2-40B4-BE49-F238E27FC236}">
                <a16:creationId xmlns:a16="http://schemas.microsoft.com/office/drawing/2014/main" id="{4E8B96CB-FB20-9CC7-A128-D5FEB27AA3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332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D54A4-FA43-9675-E264-C34345203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FC34D-AED4-5912-78AD-89532CF0D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6143FB-A2DA-BE49-0BAA-66B836B53339}"/>
              </a:ext>
            </a:extLst>
          </p:cNvPr>
          <p:cNvSpPr>
            <a:spLocks noGrp="1"/>
          </p:cNvSpPr>
          <p:nvPr>
            <p:ph type="body" idx="1"/>
          </p:nvPr>
        </p:nvSpPr>
        <p:spPr/>
        <p:txBody>
          <a:bodyPr/>
          <a:lstStyle/>
          <a:p>
            <a:pPr marL="171450" indent="-171450">
              <a:buFont typeface="Arial" panose="020B0604020202020204" pitchFamily="34" charset="0"/>
              <a:buChar char="•"/>
            </a:pPr>
            <a:endParaRPr lang="en-GB"/>
          </a:p>
        </p:txBody>
      </p:sp>
      <p:sp>
        <p:nvSpPr>
          <p:cNvPr id="4" name="Slide Number Placeholder 3">
            <a:extLst>
              <a:ext uri="{FF2B5EF4-FFF2-40B4-BE49-F238E27FC236}">
                <a16:creationId xmlns:a16="http://schemas.microsoft.com/office/drawing/2014/main" id="{113602A5-70C6-06BE-DF4A-17BFEDC22D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7551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33B9-2B55-D37F-DB80-241B37881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F6D24-F9EB-63F5-06AC-E8B62A6513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511EA-B1D8-50A8-1489-828CE8732955}"/>
              </a:ext>
            </a:extLst>
          </p:cNvPr>
          <p:cNvSpPr>
            <a:spLocks noGrp="1"/>
          </p:cNvSpPr>
          <p:nvPr>
            <p:ph type="body" idx="1"/>
          </p:nvPr>
        </p:nvSpPr>
        <p:spPr/>
        <p:txBody>
          <a:bodyPr/>
          <a:lstStyle/>
          <a:p>
            <a:pPr marL="171450" indent="-171450">
              <a:buFont typeface="Arial" panose="020B0604020202020204" pitchFamily="34" charset="0"/>
              <a:buChar char="•"/>
            </a:pPr>
            <a:endParaRPr lang="en-GB"/>
          </a:p>
        </p:txBody>
      </p:sp>
      <p:sp>
        <p:nvSpPr>
          <p:cNvPr id="4" name="Slide Number Placeholder 3">
            <a:extLst>
              <a:ext uri="{FF2B5EF4-FFF2-40B4-BE49-F238E27FC236}">
                <a16:creationId xmlns:a16="http://schemas.microsoft.com/office/drawing/2014/main" id="{4E8B96CB-FB20-9CC7-A128-D5FEB27AA3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2619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596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9993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17C74-15CE-2350-E7AB-88DA0C7553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EAF4C6-096E-1C6B-6687-C594A944DD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F562AA-9382-5612-5D52-48BC2BE5964B}"/>
              </a:ext>
            </a:extLst>
          </p:cNvPr>
          <p:cNvSpPr>
            <a:spLocks noGrp="1"/>
          </p:cNvSpPr>
          <p:nvPr>
            <p:ph type="body" idx="1"/>
          </p:nvPr>
        </p:nvSpPr>
        <p:spPr/>
        <p:txBody>
          <a:bodyPr/>
          <a:lstStyle/>
          <a:p>
            <a:pPr marL="0" indent="0" algn="l" rtl="0" eaLnBrk="1" fontAlgn="ctr" latinLnBrk="0" hangingPunct="1">
              <a:buFont typeface="Arial" panose="020B0604020202020204" pitchFamily="34" charset="0"/>
              <a:buNone/>
            </a:pPr>
            <a:endParaRPr lang="en-GB"/>
          </a:p>
        </p:txBody>
      </p:sp>
      <p:sp>
        <p:nvSpPr>
          <p:cNvPr id="4" name="Slide Number Placeholder 3">
            <a:extLst>
              <a:ext uri="{FF2B5EF4-FFF2-40B4-BE49-F238E27FC236}">
                <a16:creationId xmlns:a16="http://schemas.microsoft.com/office/drawing/2014/main" id="{14C92399-8C8B-427D-35D9-E0B8313E3E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399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1825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1ECAB-7345-6425-2E3C-913EE2C331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55BB3-AF39-7911-C7E1-33321049D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3D374A-22F8-25D7-FDA4-8861F6D3493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AFDE7E3-7070-68A9-8A0F-E402B5CD6178}"/>
              </a:ext>
            </a:extLst>
          </p:cNvPr>
          <p:cNvSpPr>
            <a:spLocks noGrp="1"/>
          </p:cNvSpPr>
          <p:nvPr>
            <p:ph type="sldNum" sz="quarter" idx="5"/>
          </p:nvPr>
        </p:nvSpPr>
        <p:spPr/>
        <p:txBody>
          <a:bodyPr/>
          <a:lstStyle/>
          <a:p>
            <a:fld id="{95F4ED70-C3CA-4653-928A-F2AF65C941DB}" type="slidenum">
              <a:rPr lang="en-GB" smtClean="0"/>
              <a:t>9</a:t>
            </a:fld>
            <a:endParaRPr lang="en-GB"/>
          </a:p>
        </p:txBody>
      </p:sp>
    </p:spTree>
    <p:extLst>
      <p:ext uri="{BB962C8B-B14F-4D97-AF65-F5344CB8AC3E}">
        <p14:creationId xmlns:p14="http://schemas.microsoft.com/office/powerpoint/2010/main" val="4234974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5F4ED70-C3CA-4653-928A-F2AF65C941DB}" type="slidenum">
              <a:rPr lang="en-GB" smtClean="0"/>
              <a:t>10</a:t>
            </a:fld>
            <a:endParaRPr lang="en-GB"/>
          </a:p>
        </p:txBody>
      </p:sp>
    </p:spTree>
    <p:extLst>
      <p:ext uri="{BB962C8B-B14F-4D97-AF65-F5344CB8AC3E}">
        <p14:creationId xmlns:p14="http://schemas.microsoft.com/office/powerpoint/2010/main" val="3499047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64E6F-34EA-04E2-A2C7-83E3562A3B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6CD1BB0-AE5C-49AE-3F6C-C1546AB8BC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294E517-DD00-D782-DDF2-CDA7FF980ECA}"/>
              </a:ext>
            </a:extLst>
          </p:cNvPr>
          <p:cNvSpPr>
            <a:spLocks noGrp="1"/>
          </p:cNvSpPr>
          <p:nvPr>
            <p:ph type="dt" sz="half" idx="10"/>
          </p:nvPr>
        </p:nvSpPr>
        <p:spPr/>
        <p:txBody>
          <a:bodyPr/>
          <a:lstStyle/>
          <a:p>
            <a:fld id="{F99FD8CE-8702-4979-8EB1-0A7A3AA37764}" type="datetime1">
              <a:rPr lang="en-GB" smtClean="0"/>
              <a:t>14/09/2025</a:t>
            </a:fld>
            <a:endParaRPr lang="en-GB"/>
          </a:p>
        </p:txBody>
      </p:sp>
      <p:sp>
        <p:nvSpPr>
          <p:cNvPr id="5" name="Footer Placeholder 4">
            <a:extLst>
              <a:ext uri="{FF2B5EF4-FFF2-40B4-BE49-F238E27FC236}">
                <a16:creationId xmlns:a16="http://schemas.microsoft.com/office/drawing/2014/main" id="{9CDE7E21-522E-4FF8-76C5-761EAA382F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096C01-CE57-078D-50DB-197CE2365A71}"/>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3282733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3BDF-8032-64A3-282F-6B12DFCB80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D65084-9A32-B991-4C44-1A87DFFE97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A796E5-088D-1164-F1FD-32748EF661B5}"/>
              </a:ext>
            </a:extLst>
          </p:cNvPr>
          <p:cNvSpPr>
            <a:spLocks noGrp="1"/>
          </p:cNvSpPr>
          <p:nvPr>
            <p:ph type="dt" sz="half" idx="10"/>
          </p:nvPr>
        </p:nvSpPr>
        <p:spPr/>
        <p:txBody>
          <a:bodyPr/>
          <a:lstStyle/>
          <a:p>
            <a:fld id="{68DA3AB4-E3CC-4614-BE1B-C68DC54911B6}" type="datetime1">
              <a:rPr lang="en-GB" smtClean="0"/>
              <a:t>14/09/2025</a:t>
            </a:fld>
            <a:endParaRPr lang="en-GB"/>
          </a:p>
        </p:txBody>
      </p:sp>
      <p:sp>
        <p:nvSpPr>
          <p:cNvPr id="5" name="Footer Placeholder 4">
            <a:extLst>
              <a:ext uri="{FF2B5EF4-FFF2-40B4-BE49-F238E27FC236}">
                <a16:creationId xmlns:a16="http://schemas.microsoft.com/office/drawing/2014/main" id="{8662CC12-FFD6-8F5A-FF48-4BBFAAA984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C1B24C-7DCF-D765-2A78-81EA1DD68AD2}"/>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4126907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60DFB-9532-44D3-0E86-15DD498460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BD6DD69-88C6-0B24-A547-B77F1523EA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35D33B-AB2D-34C5-3AEE-DBDC0A9CB22A}"/>
              </a:ext>
            </a:extLst>
          </p:cNvPr>
          <p:cNvSpPr>
            <a:spLocks noGrp="1"/>
          </p:cNvSpPr>
          <p:nvPr>
            <p:ph type="dt" sz="half" idx="10"/>
          </p:nvPr>
        </p:nvSpPr>
        <p:spPr/>
        <p:txBody>
          <a:bodyPr/>
          <a:lstStyle/>
          <a:p>
            <a:fld id="{4C729E0A-23CB-4919-A718-D13D036B22AD}" type="datetime1">
              <a:rPr lang="en-GB" smtClean="0"/>
              <a:t>14/09/2025</a:t>
            </a:fld>
            <a:endParaRPr lang="en-GB"/>
          </a:p>
        </p:txBody>
      </p:sp>
      <p:sp>
        <p:nvSpPr>
          <p:cNvPr id="5" name="Footer Placeholder 4">
            <a:extLst>
              <a:ext uri="{FF2B5EF4-FFF2-40B4-BE49-F238E27FC236}">
                <a16:creationId xmlns:a16="http://schemas.microsoft.com/office/drawing/2014/main" id="{92FAE973-D6F5-4E7D-F511-14114D8863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DDC7F2-595C-E6C0-0DF2-8B45BE3C9455}"/>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707334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603E-97CC-0E60-B40D-3B792A0969B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AB40CA-2C80-8DA2-F6F0-4E636712BE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E818C35-7594-9621-0C16-58A5048C3B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3F5D53-4104-D832-9D7C-DF685B8A82A2}"/>
              </a:ext>
            </a:extLst>
          </p:cNvPr>
          <p:cNvSpPr>
            <a:spLocks noGrp="1"/>
          </p:cNvSpPr>
          <p:nvPr>
            <p:ph type="dt" sz="half" idx="10"/>
          </p:nvPr>
        </p:nvSpPr>
        <p:spPr/>
        <p:txBody>
          <a:bodyPr/>
          <a:lstStyle/>
          <a:p>
            <a:fld id="{70C64747-BE5C-44C7-B9BF-BF385DDEA00B}" type="datetime1">
              <a:rPr lang="en-GB" smtClean="0"/>
              <a:t>14/09/2025</a:t>
            </a:fld>
            <a:endParaRPr lang="en-GB"/>
          </a:p>
        </p:txBody>
      </p:sp>
      <p:sp>
        <p:nvSpPr>
          <p:cNvPr id="6" name="Footer Placeholder 5">
            <a:extLst>
              <a:ext uri="{FF2B5EF4-FFF2-40B4-BE49-F238E27FC236}">
                <a16:creationId xmlns:a16="http://schemas.microsoft.com/office/drawing/2014/main" id="{E7BDA259-8F83-EA47-D9FF-D1B50EFE1F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D352FA-E0BB-52C9-89FC-B1F730B8DA34}"/>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26898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73900-1B03-2F73-08C5-5D64B09B455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5F1964-C2F0-92F7-C28C-074410D573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3F3E84-C2F1-AA3B-A49E-5D42564B3B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F19A86-7D6B-68DD-EA70-DC9C13FA14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6689A6-4B42-5FE5-F27B-4809D01EF4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F07764-7D43-3940-621A-AF379029D662}"/>
              </a:ext>
            </a:extLst>
          </p:cNvPr>
          <p:cNvSpPr>
            <a:spLocks noGrp="1"/>
          </p:cNvSpPr>
          <p:nvPr>
            <p:ph type="dt" sz="half" idx="10"/>
          </p:nvPr>
        </p:nvSpPr>
        <p:spPr/>
        <p:txBody>
          <a:bodyPr/>
          <a:lstStyle/>
          <a:p>
            <a:fld id="{CF96B62A-4445-47CB-9097-8072CE12C45D}" type="datetime1">
              <a:rPr lang="en-GB" smtClean="0"/>
              <a:t>14/09/2025</a:t>
            </a:fld>
            <a:endParaRPr lang="en-GB"/>
          </a:p>
        </p:txBody>
      </p:sp>
      <p:sp>
        <p:nvSpPr>
          <p:cNvPr id="8" name="Footer Placeholder 7">
            <a:extLst>
              <a:ext uri="{FF2B5EF4-FFF2-40B4-BE49-F238E27FC236}">
                <a16:creationId xmlns:a16="http://schemas.microsoft.com/office/drawing/2014/main" id="{3A8315C3-A2D5-4634-1BC8-40AF8E1A66B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BE64BE8-FF29-22ED-510E-B2F63D4B959D}"/>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2575738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99BEB-2FC1-D74F-5078-B0E02E90274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93CFF11-1343-AAE8-69E3-D85B01815254}"/>
              </a:ext>
            </a:extLst>
          </p:cNvPr>
          <p:cNvSpPr>
            <a:spLocks noGrp="1"/>
          </p:cNvSpPr>
          <p:nvPr>
            <p:ph type="dt" sz="half" idx="10"/>
          </p:nvPr>
        </p:nvSpPr>
        <p:spPr/>
        <p:txBody>
          <a:bodyPr/>
          <a:lstStyle/>
          <a:p>
            <a:fld id="{399B3FAE-F04A-45C2-A9E8-9B0F779EEE24}" type="datetime1">
              <a:rPr lang="en-GB" smtClean="0"/>
              <a:t>14/09/2025</a:t>
            </a:fld>
            <a:endParaRPr lang="en-GB"/>
          </a:p>
        </p:txBody>
      </p:sp>
      <p:sp>
        <p:nvSpPr>
          <p:cNvPr id="4" name="Footer Placeholder 3">
            <a:extLst>
              <a:ext uri="{FF2B5EF4-FFF2-40B4-BE49-F238E27FC236}">
                <a16:creationId xmlns:a16="http://schemas.microsoft.com/office/drawing/2014/main" id="{824E69E2-E67A-3A63-BD37-513B774394C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69EE617-4966-5B6B-6D25-BBF37FD0C562}"/>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3677023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914516-2068-9CA1-F6C6-47BA79977F96}"/>
              </a:ext>
            </a:extLst>
          </p:cNvPr>
          <p:cNvSpPr>
            <a:spLocks noGrp="1"/>
          </p:cNvSpPr>
          <p:nvPr>
            <p:ph type="dt" sz="half" idx="10"/>
          </p:nvPr>
        </p:nvSpPr>
        <p:spPr/>
        <p:txBody>
          <a:bodyPr/>
          <a:lstStyle/>
          <a:p>
            <a:fld id="{64F59B5D-F4F9-4526-BFD3-507BEE5BA6B7}" type="datetime1">
              <a:rPr lang="en-GB" smtClean="0"/>
              <a:t>14/09/2025</a:t>
            </a:fld>
            <a:endParaRPr lang="en-GB"/>
          </a:p>
        </p:txBody>
      </p:sp>
      <p:sp>
        <p:nvSpPr>
          <p:cNvPr id="3" name="Footer Placeholder 2">
            <a:extLst>
              <a:ext uri="{FF2B5EF4-FFF2-40B4-BE49-F238E27FC236}">
                <a16:creationId xmlns:a16="http://schemas.microsoft.com/office/drawing/2014/main" id="{CEEA6F28-15E6-70C6-63C8-934744A4505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F39AC9-FEB8-4F65-91F3-9AB02B3CFC77}"/>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1968184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AA13B-C4C7-98B8-4BDA-1B1AA89E66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D658F4F-12F9-A2ED-35A3-BF6A57FF3C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514D8A1-11AA-8ADE-7E27-79C7BE9A6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11D528-43A4-F3E0-E1E8-B7DE2DB70467}"/>
              </a:ext>
            </a:extLst>
          </p:cNvPr>
          <p:cNvSpPr>
            <a:spLocks noGrp="1"/>
          </p:cNvSpPr>
          <p:nvPr>
            <p:ph type="dt" sz="half" idx="10"/>
          </p:nvPr>
        </p:nvSpPr>
        <p:spPr/>
        <p:txBody>
          <a:bodyPr/>
          <a:lstStyle/>
          <a:p>
            <a:fld id="{8797CAE7-5A99-4732-BAD7-B9DFA1496C11}" type="datetime1">
              <a:rPr lang="en-GB" smtClean="0"/>
              <a:t>14/09/2025</a:t>
            </a:fld>
            <a:endParaRPr lang="en-GB"/>
          </a:p>
        </p:txBody>
      </p:sp>
      <p:sp>
        <p:nvSpPr>
          <p:cNvPr id="6" name="Footer Placeholder 5">
            <a:extLst>
              <a:ext uri="{FF2B5EF4-FFF2-40B4-BE49-F238E27FC236}">
                <a16:creationId xmlns:a16="http://schemas.microsoft.com/office/drawing/2014/main" id="{6011D7F2-F43D-0AEE-ED69-D55A60DFFC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445844-34BB-9F8B-B8C4-22D54DB3BA72}"/>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3454802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80DE-4387-7424-C595-5A0AB05B1F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8B52CFA-EAFD-8723-85A5-F33079723A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E90F09A-0A1B-9A95-250A-A168CA6C8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E9CE27-E2BA-4184-3D8E-3224EE3AFA7D}"/>
              </a:ext>
            </a:extLst>
          </p:cNvPr>
          <p:cNvSpPr>
            <a:spLocks noGrp="1"/>
          </p:cNvSpPr>
          <p:nvPr>
            <p:ph type="dt" sz="half" idx="10"/>
          </p:nvPr>
        </p:nvSpPr>
        <p:spPr/>
        <p:txBody>
          <a:bodyPr/>
          <a:lstStyle/>
          <a:p>
            <a:fld id="{F5831DC0-34F0-40CA-9506-3BD190EB60A4}" type="datetime1">
              <a:rPr lang="en-GB" smtClean="0"/>
              <a:t>14/09/2025</a:t>
            </a:fld>
            <a:endParaRPr lang="en-GB"/>
          </a:p>
        </p:txBody>
      </p:sp>
      <p:sp>
        <p:nvSpPr>
          <p:cNvPr id="6" name="Footer Placeholder 5">
            <a:extLst>
              <a:ext uri="{FF2B5EF4-FFF2-40B4-BE49-F238E27FC236}">
                <a16:creationId xmlns:a16="http://schemas.microsoft.com/office/drawing/2014/main" id="{EC9B408E-98A0-BC46-6632-674FB9A1D5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635788-93E3-B57B-1C99-FC971CCE19CB}"/>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2047988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0175-0CD9-F5AE-5BD1-48C9801BC20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D988EF1-3848-797A-4485-83424B1A1C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4BFB4F-0A53-5E61-9F85-3E8F014518DF}"/>
              </a:ext>
            </a:extLst>
          </p:cNvPr>
          <p:cNvSpPr>
            <a:spLocks noGrp="1"/>
          </p:cNvSpPr>
          <p:nvPr>
            <p:ph type="dt" sz="half" idx="10"/>
          </p:nvPr>
        </p:nvSpPr>
        <p:spPr/>
        <p:txBody>
          <a:bodyPr/>
          <a:lstStyle/>
          <a:p>
            <a:fld id="{2D12DE21-61E7-4183-A479-3AF37ED59ACB}" type="datetime1">
              <a:rPr lang="en-GB" smtClean="0"/>
              <a:t>14/09/2025</a:t>
            </a:fld>
            <a:endParaRPr lang="en-GB"/>
          </a:p>
        </p:txBody>
      </p:sp>
      <p:sp>
        <p:nvSpPr>
          <p:cNvPr id="5" name="Footer Placeholder 4">
            <a:extLst>
              <a:ext uri="{FF2B5EF4-FFF2-40B4-BE49-F238E27FC236}">
                <a16:creationId xmlns:a16="http://schemas.microsoft.com/office/drawing/2014/main" id="{124C0572-424B-7551-4674-0EAC13190B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1E5A92-C673-0DE0-5FCC-2D5D6C4F50F4}"/>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353690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89E21E-AB1A-9E33-6CE9-ECFDBF6278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DCC16D5-7A76-4D0A-E41C-1482F434B2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7BAB8C-7C71-9D1F-1121-E37630B32469}"/>
              </a:ext>
            </a:extLst>
          </p:cNvPr>
          <p:cNvSpPr>
            <a:spLocks noGrp="1"/>
          </p:cNvSpPr>
          <p:nvPr>
            <p:ph type="dt" sz="half" idx="10"/>
          </p:nvPr>
        </p:nvSpPr>
        <p:spPr/>
        <p:txBody>
          <a:bodyPr/>
          <a:lstStyle/>
          <a:p>
            <a:fld id="{2AC0A602-378F-4663-8AE8-44ED7B49EE92}" type="datetime1">
              <a:rPr lang="en-GB" smtClean="0"/>
              <a:t>14/09/2025</a:t>
            </a:fld>
            <a:endParaRPr lang="en-GB"/>
          </a:p>
        </p:txBody>
      </p:sp>
      <p:sp>
        <p:nvSpPr>
          <p:cNvPr id="5" name="Footer Placeholder 4">
            <a:extLst>
              <a:ext uri="{FF2B5EF4-FFF2-40B4-BE49-F238E27FC236}">
                <a16:creationId xmlns:a16="http://schemas.microsoft.com/office/drawing/2014/main" id="{B388A1DF-6B4C-36B2-5F6B-D91631E67E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1D6C7B-FC2D-5BDD-71A0-4FCBB3C522CF}"/>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1600932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8688BB-47F1-70C9-8B60-20EED4F0CE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55DF7C1-46E7-5D79-F2DA-36001883A2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10F5CF-00B9-45D9-A74A-A3B37E9446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B7EA7ED-09E9-44BA-9783-CAA5B1B7C6BE}" type="datetime1">
              <a:rPr lang="en-GB" smtClean="0"/>
              <a:t>14/09/2025</a:t>
            </a:fld>
            <a:endParaRPr lang="en-GB"/>
          </a:p>
        </p:txBody>
      </p:sp>
      <p:sp>
        <p:nvSpPr>
          <p:cNvPr id="5" name="Footer Placeholder 4">
            <a:extLst>
              <a:ext uri="{FF2B5EF4-FFF2-40B4-BE49-F238E27FC236}">
                <a16:creationId xmlns:a16="http://schemas.microsoft.com/office/drawing/2014/main" id="{6ECE306A-0455-9905-625D-E641885FA7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F7D1143-EEE0-9639-5E02-68C0CA300C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AAA52C-CE07-4EAC-8791-44FF385A0652}" type="slidenum">
              <a:rPr lang="en-GB" smtClean="0"/>
              <a:t>‹#›</a:t>
            </a:fld>
            <a:endParaRPr lang="en-GB"/>
          </a:p>
        </p:txBody>
      </p:sp>
    </p:spTree>
    <p:extLst>
      <p:ext uri="{BB962C8B-B14F-4D97-AF65-F5344CB8AC3E}">
        <p14:creationId xmlns:p14="http://schemas.microsoft.com/office/powerpoint/2010/main" val="1079730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CFA196-B1EC-B509-6D56-B168EDF63AE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99445" y="425388"/>
            <a:ext cx="2241526" cy="711701"/>
          </a:xfrm>
          <a:prstGeom prst="rect">
            <a:avLst/>
          </a:prstGeom>
        </p:spPr>
      </p:pic>
      <p:sp>
        <p:nvSpPr>
          <p:cNvPr id="3" name="Title 2">
            <a:extLst>
              <a:ext uri="{FF2B5EF4-FFF2-40B4-BE49-F238E27FC236}">
                <a16:creationId xmlns:a16="http://schemas.microsoft.com/office/drawing/2014/main" id="{3F8E54C9-77C3-0922-0CE3-2EE8E8678872}"/>
              </a:ext>
            </a:extLst>
          </p:cNvPr>
          <p:cNvSpPr txBox="1">
            <a:spLocks noGrp="1"/>
          </p:cNvSpPr>
          <p:nvPr>
            <p:ph type="ctrTitle"/>
          </p:nvPr>
        </p:nvSpPr>
        <p:spPr>
          <a:xfrm>
            <a:off x="802903" y="2554538"/>
            <a:ext cx="9679449" cy="20100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lvl="0" algn="l">
              <a:spcAft>
                <a:spcPts val="600"/>
              </a:spcAft>
              <a:defRPr/>
            </a:pPr>
            <a:r>
              <a:rPr kumimoji="0" lang="en-US" sz="4400" b="1" i="0" u="none" strike="noStrike" kern="1200" cap="none" spc="0" normalizeH="0" baseline="0" noProof="0" dirty="0">
                <a:ln>
                  <a:noFill/>
                </a:ln>
                <a:solidFill>
                  <a:schemeClr val="bg1"/>
                </a:solidFill>
                <a:effectLst/>
                <a:uLnTx/>
                <a:uFillTx/>
                <a:latin typeface="Segoe UI" panose="020B0502040204020203" pitchFamily="34" charset="0"/>
                <a:cs typeface="Segoe UI" panose="020B0502040204020203" pitchFamily="34" charset="0"/>
              </a:rPr>
              <a:t>Balanced </a:t>
            </a:r>
            <a:r>
              <a:rPr lang="en-US" sz="4400" b="1" dirty="0">
                <a:solidFill>
                  <a:schemeClr val="bg1"/>
                </a:solidFill>
                <a:latin typeface="Segoe UI" panose="020B0502040204020203" pitchFamily="34" charset="0"/>
                <a:cs typeface="Segoe UI" panose="020B0502040204020203" pitchFamily="34" charset="0"/>
              </a:rPr>
              <a:t>s</a:t>
            </a:r>
            <a:r>
              <a:rPr kumimoji="0" lang="en-US" sz="4400" b="1" i="0" u="none" strike="noStrike" kern="1200" cap="none" spc="0" normalizeH="0" baseline="0" noProof="0" dirty="0">
                <a:ln>
                  <a:noFill/>
                </a:ln>
                <a:solidFill>
                  <a:schemeClr val="bg1"/>
                </a:solidFill>
                <a:effectLst/>
                <a:uLnTx/>
                <a:uFillTx/>
                <a:latin typeface="Segoe UI" panose="020B0502040204020203" pitchFamily="34" charset="0"/>
                <a:cs typeface="Segoe UI" panose="020B0502040204020203" pitchFamily="34" charset="0"/>
              </a:rPr>
              <a:t>core card</a:t>
            </a:r>
            <a:br>
              <a:rPr kumimoji="0" lang="en-US" sz="3300" b="1" i="0" u="none" strike="noStrike" kern="1200" cap="none" spc="0" normalizeH="0" baseline="0" noProof="0" dirty="0">
                <a:ln>
                  <a:noFill/>
                </a:ln>
                <a:solidFill>
                  <a:schemeClr val="bg1"/>
                </a:solidFill>
                <a:effectLst/>
                <a:uLnTx/>
                <a:uFillTx/>
                <a:latin typeface="Segoe UI" panose="020B0502040204020203" pitchFamily="34" charset="0"/>
                <a:cs typeface="Segoe UI" panose="020B0502040204020203" pitchFamily="34" charset="0"/>
              </a:rPr>
            </a:br>
            <a:r>
              <a:rPr kumimoji="0" lang="en-US" sz="3300" i="0" u="none" strike="noStrike" kern="1200" cap="none" spc="0" normalizeH="0" baseline="0" noProof="0" dirty="0">
                <a:ln>
                  <a:noFill/>
                </a:ln>
                <a:solidFill>
                  <a:schemeClr val="bg1"/>
                </a:solidFill>
                <a:effectLst/>
                <a:uLnTx/>
                <a:uFillTx/>
                <a:latin typeface="Segoe UI" panose="020B0502040204020203" pitchFamily="34" charset="0"/>
                <a:cs typeface="Segoe UI" panose="020B0502040204020203" pitchFamily="34" charset="0"/>
              </a:rPr>
              <a:t>CQC Business Plan 2025/26 draft </a:t>
            </a:r>
            <a:r>
              <a:rPr lang="en-US" sz="3300" dirty="0">
                <a:solidFill>
                  <a:schemeClr val="bg1"/>
                </a:solidFill>
                <a:latin typeface="Segoe UI" panose="020B0502040204020203" pitchFamily="34" charset="0"/>
                <a:cs typeface="Segoe UI" panose="020B0502040204020203" pitchFamily="34" charset="0"/>
              </a:rPr>
              <a:t>measures</a:t>
            </a:r>
            <a:br>
              <a:rPr kumimoji="0" lang="en-US" sz="3300" b="1" i="0" u="none" strike="noStrike" kern="1200" cap="none" spc="0" normalizeH="0" baseline="0" noProof="0" dirty="0">
                <a:ln>
                  <a:noFill/>
                </a:ln>
                <a:solidFill>
                  <a:schemeClr val="bg1"/>
                </a:solidFill>
                <a:effectLst/>
                <a:uLnTx/>
                <a:uFillTx/>
                <a:latin typeface="Segoe UI" panose="020B0502040204020203" pitchFamily="34" charset="0"/>
                <a:cs typeface="Segoe UI" panose="020B0502040204020203" pitchFamily="34" charset="0"/>
              </a:rPr>
            </a:br>
            <a:r>
              <a:rPr kumimoji="0" lang="en-US" sz="1300" u="none" strike="noStrike" kern="1200" cap="none" spc="0" normalizeH="0" noProof="0" dirty="0">
                <a:ln>
                  <a:noFill/>
                </a:ln>
                <a:solidFill>
                  <a:schemeClr val="bg1"/>
                </a:solidFill>
                <a:effectLst/>
                <a:uLnTx/>
                <a:uFillTx/>
                <a:latin typeface="Arial" panose="020B0604020202020204" pitchFamily="34" charset="0"/>
                <a:cs typeface="Segoe UI" panose="020B0502040204020203" pitchFamily="34" charset="0"/>
              </a:rPr>
              <a:t>Item 5.4</a:t>
            </a:r>
            <a:br>
              <a:rPr kumimoji="0" lang="en-US" sz="1300" u="none" strike="noStrike" kern="1200" cap="none" spc="0" normalizeH="0" noProof="0" dirty="0">
                <a:ln>
                  <a:noFill/>
                </a:ln>
                <a:solidFill>
                  <a:schemeClr val="bg1"/>
                </a:solidFill>
                <a:effectLst/>
                <a:uLnTx/>
                <a:uFillTx/>
                <a:latin typeface="Arial" panose="020B0604020202020204" pitchFamily="34" charset="0"/>
                <a:cs typeface="Segoe UI" panose="020B0502040204020203" pitchFamily="34" charset="0"/>
              </a:rPr>
            </a:br>
            <a:r>
              <a:rPr kumimoji="0" lang="en-US" sz="1300" u="none" strike="noStrike" kern="1200" cap="none" spc="0" normalizeH="0" noProof="0" dirty="0">
                <a:ln>
                  <a:noFill/>
                </a:ln>
                <a:solidFill>
                  <a:schemeClr val="bg1"/>
                </a:solidFill>
                <a:effectLst/>
                <a:uLnTx/>
                <a:uFillTx/>
                <a:latin typeface="Arial" panose="020B0604020202020204" pitchFamily="34" charset="0"/>
                <a:cs typeface="Segoe UI" panose="020B0502040204020203" pitchFamily="34" charset="0"/>
              </a:rPr>
              <a:t>CM/09/25/54 Annex A</a:t>
            </a:r>
            <a:br>
              <a:rPr kumimoji="0" lang="en-US" sz="4400" b="1" i="0" u="none" strike="noStrike" kern="1200" cap="none" spc="0" normalizeH="0" baseline="0" noProof="0" dirty="0">
                <a:ln>
                  <a:noFill/>
                </a:ln>
                <a:solidFill>
                  <a:schemeClr val="bg1"/>
                </a:solidFill>
                <a:effectLst/>
                <a:uLnTx/>
                <a:uFillTx/>
                <a:latin typeface="Segoe UI" panose="020B0502040204020203" pitchFamily="34" charset="0"/>
                <a:cs typeface="Segoe UI" panose="020B0502040204020203" pitchFamily="34" charset="0"/>
              </a:rPr>
            </a:br>
            <a:r>
              <a:rPr lang="en-US" sz="3300" b="1" dirty="0">
                <a:solidFill>
                  <a:schemeClr val="bg1"/>
                </a:solidFill>
                <a:latin typeface="Segoe UI" panose="020B0502040204020203" pitchFamily="34" charset="0"/>
                <a:cs typeface="Segoe UI" panose="020B0502040204020203" pitchFamily="34" charset="0"/>
              </a:rPr>
              <a:t>Month 4 | July 2025</a:t>
            </a:r>
            <a:endParaRPr kumimoji="0" lang="en-US" sz="3300" b="1" i="0" u="none" strike="noStrike" kern="1200" cap="none" spc="0" normalizeH="0" baseline="0" noProof="0" dirty="0">
              <a:ln>
                <a:noFill/>
              </a:ln>
              <a:solidFill>
                <a:schemeClr val="bg1"/>
              </a:solidFill>
              <a:effectLst/>
              <a:uLnTx/>
              <a:uFillTx/>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23ACC10A-324E-8A57-485C-376FC003C407}"/>
              </a:ext>
            </a:extLst>
          </p:cNvPr>
          <p:cNvSpPr>
            <a:spLocks noGrp="1"/>
          </p:cNvSpPr>
          <p:nvPr>
            <p:ph type="sldNum" sz="quarter" idx="12"/>
          </p:nvPr>
        </p:nvSpPr>
        <p:spPr>
          <a:xfrm>
            <a:off x="9448800" y="0"/>
            <a:ext cx="2743200" cy="365125"/>
          </a:xfrm>
        </p:spPr>
        <p:txBody>
          <a:bodyPr/>
          <a:lstStyle/>
          <a:p>
            <a:fld id="{158F7BA9-8F86-4CF2-91A1-3AE6E88BB4EC}" type="slidenum">
              <a:rPr lang="en-GB" smtClean="0">
                <a:solidFill>
                  <a:schemeClr val="bg1"/>
                </a:solidFill>
                <a:latin typeface="Segoe UI" panose="020B0502040204020203" pitchFamily="34" charset="0"/>
                <a:cs typeface="Segoe UI" panose="020B0502040204020203" pitchFamily="34" charset="0"/>
              </a:rPr>
              <a:t>1</a:t>
            </a:fld>
            <a:endParaRPr lang="en-GB">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518785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AFF1B-70A1-B663-A178-828D44202D57}"/>
            </a:ext>
          </a:extLst>
        </p:cNvPr>
        <p:cNvGrpSpPr/>
        <p:nvPr/>
      </p:nvGrpSpPr>
      <p:grpSpPr>
        <a:xfrm>
          <a:off x="0" y="0"/>
          <a:ext cx="0" cy="0"/>
          <a:chOff x="0" y="0"/>
          <a:chExt cx="0" cy="0"/>
        </a:xfrm>
      </p:grpSpPr>
      <p:sp>
        <p:nvSpPr>
          <p:cNvPr id="12" name="Title 8">
            <a:extLst>
              <a:ext uri="{FF2B5EF4-FFF2-40B4-BE49-F238E27FC236}">
                <a16:creationId xmlns:a16="http://schemas.microsoft.com/office/drawing/2014/main" id="{9FA9130E-1D8F-AE1C-FFA6-D043F8EE85D4}"/>
              </a:ext>
            </a:extLst>
          </p:cNvPr>
          <p:cNvSpPr txBox="1">
            <a:spLocks/>
          </p:cNvSpPr>
          <p:nvPr/>
        </p:nvSpPr>
        <p:spPr>
          <a:xfrm>
            <a:off x="875810" y="2617640"/>
            <a:ext cx="4448004"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GB" sz="1600" b="1">
                <a:solidFill>
                  <a:srgbClr val="A92173"/>
                </a:solidFill>
                <a:latin typeface="Segoe UI" panose="020B0502040204020203" pitchFamily="34" charset="0"/>
                <a:ea typeface="+mn-ea"/>
                <a:cs typeface="Segoe UI" panose="020B0502040204020203" pitchFamily="34" charset="0"/>
              </a:rPr>
              <a:t>Key</a:t>
            </a:r>
            <a:endParaRPr lang="en-GB" sz="1600">
              <a:solidFill>
                <a:srgbClr val="A92173"/>
              </a:solidFill>
              <a:latin typeface="Segoe UI" panose="020B0502040204020203" pitchFamily="34" charset="0"/>
              <a:ea typeface="+mn-ea"/>
              <a:cs typeface="Segoe UI" panose="020B0502040204020203" pitchFamily="34" charset="0"/>
            </a:endParaRPr>
          </a:p>
        </p:txBody>
      </p:sp>
      <p:graphicFrame>
        <p:nvGraphicFramePr>
          <p:cNvPr id="8" name="Table 7">
            <a:extLst>
              <a:ext uri="{FF2B5EF4-FFF2-40B4-BE49-F238E27FC236}">
                <a16:creationId xmlns:a16="http://schemas.microsoft.com/office/drawing/2014/main" id="{D569CF6A-9AF2-F76B-99EE-8E295A98DD07}"/>
              </a:ext>
            </a:extLst>
          </p:cNvPr>
          <p:cNvGraphicFramePr>
            <a:graphicFrameLocks noGrp="1"/>
          </p:cNvGraphicFramePr>
          <p:nvPr>
            <p:extLst>
              <p:ext uri="{D42A27DB-BD31-4B8C-83A1-F6EECF244321}">
                <p14:modId xmlns:p14="http://schemas.microsoft.com/office/powerpoint/2010/main" val="2977615710"/>
              </p:ext>
            </p:extLst>
          </p:nvPr>
        </p:nvGraphicFramePr>
        <p:xfrm>
          <a:off x="875810" y="2971891"/>
          <a:ext cx="5986367" cy="2641709"/>
        </p:xfrm>
        <a:graphic>
          <a:graphicData uri="http://schemas.openxmlformats.org/drawingml/2006/table">
            <a:tbl>
              <a:tblPr firstRow="1" bandRow="1">
                <a:tableStyleId>{5C22544A-7EE6-4342-B048-85BDC9FD1C3A}</a:tableStyleId>
              </a:tblPr>
              <a:tblGrid>
                <a:gridCol w="1451539">
                  <a:extLst>
                    <a:ext uri="{9D8B030D-6E8A-4147-A177-3AD203B41FA5}">
                      <a16:colId xmlns:a16="http://schemas.microsoft.com/office/drawing/2014/main" val="3775734895"/>
                    </a:ext>
                  </a:extLst>
                </a:gridCol>
                <a:gridCol w="4534828">
                  <a:extLst>
                    <a:ext uri="{9D8B030D-6E8A-4147-A177-3AD203B41FA5}">
                      <a16:colId xmlns:a16="http://schemas.microsoft.com/office/drawing/2014/main" val="4266297973"/>
                    </a:ext>
                  </a:extLst>
                </a:gridCol>
              </a:tblGrid>
              <a:tr h="316427">
                <a:tc>
                  <a:txBody>
                    <a:bodyPr/>
                    <a:lstStyle/>
                    <a:p>
                      <a:pPr algn="ctr">
                        <a:lnSpc>
                          <a:spcPct val="107000"/>
                        </a:lnSpc>
                        <a:spcAft>
                          <a:spcPts val="800"/>
                        </a:spcAft>
                      </a:pPr>
                      <a:endParaRPr lang="en-GB" sz="1400" b="1"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360000" marR="0" lvl="0" indent="0" algn="l" defTabSz="914400">
                        <a:lnSpc>
                          <a:spcPct val="100000"/>
                        </a:lnSpc>
                        <a:spcBef>
                          <a:spcPts val="0"/>
                        </a:spcBef>
                        <a:spcAft>
                          <a:spcPts val="0"/>
                        </a:spcAft>
                        <a:buNone/>
                        <a:tabLst/>
                        <a:defRPr/>
                      </a:pPr>
                      <a:r>
                        <a:rPr lang="en-GB" sz="1400" b="0" kern="1200">
                          <a:solidFill>
                            <a:schemeClr val="tx1">
                              <a:lumMod val="95000"/>
                              <a:lumOff val="5000"/>
                            </a:schemeClr>
                          </a:solidFill>
                          <a:latin typeface="Segoe UI" panose="020B0502040204020203" pitchFamily="34" charset="0"/>
                          <a:ea typeface="+mn-ea"/>
                          <a:cs typeface="Segoe UI" panose="020B0502040204020203" pitchFamily="34" charset="0"/>
                        </a:rPr>
                        <a:t>On or exceeding target</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97554995"/>
                  </a:ext>
                </a:extLst>
              </a:tr>
              <a:tr h="3164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1"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b="0">
                          <a:solidFill>
                            <a:schemeClr val="tx1">
                              <a:lumMod val="95000"/>
                              <a:lumOff val="5000"/>
                            </a:schemeClr>
                          </a:solidFill>
                          <a:latin typeface="Segoe UI" panose="020B0502040204020203" pitchFamily="34" charset="0"/>
                          <a:cs typeface="Segoe UI" panose="020B0502040204020203" pitchFamily="34" charset="0"/>
                        </a:rPr>
                        <a:t>Nearing target</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9871996"/>
                  </a:ext>
                </a:extLst>
              </a:tr>
              <a:tr h="316427">
                <a:tc>
                  <a:txBody>
                    <a:bodyPr/>
                    <a:lstStyle/>
                    <a:p>
                      <a:pPr algn="ctr">
                        <a:lnSpc>
                          <a:spcPct val="107000"/>
                        </a:lnSpc>
                        <a:spcAft>
                          <a:spcPts val="800"/>
                        </a:spcAft>
                      </a:pPr>
                      <a:endParaRPr lang="en-GB" sz="1400" b="1" kern="1200">
                        <a:solidFill>
                          <a:schemeClr val="bg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b="0">
                          <a:solidFill>
                            <a:schemeClr val="tx1">
                              <a:lumMod val="95000"/>
                              <a:lumOff val="5000"/>
                            </a:schemeClr>
                          </a:solidFill>
                          <a:latin typeface="Segoe UI" panose="020B0502040204020203" pitchFamily="34" charset="0"/>
                          <a:cs typeface="Segoe UI" panose="020B0502040204020203" pitchFamily="34" charset="0"/>
                        </a:rPr>
                        <a:t>Off track</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2268115"/>
                  </a:ext>
                </a:extLst>
              </a:tr>
              <a:tr h="316427">
                <a:tc>
                  <a:txBody>
                    <a:bodyPr/>
                    <a:lstStyle/>
                    <a:p>
                      <a:pPr algn="ctr" fontAlgn="b"/>
                      <a:endParaRPr lang="en-GB" sz="1400" b="1" i="0" u="none" strike="noStrike">
                        <a:solidFill>
                          <a:srgbClr val="000000"/>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360000" algn="l"/>
                      <a:r>
                        <a:rPr lang="en-GB" sz="1400">
                          <a:solidFill>
                            <a:schemeClr val="tx1">
                              <a:lumMod val="95000"/>
                              <a:lumOff val="5000"/>
                            </a:schemeClr>
                          </a:solidFill>
                          <a:latin typeface="Segoe UI" panose="020B0502040204020203" pitchFamily="34" charset="0"/>
                          <a:cs typeface="Segoe UI" panose="020B0502040204020203" pitchFamily="34" charset="0"/>
                        </a:rPr>
                        <a:t>Management information only</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4655120"/>
                  </a:ext>
                </a:extLst>
              </a:tr>
              <a:tr h="316427">
                <a:tc>
                  <a:txBody>
                    <a:bodyPr/>
                    <a:lstStyle/>
                    <a:p>
                      <a:pPr algn="ctr" fontAlgn="b"/>
                      <a:endParaRPr lang="en-GB" sz="1400" b="1" i="0" u="none" strike="noStrike">
                        <a:solidFill>
                          <a:srgbClr val="000000"/>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DAEFF9"/>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a:solidFill>
                            <a:schemeClr val="tx1">
                              <a:lumMod val="95000"/>
                              <a:lumOff val="5000"/>
                            </a:schemeClr>
                          </a:solidFill>
                          <a:latin typeface="Segoe UI" panose="020B0502040204020203" pitchFamily="34" charset="0"/>
                          <a:cs typeface="Segoe UI" panose="020B0502040204020203" pitchFamily="34" charset="0"/>
                        </a:rPr>
                        <a:t>Management information only but trend is unusual</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8427656"/>
                  </a:ext>
                </a:extLst>
              </a:tr>
              <a:tr h="316427">
                <a:tc>
                  <a:txBody>
                    <a:bodyPr/>
                    <a:lstStyle/>
                    <a:p>
                      <a:pPr algn="ctr" fontAlgn="b"/>
                      <a:endParaRPr lang="en-GB" sz="1400" b="1" i="0" u="none" strike="noStrike">
                        <a:solidFill>
                          <a:srgbClr val="000000"/>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a:txBody>
                    <a:bodyPr/>
                    <a:lstStyle/>
                    <a:p>
                      <a:pPr marL="360000" algn="l"/>
                      <a:r>
                        <a:rPr lang="en-GB" sz="1400">
                          <a:solidFill>
                            <a:schemeClr val="tx1">
                              <a:lumMod val="95000"/>
                              <a:lumOff val="5000"/>
                            </a:schemeClr>
                          </a:solidFill>
                          <a:latin typeface="Segoe UI" panose="020B0502040204020203" pitchFamily="34" charset="0"/>
                          <a:cs typeface="Segoe UI" panose="020B0502040204020203" pitchFamily="34" charset="0"/>
                        </a:rPr>
                        <a:t>Not reported in period</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10679629"/>
                  </a:ext>
                </a:extLst>
              </a:tr>
              <a:tr h="316427">
                <a:tc>
                  <a:txBody>
                    <a:bodyPr/>
                    <a:lstStyle/>
                    <a:p>
                      <a:pPr algn="ctr" fontAlgn="b"/>
                      <a:r>
                        <a:rPr lang="en-GB" sz="1400" b="1" i="0" u="none" strike="noStrike">
                          <a:solidFill>
                            <a:srgbClr val="000000"/>
                          </a:solidFill>
                          <a:effectLst/>
                          <a:latin typeface="Segoe UI" panose="020B0502040204020203" pitchFamily="34" charset="0"/>
                          <a:cs typeface="Segoe UI" panose="020B0502040204020203" pitchFamily="34" charset="0"/>
                        </a:rPr>
                        <a:t>n/a</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algn="l"/>
                      <a:r>
                        <a:rPr lang="en-GB" sz="1400">
                          <a:solidFill>
                            <a:schemeClr val="tx1">
                              <a:lumMod val="95000"/>
                              <a:lumOff val="5000"/>
                            </a:schemeClr>
                          </a:solidFill>
                          <a:latin typeface="Segoe UI" panose="020B0502040204020203" pitchFamily="34" charset="0"/>
                          <a:cs typeface="Segoe UI" panose="020B0502040204020203" pitchFamily="34" charset="0"/>
                        </a:rPr>
                        <a:t>Not available</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4011881"/>
                  </a:ext>
                </a:extLst>
              </a:tr>
              <a:tr h="316427">
                <a:tc>
                  <a:txBody>
                    <a:bodyPr/>
                    <a:lstStyle/>
                    <a:p>
                      <a:pPr algn="ctr" fontAlgn="b"/>
                      <a:r>
                        <a:rPr lang="en-GB" sz="1400" b="1" i="0" u="none" strike="noStrike">
                          <a:solidFill>
                            <a:srgbClr val="000000"/>
                          </a:solidFill>
                          <a:effectLst/>
                          <a:latin typeface="Segoe UI" panose="020B0502040204020203" pitchFamily="34" charset="0"/>
                          <a:cs typeface="Segoe UI" panose="020B0502040204020203" pitchFamily="34" charset="0"/>
                        </a:rPr>
                        <a:t>=&lt;</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algn="l"/>
                      <a:r>
                        <a:rPr lang="en-GB" sz="1400">
                          <a:solidFill>
                            <a:schemeClr val="tx1">
                              <a:lumMod val="95000"/>
                              <a:lumOff val="5000"/>
                            </a:schemeClr>
                          </a:solidFill>
                          <a:latin typeface="Segoe UI" panose="020B0502040204020203" pitchFamily="34" charset="0"/>
                          <a:cs typeface="Segoe UI" panose="020B0502040204020203" pitchFamily="34" charset="0"/>
                        </a:rPr>
                        <a:t>‘Equal or less’ than (all other targets are ‘equal or greater’ than unless otherwise specified) </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5957942"/>
                  </a:ext>
                </a:extLst>
              </a:tr>
            </a:tbl>
          </a:graphicData>
        </a:graphic>
      </p:graphicFrame>
      <p:graphicFrame>
        <p:nvGraphicFramePr>
          <p:cNvPr id="14" name="Table 13">
            <a:extLst>
              <a:ext uri="{FF2B5EF4-FFF2-40B4-BE49-F238E27FC236}">
                <a16:creationId xmlns:a16="http://schemas.microsoft.com/office/drawing/2014/main" id="{09398AF4-9F5E-14B1-6058-22A050C45594}"/>
              </a:ext>
            </a:extLst>
          </p:cNvPr>
          <p:cNvGraphicFramePr>
            <a:graphicFrameLocks noGrp="1"/>
          </p:cNvGraphicFramePr>
          <p:nvPr>
            <p:extLst>
              <p:ext uri="{D42A27DB-BD31-4B8C-83A1-F6EECF244321}">
                <p14:modId xmlns:p14="http://schemas.microsoft.com/office/powerpoint/2010/main" val="2094249499"/>
              </p:ext>
            </p:extLst>
          </p:nvPr>
        </p:nvGraphicFramePr>
        <p:xfrm>
          <a:off x="875810" y="885957"/>
          <a:ext cx="5040000" cy="1582135"/>
        </p:xfrm>
        <a:graphic>
          <a:graphicData uri="http://schemas.openxmlformats.org/drawingml/2006/table">
            <a:tbl>
              <a:tblPr firstRow="1" bandRow="1">
                <a:tableStyleId>{5C22544A-7EE6-4342-B048-85BDC9FD1C3A}</a:tableStyleId>
              </a:tblPr>
              <a:tblGrid>
                <a:gridCol w="3600000">
                  <a:extLst>
                    <a:ext uri="{9D8B030D-6E8A-4147-A177-3AD203B41FA5}">
                      <a16:colId xmlns:a16="http://schemas.microsoft.com/office/drawing/2014/main" val="1062138598"/>
                    </a:ext>
                  </a:extLst>
                </a:gridCol>
                <a:gridCol w="1440000">
                  <a:extLst>
                    <a:ext uri="{9D8B030D-6E8A-4147-A177-3AD203B41FA5}">
                      <a16:colId xmlns:a16="http://schemas.microsoft.com/office/drawing/2014/main" val="3391290171"/>
                    </a:ext>
                  </a:extLst>
                </a:gridCol>
              </a:tblGrid>
              <a:tr h="316427">
                <a:tc>
                  <a:txBody>
                    <a:bodyPr/>
                    <a:lstStyle/>
                    <a:p>
                      <a:pPr marL="360000" marR="0" lvl="0" indent="0" algn="l" defTabSz="914400">
                        <a:lnSpc>
                          <a:spcPct val="100000"/>
                        </a:lnSpc>
                        <a:spcBef>
                          <a:spcPts val="0"/>
                        </a:spcBef>
                        <a:spcAft>
                          <a:spcPts val="0"/>
                        </a:spcAft>
                        <a:buNone/>
                        <a:tabLst/>
                        <a:defRPr/>
                      </a:pPr>
                      <a:r>
                        <a:rPr kumimoji="0" lang="en-GB" sz="14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Immediate Action Measures</a:t>
                      </a:r>
                      <a:endParaRPr lang="en-GB" sz="1400" b="1"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marR="0" lvl="0" indent="0" algn="l" defTabSz="914400">
                        <a:lnSpc>
                          <a:spcPct val="100000"/>
                        </a:lnSpc>
                        <a:spcBef>
                          <a:spcPts val="0"/>
                        </a:spcBef>
                        <a:spcAft>
                          <a:spcPts val="0"/>
                        </a:spcAft>
                        <a:buNone/>
                        <a:tabLst/>
                        <a:defRPr/>
                      </a:pPr>
                      <a:r>
                        <a:rPr lang="en-GB" sz="1400" b="0" kern="1200">
                          <a:solidFill>
                            <a:schemeClr val="tx1">
                              <a:lumMod val="95000"/>
                              <a:lumOff val="5000"/>
                            </a:schemeClr>
                          </a:solidFill>
                          <a:latin typeface="Segoe UI" panose="020B0502040204020203" pitchFamily="34" charset="0"/>
                          <a:ea typeface="+mn-ea"/>
                          <a:cs typeface="Segoe UI" panose="020B0502040204020203" pitchFamily="34" charset="0"/>
                        </a:rPr>
                        <a:t>Page 2, 3</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43884858"/>
                  </a:ext>
                </a:extLst>
              </a:tr>
              <a:tr h="316427">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Regulatory Effectiveness (Customer)</a:t>
                      </a:r>
                      <a:endParaRPr lang="en-GB" sz="1400" b="1">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b="0">
                          <a:solidFill>
                            <a:schemeClr val="tx1">
                              <a:lumMod val="95000"/>
                              <a:lumOff val="5000"/>
                            </a:schemeClr>
                          </a:solidFill>
                          <a:latin typeface="Segoe UI" panose="020B0502040204020203" pitchFamily="34" charset="0"/>
                          <a:cs typeface="Segoe UI" panose="020B0502040204020203" pitchFamily="34" charset="0"/>
                        </a:rPr>
                        <a:t>Page 4, 5</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19556979"/>
                  </a:ext>
                </a:extLst>
              </a:tr>
              <a:tr h="316427">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Business Processes</a:t>
                      </a:r>
                      <a:endParaRPr lang="en-GB" sz="1400" b="1">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b="0">
                          <a:solidFill>
                            <a:schemeClr val="tx1">
                              <a:lumMod val="95000"/>
                              <a:lumOff val="5000"/>
                            </a:schemeClr>
                          </a:solidFill>
                          <a:latin typeface="Segoe UI" panose="020B0502040204020203" pitchFamily="34" charset="0"/>
                          <a:cs typeface="Segoe UI" panose="020B0502040204020203" pitchFamily="34" charset="0"/>
                        </a:rPr>
                        <a:t>Page 6, 7</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9236254"/>
                  </a:ext>
                </a:extLst>
              </a:tr>
              <a:tr h="316427">
                <a:tc>
                  <a:txBody>
                    <a:bodyPr/>
                    <a:lstStyle/>
                    <a:p>
                      <a:pPr marL="360000" algn="l"/>
                      <a:r>
                        <a:rPr kumimoji="0" lang="en-GB" sz="14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Finance</a:t>
                      </a:r>
                      <a:endParaRPr lang="en-GB" sz="1400" b="1">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algn="l"/>
                      <a:r>
                        <a:rPr lang="en-GB" sz="1400">
                          <a:solidFill>
                            <a:schemeClr val="tx1">
                              <a:lumMod val="95000"/>
                              <a:lumOff val="5000"/>
                            </a:schemeClr>
                          </a:solidFill>
                          <a:latin typeface="Segoe UI" panose="020B0502040204020203" pitchFamily="34" charset="0"/>
                          <a:cs typeface="Segoe UI" panose="020B0502040204020203" pitchFamily="34" charset="0"/>
                        </a:rPr>
                        <a:t>Page 8</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27835573"/>
                  </a:ext>
                </a:extLst>
              </a:tr>
              <a:tr h="316427">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Culture and People</a:t>
                      </a:r>
                      <a:endParaRPr lang="en-GB" sz="1400" b="1">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a:solidFill>
                            <a:schemeClr val="tx1">
                              <a:lumMod val="95000"/>
                              <a:lumOff val="5000"/>
                            </a:schemeClr>
                          </a:solidFill>
                          <a:latin typeface="Segoe UI" panose="020B0502040204020203" pitchFamily="34" charset="0"/>
                          <a:cs typeface="Segoe UI" panose="020B0502040204020203" pitchFamily="34" charset="0"/>
                        </a:rPr>
                        <a:t>Page 8</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6960292"/>
                  </a:ext>
                </a:extLst>
              </a:tr>
            </a:tbl>
          </a:graphicData>
        </a:graphic>
      </p:graphicFrame>
      <p:sp>
        <p:nvSpPr>
          <p:cNvPr id="7" name="Title 8">
            <a:extLst>
              <a:ext uri="{FF2B5EF4-FFF2-40B4-BE49-F238E27FC236}">
                <a16:creationId xmlns:a16="http://schemas.microsoft.com/office/drawing/2014/main" id="{20AF0891-FC6F-3F17-CB2E-059342DFBA88}"/>
              </a:ext>
            </a:extLst>
          </p:cNvPr>
          <p:cNvSpPr txBox="1">
            <a:spLocks noGrp="1"/>
          </p:cNvSpPr>
          <p:nvPr>
            <p:ph type="title" idx="4294967295"/>
          </p:nvPr>
        </p:nvSpPr>
        <p:spPr>
          <a:xfrm>
            <a:off x="875810" y="536376"/>
            <a:ext cx="4448004"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Measure categories</a:t>
            </a:r>
            <a:endParaRPr kumimoji="0" lang="en-GB" sz="1600"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endParaRPr>
          </a:p>
        </p:txBody>
      </p:sp>
      <p:sp>
        <p:nvSpPr>
          <p:cNvPr id="2" name="Slide Number Placeholder 1">
            <a:extLst>
              <a:ext uri="{FF2B5EF4-FFF2-40B4-BE49-F238E27FC236}">
                <a16:creationId xmlns:a16="http://schemas.microsoft.com/office/drawing/2014/main" id="{DF95F9C5-E451-808D-99C7-8B7BE8F09255}"/>
              </a:ext>
            </a:extLst>
          </p:cNvPr>
          <p:cNvSpPr>
            <a:spLocks noGrp="1"/>
          </p:cNvSpPr>
          <p:nvPr>
            <p:ph type="sldNum" sz="quarter" idx="12"/>
          </p:nvPr>
        </p:nvSpPr>
        <p:spPr>
          <a:xfrm>
            <a:off x="9448800" y="0"/>
            <a:ext cx="2743200" cy="365125"/>
          </a:xfrm>
        </p:spPr>
        <p:txBody>
          <a:bodyPr/>
          <a:lstStyle/>
          <a:p>
            <a:fld id="{BA844067-BB81-43FE-8113-F2A14F50BF5B}" type="slidenum">
              <a:rPr lang="en-GB" smtClean="0">
                <a:latin typeface="Segoe UI" panose="020B0502040204020203" pitchFamily="34" charset="0"/>
                <a:cs typeface="Segoe UI" panose="020B0502040204020203" pitchFamily="34" charset="0"/>
              </a:rPr>
              <a:t>2</a:t>
            </a:fld>
            <a:endParaRPr lang="en-GB">
              <a:latin typeface="Segoe UI" panose="020B0502040204020203" pitchFamily="34" charset="0"/>
              <a:cs typeface="Segoe UI" panose="020B0502040204020203" pitchFamily="34" charset="0"/>
            </a:endParaRPr>
          </a:p>
        </p:txBody>
      </p:sp>
      <p:sp>
        <p:nvSpPr>
          <p:cNvPr id="3" name="Footer Placeholder 2">
            <a:extLst>
              <a:ext uri="{FF2B5EF4-FFF2-40B4-BE49-F238E27FC236}">
                <a16:creationId xmlns:a16="http://schemas.microsoft.com/office/drawing/2014/main" id="{11B7DC15-5B24-6236-2818-ECB554EC4AEC}"/>
              </a:ext>
            </a:extLst>
          </p:cNvPr>
          <p:cNvSpPr>
            <a:spLocks noGrp="1"/>
          </p:cNvSpPr>
          <p:nvPr>
            <p:ph type="ftr" sz="quarter" idx="11"/>
          </p:nvPr>
        </p:nvSpPr>
        <p:spPr/>
        <p:txBody>
          <a:bodyPr/>
          <a:lstStyle/>
          <a:p>
            <a:r>
              <a:rPr lang="en-GB">
                <a:latin typeface="Segoe UI Semilight" panose="020B0402040204020203" pitchFamily="34" charset="0"/>
                <a:cs typeface="Segoe UI Semilight" panose="020B0402040204020203" pitchFamily="34" charset="0"/>
              </a:rPr>
              <a:t>OFFICIAL-SENSITIVE</a:t>
            </a:r>
          </a:p>
        </p:txBody>
      </p:sp>
    </p:spTree>
    <p:extLst>
      <p:ext uri="{BB962C8B-B14F-4D97-AF65-F5344CB8AC3E}">
        <p14:creationId xmlns:p14="http://schemas.microsoft.com/office/powerpoint/2010/main" val="2381023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99D4F-B676-3851-B762-396849567A06}"/>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BB315537-A129-645B-01AD-F302DDA66B32}"/>
              </a:ext>
            </a:extLst>
          </p:cNvPr>
          <p:cNvGraphicFramePr>
            <a:graphicFrameLocks noGrp="1"/>
          </p:cNvGraphicFramePr>
          <p:nvPr>
            <p:extLst>
              <p:ext uri="{D42A27DB-BD31-4B8C-83A1-F6EECF244321}">
                <p14:modId xmlns:p14="http://schemas.microsoft.com/office/powerpoint/2010/main" val="864622810"/>
              </p:ext>
            </p:extLst>
          </p:nvPr>
        </p:nvGraphicFramePr>
        <p:xfrm>
          <a:off x="196690" y="278477"/>
          <a:ext cx="11768807" cy="5443080"/>
        </p:xfrm>
        <a:graphic>
          <a:graphicData uri="http://schemas.openxmlformats.org/drawingml/2006/table">
            <a:tbl>
              <a:tblPr firstRow="1" bandRow="1">
                <a:tableStyleId>{5C22544A-7EE6-4342-B048-85BDC9FD1C3A}</a:tableStyleId>
              </a:tblPr>
              <a:tblGrid>
                <a:gridCol w="3149030">
                  <a:extLst>
                    <a:ext uri="{9D8B030D-6E8A-4147-A177-3AD203B41FA5}">
                      <a16:colId xmlns:a16="http://schemas.microsoft.com/office/drawing/2014/main" val="469818909"/>
                    </a:ext>
                  </a:extLst>
                </a:gridCol>
                <a:gridCol w="828000">
                  <a:extLst>
                    <a:ext uri="{9D8B030D-6E8A-4147-A177-3AD203B41FA5}">
                      <a16:colId xmlns:a16="http://schemas.microsoft.com/office/drawing/2014/main" val="692076125"/>
                    </a:ext>
                  </a:extLst>
                </a:gridCol>
                <a:gridCol w="628758">
                  <a:extLst>
                    <a:ext uri="{9D8B030D-6E8A-4147-A177-3AD203B41FA5}">
                      <a16:colId xmlns:a16="http://schemas.microsoft.com/office/drawing/2014/main" val="3552740901"/>
                    </a:ext>
                  </a:extLst>
                </a:gridCol>
                <a:gridCol w="540000">
                  <a:extLst>
                    <a:ext uri="{9D8B030D-6E8A-4147-A177-3AD203B41FA5}">
                      <a16:colId xmlns:a16="http://schemas.microsoft.com/office/drawing/2014/main" val="3775734895"/>
                    </a:ext>
                  </a:extLst>
                </a:gridCol>
                <a:gridCol w="540000">
                  <a:extLst>
                    <a:ext uri="{9D8B030D-6E8A-4147-A177-3AD203B41FA5}">
                      <a16:colId xmlns:a16="http://schemas.microsoft.com/office/drawing/2014/main" val="4266297973"/>
                    </a:ext>
                  </a:extLst>
                </a:gridCol>
                <a:gridCol w="540000">
                  <a:extLst>
                    <a:ext uri="{9D8B030D-6E8A-4147-A177-3AD203B41FA5}">
                      <a16:colId xmlns:a16="http://schemas.microsoft.com/office/drawing/2014/main" val="3203379972"/>
                    </a:ext>
                  </a:extLst>
                </a:gridCol>
                <a:gridCol w="540000">
                  <a:extLst>
                    <a:ext uri="{9D8B030D-6E8A-4147-A177-3AD203B41FA5}">
                      <a16:colId xmlns:a16="http://schemas.microsoft.com/office/drawing/2014/main" val="211516343"/>
                    </a:ext>
                  </a:extLst>
                </a:gridCol>
                <a:gridCol w="540000">
                  <a:extLst>
                    <a:ext uri="{9D8B030D-6E8A-4147-A177-3AD203B41FA5}">
                      <a16:colId xmlns:a16="http://schemas.microsoft.com/office/drawing/2014/main" val="628302310"/>
                    </a:ext>
                  </a:extLst>
                </a:gridCol>
                <a:gridCol w="540000">
                  <a:extLst>
                    <a:ext uri="{9D8B030D-6E8A-4147-A177-3AD203B41FA5}">
                      <a16:colId xmlns:a16="http://schemas.microsoft.com/office/drawing/2014/main" val="118659764"/>
                    </a:ext>
                  </a:extLst>
                </a:gridCol>
                <a:gridCol w="540000">
                  <a:extLst>
                    <a:ext uri="{9D8B030D-6E8A-4147-A177-3AD203B41FA5}">
                      <a16:colId xmlns:a16="http://schemas.microsoft.com/office/drawing/2014/main" val="2253474578"/>
                    </a:ext>
                  </a:extLst>
                </a:gridCol>
                <a:gridCol w="540000">
                  <a:extLst>
                    <a:ext uri="{9D8B030D-6E8A-4147-A177-3AD203B41FA5}">
                      <a16:colId xmlns:a16="http://schemas.microsoft.com/office/drawing/2014/main" val="3692842949"/>
                    </a:ext>
                  </a:extLst>
                </a:gridCol>
                <a:gridCol w="540000">
                  <a:extLst>
                    <a:ext uri="{9D8B030D-6E8A-4147-A177-3AD203B41FA5}">
                      <a16:colId xmlns:a16="http://schemas.microsoft.com/office/drawing/2014/main" val="2420993743"/>
                    </a:ext>
                  </a:extLst>
                </a:gridCol>
                <a:gridCol w="540000">
                  <a:extLst>
                    <a:ext uri="{9D8B030D-6E8A-4147-A177-3AD203B41FA5}">
                      <a16:colId xmlns:a16="http://schemas.microsoft.com/office/drawing/2014/main" val="4290615493"/>
                    </a:ext>
                  </a:extLst>
                </a:gridCol>
                <a:gridCol w="540000">
                  <a:extLst>
                    <a:ext uri="{9D8B030D-6E8A-4147-A177-3AD203B41FA5}">
                      <a16:colId xmlns:a16="http://schemas.microsoft.com/office/drawing/2014/main" val="202198593"/>
                    </a:ext>
                  </a:extLst>
                </a:gridCol>
                <a:gridCol w="540000">
                  <a:extLst>
                    <a:ext uri="{9D8B030D-6E8A-4147-A177-3AD203B41FA5}">
                      <a16:colId xmlns:a16="http://schemas.microsoft.com/office/drawing/2014/main" val="2516027998"/>
                    </a:ext>
                  </a:extLst>
                </a:gridCol>
                <a:gridCol w="683019">
                  <a:extLst>
                    <a:ext uri="{9D8B030D-6E8A-4147-A177-3AD203B41FA5}">
                      <a16:colId xmlns:a16="http://schemas.microsoft.com/office/drawing/2014/main" val="4236658295"/>
                    </a:ext>
                  </a:extLst>
                </a:gridCol>
              </a:tblGrid>
              <a:tr h="252000">
                <a:tc>
                  <a:txBody>
                    <a:bodyPr/>
                    <a:lstStyle/>
                    <a:p>
                      <a:pPr>
                        <a:spcBef>
                          <a:spcPts val="1200"/>
                        </a:spcBef>
                      </a:pPr>
                      <a:endParaRPr lang="en-GB" sz="11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gridSpan="9">
                  <a:txBody>
                    <a:bodyPr/>
                    <a:lstStyle/>
                    <a:p>
                      <a:pPr algn="ctr"/>
                      <a:r>
                        <a:rPr lang="en-GB" sz="1100" b="1">
                          <a:solidFill>
                            <a:schemeClr val="tx1"/>
                          </a:solidFill>
                          <a:latin typeface="Segoe UI" panose="020B0502040204020203" pitchFamily="34" charset="0"/>
                          <a:cs typeface="Segoe UI" panose="020B0502040204020203" pitchFamily="34" charset="0"/>
                        </a:rPr>
                        <a:t>2025</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78301333"/>
                  </a:ext>
                </a:extLst>
              </a:tr>
              <a:tr h="432000">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25/26 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24/25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Sep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Oct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Nov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Dec</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Year to date</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kern="1200">
                          <a:solidFill>
                            <a:schemeClr val="tx1"/>
                          </a:solidFill>
                          <a:latin typeface="Segoe UI" panose="020B0502040204020203" pitchFamily="34" charset="0"/>
                          <a:ea typeface="+mn-ea"/>
                          <a:cs typeface="Segoe UI" panose="020B0502040204020203" pitchFamily="34" charset="0"/>
                        </a:rPr>
                        <a:t>Total volume of assessments</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9,000 by Sep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GB" sz="1100" b="0" kern="1200">
                          <a:solidFill>
                            <a:schemeClr val="tx1"/>
                          </a:solidFill>
                          <a:latin typeface="Segoe UI" panose="020B0502040204020203" pitchFamily="34" charset="0"/>
                          <a:ea typeface="+mn-ea"/>
                          <a:cs typeface="Segoe UI" panose="020B0502040204020203" pitchFamily="34" charset="0"/>
                        </a:rPr>
                        <a:t>3,825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GB" sz="1100" b="0" kern="1200">
                          <a:solidFill>
                            <a:schemeClr val="bg1"/>
                          </a:solidFill>
                          <a:latin typeface="Segoe UI" panose="020B0502040204020203" pitchFamily="34" charset="0"/>
                          <a:ea typeface="+mn-ea"/>
                          <a:cs typeface="Segoe UI" panose="020B0502040204020203" pitchFamily="34" charset="0"/>
                        </a:rPr>
                        <a:t>443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a:lnSpc>
                          <a:spcPct val="100000"/>
                        </a:lnSpc>
                        <a:spcBef>
                          <a:spcPts val="0"/>
                        </a:spcBef>
                        <a:spcAft>
                          <a:spcPts val="0"/>
                        </a:spcAft>
                        <a:buNone/>
                        <a:tabLst/>
                        <a:defRPr/>
                      </a:pPr>
                      <a:r>
                        <a:rPr lang="en-GB" sz="1100" b="0" kern="1200">
                          <a:solidFill>
                            <a:schemeClr val="bg1"/>
                          </a:solidFill>
                          <a:latin typeface="Segoe UI" panose="020B0502040204020203" pitchFamily="34" charset="0"/>
                          <a:ea typeface="+mn-ea"/>
                          <a:cs typeface="Segoe UI" panose="020B0502040204020203" pitchFamily="34" charset="0"/>
                        </a:rPr>
                        <a:t>452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bg1"/>
                          </a:solidFill>
                          <a:latin typeface="Segoe UI" panose="020B0502040204020203" pitchFamily="34" charset="0"/>
                          <a:cs typeface="Segoe UI" panose="020B0502040204020203" pitchFamily="34" charset="0"/>
                        </a:rPr>
                        <a:t>540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lnSpc>
                          <a:spcPct val="107000"/>
                        </a:lnSpc>
                        <a:spcAft>
                          <a:spcPts val="800"/>
                        </a:spcAft>
                      </a:pPr>
                      <a:r>
                        <a:rPr lang="en-GB" sz="1100" b="0" kern="1200">
                          <a:solidFill>
                            <a:schemeClr val="bg1"/>
                          </a:solidFill>
                          <a:latin typeface="Segoe UI" panose="020B0502040204020203" pitchFamily="34" charset="0"/>
                          <a:ea typeface="+mn-ea"/>
                          <a:cs typeface="Segoe UI" panose="020B0502040204020203" pitchFamily="34" charset="0"/>
                        </a:rPr>
                        <a:t>541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a:lnSpc>
                          <a:spcPct val="100000"/>
                        </a:lnSpc>
                        <a:spcBef>
                          <a:spcPts val="0"/>
                        </a:spcBef>
                        <a:spcAft>
                          <a:spcPts val="0"/>
                        </a:spcAft>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GB" sz="1100" b="0" i="0" u="none" strike="noStrike">
                          <a:solidFill>
                            <a:schemeClr val="bg1"/>
                          </a:solidFill>
                          <a:effectLst/>
                          <a:latin typeface="Segoe UI" panose="020B0502040204020203" pitchFamily="34" charset="0"/>
                          <a:cs typeface="Segoe UI" panose="020B0502040204020203" pitchFamily="34" charset="0"/>
                        </a:rPr>
                        <a:t>1,976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339755499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Total volume of assessments: Adult Social Care</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5,013 by Sep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2,305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bg1"/>
                          </a:solidFill>
                          <a:latin typeface="Segoe UI" panose="020B0502040204020203" pitchFamily="34" charset="0"/>
                          <a:ea typeface="+mn-ea"/>
                          <a:cs typeface="Segoe UI" panose="020B0502040204020203" pitchFamily="34" charset="0"/>
                        </a:rPr>
                        <a:t>261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bg1"/>
                          </a:solidFill>
                          <a:latin typeface="Segoe UI" panose="020B0502040204020203" pitchFamily="34" charset="0"/>
                          <a:cs typeface="Segoe UI" panose="020B0502040204020203" pitchFamily="34" charset="0"/>
                        </a:rPr>
                        <a:t>277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lvl="0" algn="ctr">
                        <a:lnSpc>
                          <a:spcPct val="100000"/>
                        </a:lnSpc>
                        <a:spcBef>
                          <a:spcPts val="0"/>
                        </a:spcBef>
                        <a:spcAft>
                          <a:spcPts val="0"/>
                        </a:spcAft>
                        <a:buNone/>
                      </a:pPr>
                      <a:r>
                        <a:rPr lang="en-GB" sz="1100" b="0" i="0" u="none" strike="noStrike" noProof="0">
                          <a:solidFill>
                            <a:schemeClr val="bg1"/>
                          </a:solidFill>
                          <a:latin typeface="Segoe UI" panose="020B0502040204020203" pitchFamily="34" charset="0"/>
                          <a:cs typeface="Segoe UI" panose="020B0502040204020203" pitchFamily="34" charset="0"/>
                        </a:rPr>
                        <a:t>306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lvl="0" algn="ctr">
                        <a:lnSpc>
                          <a:spcPct val="100000"/>
                        </a:lnSpc>
                        <a:spcBef>
                          <a:spcPts val="0"/>
                        </a:spcBef>
                        <a:spcAft>
                          <a:spcPts val="0"/>
                        </a:spcAft>
                        <a:buNone/>
                      </a:pPr>
                      <a:r>
                        <a:rPr lang="en-GB" sz="1100" b="0" i="0" u="none" strike="noStrike" kern="1200" noProof="0">
                          <a:solidFill>
                            <a:schemeClr val="bg1"/>
                          </a:solidFill>
                          <a:latin typeface="Segoe UI" panose="020B0502040204020203" pitchFamily="34" charset="0"/>
                          <a:cs typeface="Segoe UI" panose="020B0502040204020203" pitchFamily="34" charset="0"/>
                        </a:rPr>
                        <a:t>317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endParaRPr lang="en-GB" sz="1100" b="0" i="0" u="none" strike="noStrike" kern="1200" noProof="0">
                        <a:solidFill>
                          <a:srgbClr val="000000"/>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endParaRPr lang="en-GB" sz="1100" b="0" i="0" u="none" strike="noStrike" kern="1200" noProof="0">
                        <a:solidFill>
                          <a:srgbClr val="000000"/>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endPar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GB" sz="1100" b="0" i="0" u="none" strike="noStrike">
                          <a:solidFill>
                            <a:schemeClr val="bg1"/>
                          </a:solidFill>
                          <a:effectLst/>
                          <a:latin typeface="Segoe UI" panose="020B0502040204020203" pitchFamily="34" charset="0"/>
                          <a:cs typeface="Segoe UI" panose="020B0502040204020203" pitchFamily="34" charset="0"/>
                        </a:rPr>
                        <a:t>1,161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59871996"/>
                  </a:ext>
                </a:extLst>
              </a:tr>
              <a:tr h="432000">
                <a:tc>
                  <a:txBody>
                    <a:bodyPr/>
                    <a:lstStyle/>
                    <a:p>
                      <a:r>
                        <a:rPr lang="en-GB" sz="1100" kern="1200">
                          <a:solidFill>
                            <a:schemeClr val="tx1"/>
                          </a:solidFill>
                          <a:latin typeface="Segoe UI" panose="020B0502040204020203" pitchFamily="34" charset="0"/>
                          <a:ea typeface="+mn-ea"/>
                          <a:cs typeface="Segoe UI" panose="020B0502040204020203" pitchFamily="34" charset="0"/>
                        </a:rPr>
                        <a:t>Total volume of assessments: Secondary Care</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887 by Sep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230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GB" sz="1100" b="0" kern="1200">
                          <a:solidFill>
                            <a:schemeClr val="bg1"/>
                          </a:solidFill>
                          <a:latin typeface="Segoe UI" panose="020B0502040204020203" pitchFamily="34" charset="0"/>
                          <a:ea typeface="+mn-ea"/>
                          <a:cs typeface="Segoe UI" panose="020B0502040204020203" pitchFamily="34" charset="0"/>
                        </a:rPr>
                        <a:t>22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lumMod val="95000"/>
                              <a:lumOff val="5000"/>
                            </a:schemeClr>
                          </a:solidFill>
                          <a:latin typeface="Segoe UI" panose="020B0502040204020203" pitchFamily="34" charset="0"/>
                          <a:cs typeface="Segoe UI" panose="020B0502040204020203" pitchFamily="34" charset="0"/>
                        </a:rPr>
                        <a:t>32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bg1"/>
                          </a:solidFill>
                          <a:latin typeface="Segoe UI" panose="020B0502040204020203" pitchFamily="34" charset="0"/>
                          <a:cs typeface="Segoe UI" panose="020B0502040204020203" pitchFamily="34" charset="0"/>
                        </a:rPr>
                        <a:t>40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lnSpc>
                          <a:spcPct val="107000"/>
                        </a:lnSpc>
                        <a:spcAft>
                          <a:spcPts val="800"/>
                        </a:spcAft>
                      </a:pPr>
                      <a:r>
                        <a:rPr lang="en-GB" sz="1100" b="0" kern="1200">
                          <a:solidFill>
                            <a:schemeClr val="bg1"/>
                          </a:solidFill>
                          <a:latin typeface="Segoe UI" panose="020B0502040204020203" pitchFamily="34" charset="0"/>
                          <a:ea typeface="+mn-ea"/>
                          <a:cs typeface="Segoe UI" panose="020B0502040204020203" pitchFamily="34" charset="0"/>
                        </a:rPr>
                        <a:t>19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GB" sz="1100" b="0" i="0" u="none" strike="noStrike">
                          <a:solidFill>
                            <a:schemeClr val="bg1"/>
                          </a:solidFill>
                          <a:effectLst/>
                          <a:latin typeface="Segoe UI" panose="020B0502040204020203" pitchFamily="34" charset="0"/>
                          <a:cs typeface="Segoe UI" panose="020B0502040204020203" pitchFamily="34" charset="0"/>
                        </a:rPr>
                        <a:t>113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72226811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Total volume of assessments: Primary Care and Community</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1,194 by Sep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404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37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42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b"/>
                      <a:r>
                        <a:rPr lang="en-GB" sz="1100" kern="1200">
                          <a:solidFill>
                            <a:schemeClr val="bg1"/>
                          </a:solidFill>
                          <a:latin typeface="Segoe UI" panose="020B0502040204020203" pitchFamily="34" charset="0"/>
                          <a:ea typeface="+mn-ea"/>
                          <a:cs typeface="Segoe UI" panose="020B0502040204020203" pitchFamily="34" charset="0"/>
                        </a:rPr>
                        <a:t>45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68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GB" sz="1100" b="0" i="0" u="none" strike="noStrike">
                          <a:solidFill>
                            <a:schemeClr val="bg1"/>
                          </a:solidFill>
                          <a:effectLst/>
                          <a:latin typeface="Segoe UI" panose="020B0502040204020203" pitchFamily="34" charset="0"/>
                          <a:cs typeface="Segoe UI" panose="020B0502040204020203" pitchFamily="34" charset="0"/>
                        </a:rPr>
                        <a:t>192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1664655120"/>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Total volume of assessments: Oral Health</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1,500 by Sep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749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91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69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fontAlgn="b"/>
                      <a:r>
                        <a:rPr lang="en-GB" sz="1100" kern="1200">
                          <a:solidFill>
                            <a:schemeClr val="bg1"/>
                          </a:solidFill>
                          <a:latin typeface="Segoe UI" panose="020B0502040204020203" pitchFamily="34" charset="0"/>
                          <a:ea typeface="+mn-ea"/>
                          <a:cs typeface="Segoe UI" panose="020B0502040204020203" pitchFamily="34" charset="0"/>
                        </a:rPr>
                        <a:t>102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86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348</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260100285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Total volume of assessments: Mental Health</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726 by Sep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133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15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13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fontAlgn="b"/>
                      <a:r>
                        <a:rPr lang="en-GB" sz="1100" kern="1200">
                          <a:solidFill>
                            <a:schemeClr val="tx1"/>
                          </a:solidFill>
                          <a:latin typeface="Segoe UI" panose="020B0502040204020203" pitchFamily="34" charset="0"/>
                          <a:ea typeface="+mn-ea"/>
                          <a:cs typeface="Segoe UI" panose="020B0502040204020203" pitchFamily="34" charset="0"/>
                        </a:rPr>
                        <a:t>27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20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75</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3083334249"/>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registration applications in the system over 10 weeks old and incomplete</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0% by end Q4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28.1%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31.3%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35.1%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fontAlgn="b"/>
                      <a:r>
                        <a:rPr lang="en-GB" sz="1100" kern="1200">
                          <a:solidFill>
                            <a:srgbClr val="FFFFFF"/>
                          </a:solidFill>
                          <a:latin typeface="Segoe UI" panose="020B0502040204020203" pitchFamily="34" charset="0"/>
                          <a:ea typeface="+mn-ea"/>
                          <a:cs typeface="Segoe UI" panose="020B0502040204020203" pitchFamily="34" charset="0"/>
                        </a:rPr>
                        <a:t>33.1%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33.1%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a:solidFill>
                            <a:schemeClr val="bg1"/>
                          </a:solidFill>
                          <a:latin typeface="Segoe UI" panose="020B0502040204020203" pitchFamily="34" charset="0"/>
                          <a:cs typeface="Segoe UI" panose="020B0502040204020203" pitchFamily="34" charset="0"/>
                        </a:rPr>
                        <a:t>33.1%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3049046461"/>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The volume of registration applications over 10 weeks old and incomplete</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0 by end Q4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3,393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3,820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lvl="0" algn="ctr">
                        <a:buNone/>
                      </a:pPr>
                      <a:r>
                        <a:rPr lang="en-GB" sz="1100">
                          <a:solidFill>
                            <a:schemeClr val="bg1"/>
                          </a:solidFill>
                          <a:latin typeface="Segoe UI" panose="020B0502040204020203" pitchFamily="34" charset="0"/>
                          <a:cs typeface="Segoe UI" panose="020B0502040204020203" pitchFamily="34" charset="0"/>
                        </a:rPr>
                        <a:t>4,289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rgbClr val="FFFFFF"/>
                          </a:solidFill>
                          <a:latin typeface="Segoe UI" panose="020B0502040204020203" pitchFamily="34" charset="0"/>
                          <a:cs typeface="Segoe UI" panose="020B0502040204020203" pitchFamily="34" charset="0"/>
                        </a:rPr>
                        <a:t>3,956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3,374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a:solidFill>
                            <a:schemeClr val="bg1"/>
                          </a:solidFill>
                          <a:latin typeface="Segoe UI" panose="020B0502040204020203" pitchFamily="34" charset="0"/>
                          <a:cs typeface="Segoe UI" panose="020B0502040204020203" pitchFamily="34" charset="0"/>
                        </a:rPr>
                        <a:t>3,374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1541630586"/>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The volume of registration applications completed</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Track for </a:t>
                      </a:r>
                    </a:p>
                    <a:p>
                      <a:pPr algn="ctr"/>
                      <a:r>
                        <a:rPr lang="en-GB" sz="1100" kern="1200">
                          <a:solidFill>
                            <a:schemeClr val="tx1"/>
                          </a:solidFill>
                          <a:latin typeface="Segoe UI" panose="020B0502040204020203" pitchFamily="34" charset="0"/>
                          <a:ea typeface="+mn-ea"/>
                          <a:cs typeface="Segoe UI" panose="020B0502040204020203" pitchFamily="34" charset="0"/>
                        </a:rPr>
                        <a:t>Info</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28,539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solidFill>
                            <a:schemeClr val="tx1">
                              <a:lumMod val="95000"/>
                              <a:lumOff val="5000"/>
                            </a:schemeClr>
                          </a:solidFill>
                          <a:latin typeface="Segoe UI" panose="020B0502040204020203" pitchFamily="34" charset="0"/>
                          <a:cs typeface="Segoe UI" panose="020B0502040204020203" pitchFamily="34" charset="0"/>
                        </a:rPr>
                        <a:t>2,601</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a:lnSpc>
                          <a:spcPct val="100000"/>
                        </a:lnSpc>
                        <a:spcBef>
                          <a:spcPts val="0"/>
                        </a:spcBef>
                        <a:spcAft>
                          <a:spcPts val="0"/>
                        </a:spcAft>
                        <a:buNone/>
                        <a:tabLst/>
                        <a:defRPr/>
                      </a:pPr>
                      <a:r>
                        <a:rPr lang="en-US" sz="1100">
                          <a:latin typeface="Segoe UI" panose="020B0502040204020203" pitchFamily="34" charset="0"/>
                          <a:cs typeface="Segoe UI" panose="020B0502040204020203" pitchFamily="34" charset="0"/>
                        </a:rPr>
                        <a:t>2,582</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lumMod val="95000"/>
                              <a:lumOff val="5000"/>
                            </a:schemeClr>
                          </a:solidFill>
                          <a:latin typeface="Segoe UI" panose="020B0502040204020203" pitchFamily="34" charset="0"/>
                          <a:cs typeface="Segoe UI" panose="020B0502040204020203" pitchFamily="34" charset="0"/>
                        </a:rPr>
                        <a:t>2,862</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100">
                          <a:solidFill>
                            <a:schemeClr val="tx1">
                              <a:lumMod val="95000"/>
                              <a:lumOff val="5000"/>
                            </a:schemeClr>
                          </a:solidFill>
                          <a:latin typeface="Segoe UI" panose="020B0502040204020203" pitchFamily="34" charset="0"/>
                          <a:cs typeface="Segoe UI" panose="020B0502040204020203" pitchFamily="34" charset="0"/>
                        </a:rPr>
                        <a:t>2,887</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r>
                        <a:rPr lang="en-GB" sz="1100">
                          <a:solidFill>
                            <a:schemeClr val="tx1"/>
                          </a:solidFill>
                          <a:latin typeface="Segoe UI" panose="020B0502040204020203" pitchFamily="34" charset="0"/>
                          <a:cs typeface="Segoe UI" panose="020B0502040204020203" pitchFamily="34" charset="0"/>
                        </a:rPr>
                        <a:t>10,923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13825858"/>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The % of registration applications that have been rejected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Track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Info</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40.7%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solidFill>
                            <a:schemeClr val="tx1">
                              <a:lumMod val="95000"/>
                              <a:lumOff val="5000"/>
                            </a:schemeClr>
                          </a:solidFill>
                          <a:latin typeface="Segoe UI" panose="020B0502040204020203" pitchFamily="34" charset="0"/>
                          <a:cs typeface="Segoe UI" panose="020B0502040204020203" pitchFamily="34" charset="0"/>
                        </a:rPr>
                        <a:t>32.1%</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lumMod val="95000"/>
                              <a:lumOff val="5000"/>
                            </a:schemeClr>
                          </a:solidFill>
                          <a:latin typeface="Segoe UI" panose="020B0502040204020203" pitchFamily="34" charset="0"/>
                          <a:cs typeface="Segoe UI" panose="020B0502040204020203" pitchFamily="34" charset="0"/>
                        </a:rPr>
                        <a:t>29.0%</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lumMod val="95000"/>
                              <a:lumOff val="5000"/>
                            </a:schemeClr>
                          </a:solidFill>
                          <a:latin typeface="Segoe UI" panose="020B0502040204020203" pitchFamily="34" charset="0"/>
                          <a:cs typeface="Segoe UI" panose="020B0502040204020203" pitchFamily="34" charset="0"/>
                        </a:rPr>
                        <a:t>27.7%</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100">
                          <a:solidFill>
                            <a:schemeClr val="tx1">
                              <a:lumMod val="95000"/>
                              <a:lumOff val="5000"/>
                            </a:schemeClr>
                          </a:solidFill>
                          <a:latin typeface="Segoe UI" panose="020B0502040204020203" pitchFamily="34" charset="0"/>
                          <a:cs typeface="Segoe UI" panose="020B0502040204020203" pitchFamily="34" charset="0"/>
                        </a:rPr>
                        <a:t>39.6%</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32.7%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22598523"/>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The volume of registration applications received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Track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Info</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64,498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lumMod val="95000"/>
                              <a:lumOff val="5000"/>
                            </a:schemeClr>
                          </a:solidFill>
                          <a:latin typeface="Segoe UI" panose="020B0502040204020203" pitchFamily="34" charset="0"/>
                          <a:cs typeface="Segoe UI" panose="020B0502040204020203" pitchFamily="34" charset="0"/>
                        </a:rPr>
                        <a:t>4,753</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100">
                          <a:solidFill>
                            <a:schemeClr val="tx1">
                              <a:lumMod val="95000"/>
                              <a:lumOff val="5000"/>
                            </a:schemeClr>
                          </a:solidFill>
                          <a:latin typeface="Segoe UI" panose="020B0502040204020203" pitchFamily="34" charset="0"/>
                          <a:cs typeface="Segoe UI" panose="020B0502040204020203" pitchFamily="34" charset="0"/>
                        </a:rPr>
                        <a:t>4,943</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lumMod val="95000"/>
                              <a:lumOff val="5000"/>
                            </a:schemeClr>
                          </a:solidFill>
                          <a:latin typeface="Segoe UI" panose="020B0502040204020203" pitchFamily="34" charset="0"/>
                          <a:cs typeface="Segoe UI" panose="020B0502040204020203" pitchFamily="34" charset="0"/>
                        </a:rPr>
                        <a:t>5,203</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lumMod val="95000"/>
                              <a:lumOff val="5000"/>
                            </a:schemeClr>
                          </a:solidFill>
                          <a:latin typeface="Segoe UI" panose="020B0502040204020203" pitchFamily="34" charset="0"/>
                          <a:ea typeface="+mn-ea"/>
                          <a:cs typeface="Segoe UI" panose="020B0502040204020203" pitchFamily="34" charset="0"/>
                        </a:rPr>
                        <a:t>5,591</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20,490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85838968"/>
                  </a:ext>
                </a:extLst>
              </a:tr>
            </a:tbl>
          </a:graphicData>
        </a:graphic>
      </p:graphicFrame>
      <p:sp>
        <p:nvSpPr>
          <p:cNvPr id="2" name="Slide Number Placeholder 1">
            <a:extLst>
              <a:ext uri="{FF2B5EF4-FFF2-40B4-BE49-F238E27FC236}">
                <a16:creationId xmlns:a16="http://schemas.microsoft.com/office/drawing/2014/main" id="{CAAF0649-2050-BC38-28D0-7B0138934CD9}"/>
              </a:ext>
            </a:extLst>
          </p:cNvPr>
          <p:cNvSpPr>
            <a:spLocks noGrp="1"/>
          </p:cNvSpPr>
          <p:nvPr>
            <p:ph type="sldNum" sz="quarter" idx="12"/>
          </p:nvPr>
        </p:nvSpPr>
        <p:spPr>
          <a:xfrm>
            <a:off x="9448800" y="7614"/>
            <a:ext cx="2743200" cy="365125"/>
          </a:xfrm>
        </p:spPr>
        <p:txBody>
          <a:bodyPr/>
          <a:lstStyle/>
          <a:p>
            <a:fld id="{EFAAA52C-CE07-4EAC-8791-44FF385A0652}" type="slidenum">
              <a:rPr lang="en-GB" smtClean="0">
                <a:latin typeface="Segoe UI" panose="020B0502040204020203" pitchFamily="34" charset="0"/>
                <a:cs typeface="Segoe UI" panose="020B0502040204020203" pitchFamily="34" charset="0"/>
              </a:rPr>
              <a:t>3</a:t>
            </a:fld>
            <a:endParaRPr lang="en-GB">
              <a:latin typeface="Segoe UI" panose="020B0502040204020203" pitchFamily="34" charset="0"/>
              <a:cs typeface="Segoe UI" panose="020B0502040204020203" pitchFamily="34" charset="0"/>
            </a:endParaRPr>
          </a:p>
        </p:txBody>
      </p:sp>
      <p:sp>
        <p:nvSpPr>
          <p:cNvPr id="7" name="Title 8">
            <a:extLst>
              <a:ext uri="{FF2B5EF4-FFF2-40B4-BE49-F238E27FC236}">
                <a16:creationId xmlns:a16="http://schemas.microsoft.com/office/drawing/2014/main" id="{263B8177-698A-638C-6F2E-AB3651A6F924}"/>
              </a:ext>
            </a:extLst>
          </p:cNvPr>
          <p:cNvSpPr txBox="1">
            <a:spLocks noGrp="1"/>
          </p:cNvSpPr>
          <p:nvPr>
            <p:ph type="title" idx="4294967295"/>
          </p:nvPr>
        </p:nvSpPr>
        <p:spPr>
          <a:xfrm>
            <a:off x="198118" y="108615"/>
            <a:ext cx="3830638" cy="339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Immediate Action Measures</a:t>
            </a:r>
            <a:endParaRPr kumimoji="0" lang="en-GB" sz="1600"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515295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AFF1B-70A1-B663-A178-828D44202D57}"/>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569CF6A-9AF2-F76B-99EE-8E295A98DD07}"/>
              </a:ext>
            </a:extLst>
          </p:cNvPr>
          <p:cNvGraphicFramePr>
            <a:graphicFrameLocks noGrp="1"/>
          </p:cNvGraphicFramePr>
          <p:nvPr>
            <p:extLst>
              <p:ext uri="{D42A27DB-BD31-4B8C-83A1-F6EECF244321}">
                <p14:modId xmlns:p14="http://schemas.microsoft.com/office/powerpoint/2010/main" val="2646893637"/>
              </p:ext>
            </p:extLst>
          </p:nvPr>
        </p:nvGraphicFramePr>
        <p:xfrm>
          <a:off x="235561" y="300600"/>
          <a:ext cx="11852194" cy="3068520"/>
        </p:xfrm>
        <a:graphic>
          <a:graphicData uri="http://schemas.openxmlformats.org/drawingml/2006/table">
            <a:tbl>
              <a:tblPr firstRow="1" bandRow="1">
                <a:tableStyleId>{5C22544A-7EE6-4342-B048-85BDC9FD1C3A}</a:tableStyleId>
              </a:tblPr>
              <a:tblGrid>
                <a:gridCol w="3149030">
                  <a:extLst>
                    <a:ext uri="{9D8B030D-6E8A-4147-A177-3AD203B41FA5}">
                      <a16:colId xmlns:a16="http://schemas.microsoft.com/office/drawing/2014/main" val="469818909"/>
                    </a:ext>
                  </a:extLst>
                </a:gridCol>
                <a:gridCol w="828000">
                  <a:extLst>
                    <a:ext uri="{9D8B030D-6E8A-4147-A177-3AD203B41FA5}">
                      <a16:colId xmlns:a16="http://schemas.microsoft.com/office/drawing/2014/main" val="692076125"/>
                    </a:ext>
                  </a:extLst>
                </a:gridCol>
                <a:gridCol w="628758">
                  <a:extLst>
                    <a:ext uri="{9D8B030D-6E8A-4147-A177-3AD203B41FA5}">
                      <a16:colId xmlns:a16="http://schemas.microsoft.com/office/drawing/2014/main" val="3552740901"/>
                    </a:ext>
                  </a:extLst>
                </a:gridCol>
                <a:gridCol w="540423">
                  <a:extLst>
                    <a:ext uri="{9D8B030D-6E8A-4147-A177-3AD203B41FA5}">
                      <a16:colId xmlns:a16="http://schemas.microsoft.com/office/drawing/2014/main" val="3775734895"/>
                    </a:ext>
                  </a:extLst>
                </a:gridCol>
                <a:gridCol w="558814">
                  <a:extLst>
                    <a:ext uri="{9D8B030D-6E8A-4147-A177-3AD203B41FA5}">
                      <a16:colId xmlns:a16="http://schemas.microsoft.com/office/drawing/2014/main" val="4266297973"/>
                    </a:ext>
                  </a:extLst>
                </a:gridCol>
                <a:gridCol w="546415">
                  <a:extLst>
                    <a:ext uri="{9D8B030D-6E8A-4147-A177-3AD203B41FA5}">
                      <a16:colId xmlns:a16="http://schemas.microsoft.com/office/drawing/2014/main" val="3203379972"/>
                    </a:ext>
                  </a:extLst>
                </a:gridCol>
                <a:gridCol w="546415">
                  <a:extLst>
                    <a:ext uri="{9D8B030D-6E8A-4147-A177-3AD203B41FA5}">
                      <a16:colId xmlns:a16="http://schemas.microsoft.com/office/drawing/2014/main" val="211516343"/>
                    </a:ext>
                  </a:extLst>
                </a:gridCol>
                <a:gridCol w="546415">
                  <a:extLst>
                    <a:ext uri="{9D8B030D-6E8A-4147-A177-3AD203B41FA5}">
                      <a16:colId xmlns:a16="http://schemas.microsoft.com/office/drawing/2014/main" val="628302310"/>
                    </a:ext>
                  </a:extLst>
                </a:gridCol>
                <a:gridCol w="546415">
                  <a:extLst>
                    <a:ext uri="{9D8B030D-6E8A-4147-A177-3AD203B41FA5}">
                      <a16:colId xmlns:a16="http://schemas.microsoft.com/office/drawing/2014/main" val="118659764"/>
                    </a:ext>
                  </a:extLst>
                </a:gridCol>
                <a:gridCol w="546415">
                  <a:extLst>
                    <a:ext uri="{9D8B030D-6E8A-4147-A177-3AD203B41FA5}">
                      <a16:colId xmlns:a16="http://schemas.microsoft.com/office/drawing/2014/main" val="2253474578"/>
                    </a:ext>
                  </a:extLst>
                </a:gridCol>
                <a:gridCol w="546415">
                  <a:extLst>
                    <a:ext uri="{9D8B030D-6E8A-4147-A177-3AD203B41FA5}">
                      <a16:colId xmlns:a16="http://schemas.microsoft.com/office/drawing/2014/main" val="3692842949"/>
                    </a:ext>
                  </a:extLst>
                </a:gridCol>
                <a:gridCol w="546415">
                  <a:extLst>
                    <a:ext uri="{9D8B030D-6E8A-4147-A177-3AD203B41FA5}">
                      <a16:colId xmlns:a16="http://schemas.microsoft.com/office/drawing/2014/main" val="2420993743"/>
                    </a:ext>
                  </a:extLst>
                </a:gridCol>
                <a:gridCol w="546415">
                  <a:extLst>
                    <a:ext uri="{9D8B030D-6E8A-4147-A177-3AD203B41FA5}">
                      <a16:colId xmlns:a16="http://schemas.microsoft.com/office/drawing/2014/main" val="4290615493"/>
                    </a:ext>
                  </a:extLst>
                </a:gridCol>
                <a:gridCol w="537613">
                  <a:extLst>
                    <a:ext uri="{9D8B030D-6E8A-4147-A177-3AD203B41FA5}">
                      <a16:colId xmlns:a16="http://schemas.microsoft.com/office/drawing/2014/main" val="202198593"/>
                    </a:ext>
                  </a:extLst>
                </a:gridCol>
                <a:gridCol w="555217">
                  <a:extLst>
                    <a:ext uri="{9D8B030D-6E8A-4147-A177-3AD203B41FA5}">
                      <a16:colId xmlns:a16="http://schemas.microsoft.com/office/drawing/2014/main" val="2516027998"/>
                    </a:ext>
                  </a:extLst>
                </a:gridCol>
                <a:gridCol w="683019">
                  <a:extLst>
                    <a:ext uri="{9D8B030D-6E8A-4147-A177-3AD203B41FA5}">
                      <a16:colId xmlns:a16="http://schemas.microsoft.com/office/drawing/2014/main" val="4236658295"/>
                    </a:ext>
                  </a:extLst>
                </a:gridCol>
              </a:tblGrid>
              <a:tr h="252000">
                <a:tc>
                  <a:txBody>
                    <a:bodyPr/>
                    <a:lstStyle/>
                    <a:p>
                      <a:pPr>
                        <a:spcBef>
                          <a:spcPts val="1200"/>
                        </a:spcBef>
                      </a:pPr>
                      <a:endParaRPr lang="en-GB" sz="11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gridSpan="9">
                  <a:txBody>
                    <a:bodyPr/>
                    <a:lstStyle/>
                    <a:p>
                      <a:pPr algn="ctr"/>
                      <a:r>
                        <a:rPr lang="en-GB" sz="1100" b="1">
                          <a:solidFill>
                            <a:schemeClr val="tx1"/>
                          </a:solidFill>
                          <a:latin typeface="Segoe UI" panose="020B0502040204020203" pitchFamily="34" charset="0"/>
                          <a:cs typeface="Segoe UI" panose="020B0502040204020203" pitchFamily="34" charset="0"/>
                        </a:rPr>
                        <a:t>2025</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7981396"/>
                  </a:ext>
                </a:extLst>
              </a:tr>
              <a:tr h="432000">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25/26 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24/25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Sep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Oct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Nov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Dec</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Year to date</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 of 'Information of Concern (IOC) assigned initially as Priority 1 cases with a referral sent within 2 days</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7000"/>
                        </a:lnSpc>
                        <a:spcAft>
                          <a:spcPts val="800"/>
                        </a:spcAft>
                      </a:pPr>
                      <a:r>
                        <a:rPr lang="en-GB" sz="1100" b="0" kern="1200">
                          <a:solidFill>
                            <a:schemeClr val="tx1"/>
                          </a:solidFill>
                          <a:latin typeface="Segoe UI" panose="020B0502040204020203" pitchFamily="34" charset="0"/>
                          <a:ea typeface="+mn-ea"/>
                          <a:cs typeface="Segoe UI" panose="020B0502040204020203" pitchFamily="34" charset="0"/>
                        </a:rPr>
                        <a:t>92.1%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93.0%</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97.5%</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97.4%</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89.5%</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a:lnSpc>
                          <a:spcPct val="100000"/>
                        </a:lnSpc>
                        <a:spcBef>
                          <a:spcPts val="0"/>
                        </a:spcBef>
                        <a:spcAft>
                          <a:spcPts val="0"/>
                        </a:spcAft>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94.2%</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3397554995"/>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 of Information of Concern (IOC) Priority 1 cases with an action taken within 1 day of referral</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latinLnBrk="0" hangingPunct="1">
                        <a:lnSpc>
                          <a:spcPct val="100000"/>
                        </a:lnSpc>
                        <a:spcBef>
                          <a:spcPts val="0"/>
                        </a:spcBef>
                        <a:spcAft>
                          <a:spcPts val="0"/>
                        </a:spcAft>
                        <a:buNone/>
                        <a:tabLst/>
                        <a:defRPr/>
                      </a:pPr>
                      <a:r>
                        <a:rPr lang="en-US" sz="1100" b="0" kern="1200">
                          <a:solidFill>
                            <a:schemeClr val="tx1"/>
                          </a:solidFill>
                          <a:latin typeface="Segoe UI" panose="020B0502040204020203" pitchFamily="34" charset="0"/>
                          <a:ea typeface="+mn-ea"/>
                          <a:cs typeface="Segoe UI" panose="020B0502040204020203" pitchFamily="34" charset="0"/>
                        </a:rPr>
                        <a:t>67.4%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72.0%</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75.1%</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78.2%</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81.5%</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rgbClr val="FFFFFF"/>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endParaRPr lang="en-GB" sz="1100" b="0" i="0" u="none" strike="noStrike" kern="1200" noProof="0">
                        <a:solidFill>
                          <a:srgbClr val="FFFFFF"/>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endParaRPr lang="en-GB" sz="1100" b="0" i="0" u="none" strike="noStrike" kern="1200" noProof="0">
                        <a:solidFill>
                          <a:srgbClr val="FFFFFF"/>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b="0" kern="1200">
                        <a:solidFill>
                          <a:srgbClr val="FFFFFF"/>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endParaRPr lang="en-GB" sz="1100" b="0" i="0" u="none" strike="noStrike" noProof="0">
                        <a:solidFill>
                          <a:srgbClr val="FFFFFF"/>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rgbClr val="FFFFFF"/>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0">
                        <a:solidFill>
                          <a:srgbClr val="FFFFFF"/>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rgbClr val="FFFFFF"/>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77.2%</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59871996"/>
                  </a:ext>
                </a:extLst>
              </a:tr>
              <a:tr h="316427">
                <a:tc>
                  <a:txBody>
                    <a:bodyPr/>
                    <a:lstStyle/>
                    <a:p>
                      <a:r>
                        <a:rPr lang="en-GB" sz="1100" kern="1200">
                          <a:solidFill>
                            <a:schemeClr val="tx1"/>
                          </a:solidFill>
                          <a:latin typeface="Segoe UI" panose="020B0502040204020203" pitchFamily="34" charset="0"/>
                          <a:ea typeface="+mn-ea"/>
                          <a:cs typeface="Segoe UI" panose="020B0502040204020203" pitchFamily="34" charset="0"/>
                        </a:rPr>
                        <a:t>% of Information of Concern (IOC) Priority 2 cases with an action taken within 10 days reducing to 5 days by year end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78.5%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84.7%</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algn="ctr" defTabSz="914400" rtl="0" eaLnBrk="1" fontAlgn="ctr" latinLnBrk="0" hangingPunct="1">
                        <a:buNone/>
                      </a:pPr>
                      <a:r>
                        <a:rPr lang="en-GB" sz="1100" b="0" i="0" u="none" strike="noStrike" kern="1200">
                          <a:solidFill>
                            <a:schemeClr val="tx1"/>
                          </a:solidFill>
                          <a:effectLst/>
                          <a:latin typeface="Segoe UI" panose="020B0502040204020203" pitchFamily="34" charset="0"/>
                          <a:ea typeface="+mn-ea"/>
                          <a:cs typeface="Segoe UI" panose="020B0502040204020203" pitchFamily="34" charset="0"/>
                        </a:rPr>
                        <a:t>85.8%</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algn="ctr" defTabSz="914400" rtl="0" eaLnBrk="1" fontAlgn="ctr" latinLnBrk="0" hangingPunct="1">
                        <a:buNone/>
                      </a:pPr>
                      <a:r>
                        <a:rPr lang="en-GB" sz="1100" b="0" i="0" u="none" strike="noStrike" kern="1200">
                          <a:solidFill>
                            <a:schemeClr val="tx1"/>
                          </a:solidFill>
                          <a:effectLst/>
                          <a:latin typeface="Segoe UI" panose="020B0502040204020203" pitchFamily="34" charset="0"/>
                          <a:ea typeface="+mn-ea"/>
                          <a:cs typeface="Segoe UI" panose="020B0502040204020203" pitchFamily="34" charset="0"/>
                        </a:rPr>
                        <a:t>89.1%</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algn="ctr" defTabSz="914400" rtl="0" eaLnBrk="1" fontAlgn="ctr" latinLnBrk="0" hangingPunct="1">
                        <a:buNone/>
                      </a:pPr>
                      <a:r>
                        <a:rPr lang="en-GB" sz="1100" b="0" i="0" u="none" strike="noStrike" kern="1200">
                          <a:solidFill>
                            <a:schemeClr val="tx1"/>
                          </a:solidFill>
                          <a:effectLst/>
                          <a:latin typeface="Segoe UI" panose="020B0502040204020203" pitchFamily="34" charset="0"/>
                          <a:ea typeface="+mn-ea"/>
                          <a:cs typeface="Segoe UI" panose="020B0502040204020203" pitchFamily="34" charset="0"/>
                        </a:rPr>
                        <a:t>86.1%</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buNone/>
                      </a:pPr>
                      <a:r>
                        <a:rPr lang="en-GB" sz="1100" b="0" i="0" u="none" strike="noStrike" kern="1200">
                          <a:solidFill>
                            <a:schemeClr val="tx1"/>
                          </a:solidFill>
                          <a:effectLst/>
                          <a:latin typeface="Segoe UI" panose="020B0502040204020203" pitchFamily="34" charset="0"/>
                          <a:ea typeface="+mn-ea"/>
                          <a:cs typeface="Segoe UI" panose="020B0502040204020203" pitchFamily="34" charset="0"/>
                        </a:rPr>
                        <a:t>86.5%</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extLst>
                  <a:ext uri="{0D108BD9-81ED-4DB2-BD59-A6C34878D82A}">
                    <a16:rowId xmlns:a16="http://schemas.microsoft.com/office/drawing/2014/main" val="722268115"/>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Information of Concern (IOC) Priority 3 cases with an action taken within 10 days reducing to 5 days by year end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noProof="0">
                          <a:solidFill>
                            <a:schemeClr val="tx1"/>
                          </a:solidFill>
                          <a:latin typeface="Segoe UI" panose="020B0502040204020203" pitchFamily="34" charset="0"/>
                          <a:ea typeface="+mn-ea"/>
                          <a:cs typeface="Segoe UI" panose="020B0502040204020203" pitchFamily="34" charset="0"/>
                        </a:rPr>
                        <a:t>74.8%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80.9%</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82.8%</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81.6%</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83.2%</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82.2%</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1664655120"/>
                  </a:ext>
                </a:extLst>
              </a:tr>
            </a:tbl>
          </a:graphicData>
        </a:graphic>
      </p:graphicFrame>
      <p:sp>
        <p:nvSpPr>
          <p:cNvPr id="11" name="Slide Number Placeholder 10">
            <a:extLst>
              <a:ext uri="{FF2B5EF4-FFF2-40B4-BE49-F238E27FC236}">
                <a16:creationId xmlns:a16="http://schemas.microsoft.com/office/drawing/2014/main" id="{A39D2807-D07F-184F-3AFA-84E4CA1A9026}"/>
              </a:ext>
            </a:extLst>
          </p:cNvPr>
          <p:cNvSpPr>
            <a:spLocks noGrp="1"/>
          </p:cNvSpPr>
          <p:nvPr>
            <p:ph type="sldNum" sz="quarter" idx="12"/>
          </p:nvPr>
        </p:nvSpPr>
        <p:spPr>
          <a:xfrm>
            <a:off x="9448800" y="0"/>
            <a:ext cx="2743200" cy="365125"/>
          </a:xfrm>
        </p:spPr>
        <p:txBody>
          <a:bodyPr/>
          <a:lstStyle/>
          <a:p>
            <a:fld id="{EFAAA52C-CE07-4EAC-8791-44FF385A0652}" type="slidenum">
              <a:rPr lang="en-GB" smtClean="0">
                <a:latin typeface="Segoe UI" panose="020B0502040204020203" pitchFamily="34" charset="0"/>
                <a:cs typeface="Segoe UI" panose="020B0502040204020203" pitchFamily="34" charset="0"/>
              </a:rPr>
              <a:t>4</a:t>
            </a:fld>
            <a:endParaRPr lang="en-GB">
              <a:latin typeface="Segoe UI" panose="020B0502040204020203" pitchFamily="34" charset="0"/>
              <a:cs typeface="Segoe UI" panose="020B0502040204020203" pitchFamily="34" charset="0"/>
            </a:endParaRPr>
          </a:p>
        </p:txBody>
      </p:sp>
      <p:sp>
        <p:nvSpPr>
          <p:cNvPr id="2" name="TextBox 1">
            <a:extLst>
              <a:ext uri="{FF2B5EF4-FFF2-40B4-BE49-F238E27FC236}">
                <a16:creationId xmlns:a16="http://schemas.microsoft.com/office/drawing/2014/main" id="{C1409399-8EF8-B14B-6E87-FD0F5758081D}"/>
              </a:ext>
            </a:extLst>
          </p:cNvPr>
          <p:cNvSpPr txBox="1"/>
          <p:nvPr/>
        </p:nvSpPr>
        <p:spPr>
          <a:xfrm>
            <a:off x="235561" y="3369120"/>
            <a:ext cx="11852193" cy="600164"/>
          </a:xfrm>
          <a:prstGeom prst="rect">
            <a:avLst/>
          </a:prstGeom>
          <a:noFill/>
        </p:spPr>
        <p:txBody>
          <a:bodyPr wrap="square" rtlCol="0">
            <a:spAutoFit/>
          </a:bodyPr>
          <a:lstStyle/>
          <a:p>
            <a:r>
              <a:rPr lang="en-GB" sz="1100">
                <a:latin typeface="Segoe UI" panose="020B0502040204020203" pitchFamily="34" charset="0"/>
                <a:cs typeface="Segoe UI" panose="020B0502040204020203" pitchFamily="34" charset="0"/>
              </a:rPr>
              <a:t>Information of Concern cases are raised when information provided to NCSC raises safeguarding issues or other significant concerns for an individual regarding the health or care services they are receiving. These are then managed accordingly in line with the priority category they meet. Where relevant a referral is sent to the relevant Local Authority. These cases are risk reviewed by Operations teams and action is taken where necessary.</a:t>
            </a:r>
          </a:p>
        </p:txBody>
      </p:sp>
      <p:sp>
        <p:nvSpPr>
          <p:cNvPr id="3" name="Title 8">
            <a:extLst>
              <a:ext uri="{FF2B5EF4-FFF2-40B4-BE49-F238E27FC236}">
                <a16:creationId xmlns:a16="http://schemas.microsoft.com/office/drawing/2014/main" id="{7644FEE8-40B4-74A8-45C4-A384D3EDB76E}"/>
              </a:ext>
            </a:extLst>
          </p:cNvPr>
          <p:cNvSpPr txBox="1">
            <a:spLocks/>
          </p:cNvSpPr>
          <p:nvPr/>
        </p:nvSpPr>
        <p:spPr>
          <a:xfrm>
            <a:off x="198117" y="108615"/>
            <a:ext cx="4365493"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GB" sz="1600" b="1">
                <a:solidFill>
                  <a:srgbClr val="A92173"/>
                </a:solidFill>
                <a:latin typeface="Segoe UI" panose="020B0502040204020203" pitchFamily="34" charset="0"/>
                <a:ea typeface="+mn-ea"/>
                <a:cs typeface="Segoe UI" panose="020B0502040204020203" pitchFamily="34" charset="0"/>
              </a:rPr>
              <a:t>Immediate Action Measures </a:t>
            </a:r>
            <a:r>
              <a:rPr lang="en-GB" sz="1600">
                <a:solidFill>
                  <a:srgbClr val="A92173"/>
                </a:solidFill>
                <a:latin typeface="Segoe UI" panose="020B0502040204020203" pitchFamily="34" charset="0"/>
                <a:ea typeface="+mn-ea"/>
                <a:cs typeface="Segoe UI" panose="020B0502040204020203" pitchFamily="34" charset="0"/>
              </a:rPr>
              <a:t>(continued)</a:t>
            </a:r>
          </a:p>
        </p:txBody>
      </p:sp>
    </p:spTree>
    <p:extLst>
      <p:ext uri="{BB962C8B-B14F-4D97-AF65-F5344CB8AC3E}">
        <p14:creationId xmlns:p14="http://schemas.microsoft.com/office/powerpoint/2010/main" val="2822716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8AB43624-020C-8B37-4224-E02953F8E1B5}"/>
              </a:ext>
            </a:extLst>
          </p:cNvPr>
          <p:cNvGraphicFramePr>
            <a:graphicFrameLocks noGrp="1"/>
          </p:cNvGraphicFramePr>
          <p:nvPr>
            <p:extLst>
              <p:ext uri="{D42A27DB-BD31-4B8C-83A1-F6EECF244321}">
                <p14:modId xmlns:p14="http://schemas.microsoft.com/office/powerpoint/2010/main" val="1868154869"/>
              </p:ext>
            </p:extLst>
          </p:nvPr>
        </p:nvGraphicFramePr>
        <p:xfrm>
          <a:off x="190498" y="285109"/>
          <a:ext cx="11855207" cy="5986080"/>
        </p:xfrm>
        <a:graphic>
          <a:graphicData uri="http://schemas.openxmlformats.org/drawingml/2006/table">
            <a:tbl>
              <a:tblPr firstRow="1" bandRow="1">
                <a:tableStyleId>{5C22544A-7EE6-4342-B048-85BDC9FD1C3A}</a:tableStyleId>
              </a:tblPr>
              <a:tblGrid>
                <a:gridCol w="3149030">
                  <a:extLst>
                    <a:ext uri="{9D8B030D-6E8A-4147-A177-3AD203B41FA5}">
                      <a16:colId xmlns:a16="http://schemas.microsoft.com/office/drawing/2014/main" val="469818909"/>
                    </a:ext>
                  </a:extLst>
                </a:gridCol>
                <a:gridCol w="828000">
                  <a:extLst>
                    <a:ext uri="{9D8B030D-6E8A-4147-A177-3AD203B41FA5}">
                      <a16:colId xmlns:a16="http://schemas.microsoft.com/office/drawing/2014/main" val="692076125"/>
                    </a:ext>
                  </a:extLst>
                </a:gridCol>
                <a:gridCol w="628758">
                  <a:extLst>
                    <a:ext uri="{9D8B030D-6E8A-4147-A177-3AD203B41FA5}">
                      <a16:colId xmlns:a16="http://schemas.microsoft.com/office/drawing/2014/main" val="3552740901"/>
                    </a:ext>
                  </a:extLst>
                </a:gridCol>
                <a:gridCol w="547200">
                  <a:extLst>
                    <a:ext uri="{9D8B030D-6E8A-4147-A177-3AD203B41FA5}">
                      <a16:colId xmlns:a16="http://schemas.microsoft.com/office/drawing/2014/main" val="3775734895"/>
                    </a:ext>
                  </a:extLst>
                </a:gridCol>
                <a:gridCol w="547200">
                  <a:extLst>
                    <a:ext uri="{9D8B030D-6E8A-4147-A177-3AD203B41FA5}">
                      <a16:colId xmlns:a16="http://schemas.microsoft.com/office/drawing/2014/main" val="4266297973"/>
                    </a:ext>
                  </a:extLst>
                </a:gridCol>
                <a:gridCol w="547200">
                  <a:extLst>
                    <a:ext uri="{9D8B030D-6E8A-4147-A177-3AD203B41FA5}">
                      <a16:colId xmlns:a16="http://schemas.microsoft.com/office/drawing/2014/main" val="3203379972"/>
                    </a:ext>
                  </a:extLst>
                </a:gridCol>
                <a:gridCol w="547200">
                  <a:extLst>
                    <a:ext uri="{9D8B030D-6E8A-4147-A177-3AD203B41FA5}">
                      <a16:colId xmlns:a16="http://schemas.microsoft.com/office/drawing/2014/main" val="211516343"/>
                    </a:ext>
                  </a:extLst>
                </a:gridCol>
                <a:gridCol w="547200">
                  <a:extLst>
                    <a:ext uri="{9D8B030D-6E8A-4147-A177-3AD203B41FA5}">
                      <a16:colId xmlns:a16="http://schemas.microsoft.com/office/drawing/2014/main" val="628302310"/>
                    </a:ext>
                  </a:extLst>
                </a:gridCol>
                <a:gridCol w="547200">
                  <a:extLst>
                    <a:ext uri="{9D8B030D-6E8A-4147-A177-3AD203B41FA5}">
                      <a16:colId xmlns:a16="http://schemas.microsoft.com/office/drawing/2014/main" val="118659764"/>
                    </a:ext>
                  </a:extLst>
                </a:gridCol>
                <a:gridCol w="547200">
                  <a:extLst>
                    <a:ext uri="{9D8B030D-6E8A-4147-A177-3AD203B41FA5}">
                      <a16:colId xmlns:a16="http://schemas.microsoft.com/office/drawing/2014/main" val="2253474578"/>
                    </a:ext>
                  </a:extLst>
                </a:gridCol>
                <a:gridCol w="547200">
                  <a:extLst>
                    <a:ext uri="{9D8B030D-6E8A-4147-A177-3AD203B41FA5}">
                      <a16:colId xmlns:a16="http://schemas.microsoft.com/office/drawing/2014/main" val="3692842949"/>
                    </a:ext>
                  </a:extLst>
                </a:gridCol>
                <a:gridCol w="547200">
                  <a:extLst>
                    <a:ext uri="{9D8B030D-6E8A-4147-A177-3AD203B41FA5}">
                      <a16:colId xmlns:a16="http://schemas.microsoft.com/office/drawing/2014/main" val="2420993743"/>
                    </a:ext>
                  </a:extLst>
                </a:gridCol>
                <a:gridCol w="547200">
                  <a:extLst>
                    <a:ext uri="{9D8B030D-6E8A-4147-A177-3AD203B41FA5}">
                      <a16:colId xmlns:a16="http://schemas.microsoft.com/office/drawing/2014/main" val="4290615493"/>
                    </a:ext>
                  </a:extLst>
                </a:gridCol>
                <a:gridCol w="547200">
                  <a:extLst>
                    <a:ext uri="{9D8B030D-6E8A-4147-A177-3AD203B41FA5}">
                      <a16:colId xmlns:a16="http://schemas.microsoft.com/office/drawing/2014/main" val="202198593"/>
                    </a:ext>
                  </a:extLst>
                </a:gridCol>
                <a:gridCol w="547200">
                  <a:extLst>
                    <a:ext uri="{9D8B030D-6E8A-4147-A177-3AD203B41FA5}">
                      <a16:colId xmlns:a16="http://schemas.microsoft.com/office/drawing/2014/main" val="2516027998"/>
                    </a:ext>
                  </a:extLst>
                </a:gridCol>
                <a:gridCol w="683019">
                  <a:extLst>
                    <a:ext uri="{9D8B030D-6E8A-4147-A177-3AD203B41FA5}">
                      <a16:colId xmlns:a16="http://schemas.microsoft.com/office/drawing/2014/main" val="4236658295"/>
                    </a:ext>
                  </a:extLst>
                </a:gridCol>
              </a:tblGrid>
              <a:tr h="252000">
                <a:tc>
                  <a:txBody>
                    <a:bodyPr/>
                    <a:lstStyle/>
                    <a:p>
                      <a:pPr>
                        <a:spcBef>
                          <a:spcPts val="1200"/>
                        </a:spcBef>
                      </a:pPr>
                      <a:endParaRPr lang="en-GB" sz="11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gridSpan="9">
                  <a:txBody>
                    <a:bodyPr/>
                    <a:lstStyle/>
                    <a:p>
                      <a:pPr algn="ctr"/>
                      <a:r>
                        <a:rPr lang="en-GB" sz="1100" b="1">
                          <a:solidFill>
                            <a:schemeClr val="tx1"/>
                          </a:solidFill>
                          <a:latin typeface="Segoe UI" panose="020B0502040204020203" pitchFamily="34" charset="0"/>
                          <a:cs typeface="Segoe UI" panose="020B0502040204020203" pitchFamily="34" charset="0"/>
                        </a:rPr>
                        <a:t>2025</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13652129"/>
                  </a:ext>
                </a:extLst>
              </a:tr>
              <a:tr h="432000">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25/26 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24/25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Sep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Oct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Nov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Dec</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Year to date</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 Freedom of Information Requests (FOIs) answered to standard within 20 working days</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GB" sz="1100" b="0" kern="1200">
                          <a:solidFill>
                            <a:schemeClr val="tx1"/>
                          </a:solidFill>
                          <a:latin typeface="Segoe UI" panose="020B0502040204020203" pitchFamily="34" charset="0"/>
                          <a:ea typeface="+mn-ea"/>
                          <a:cs typeface="Segoe UI" panose="020B0502040204020203" pitchFamily="34" charset="0"/>
                        </a:rPr>
                        <a:t>86.4%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rPr>
                        <a:t>90.8%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marR="0" lvl="0" indent="0" algn="ctr" defTabSz="914400">
                        <a:lnSpc>
                          <a:spcPct val="100000"/>
                        </a:lnSpc>
                        <a:spcBef>
                          <a:spcPts val="0"/>
                        </a:spcBef>
                        <a:spcAft>
                          <a:spcPts val="0"/>
                        </a:spcAft>
                        <a:buNone/>
                        <a:tabLst/>
                        <a:defRPr/>
                      </a:pPr>
                      <a:r>
                        <a:rPr lang="en-GB" sz="1100" b="0" kern="1200">
                          <a:solidFill>
                            <a:schemeClr val="bg1"/>
                          </a:solidFill>
                          <a:latin typeface="Segoe UI" panose="020B0502040204020203" pitchFamily="34" charset="0"/>
                          <a:ea typeface="+mn-ea"/>
                          <a:cs typeface="Segoe UI" panose="020B0502040204020203" pitchFamily="34" charset="0"/>
                        </a:rPr>
                        <a:t>95.1%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bg1"/>
                          </a:solidFill>
                          <a:latin typeface="Segoe UI" panose="020B0502040204020203" pitchFamily="34" charset="0"/>
                          <a:cs typeface="Segoe UI" panose="020B0502040204020203" pitchFamily="34" charset="0"/>
                        </a:rPr>
                        <a:t>95.4%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lnSpc>
                          <a:spcPct val="107000"/>
                        </a:lnSpc>
                        <a:spcAft>
                          <a:spcPts val="800"/>
                        </a:spcAft>
                      </a:pPr>
                      <a:r>
                        <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rPr>
                        <a:t>94.7%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a:lnSpc>
                          <a:spcPct val="100000"/>
                        </a:lnSpc>
                        <a:spcBef>
                          <a:spcPts val="0"/>
                        </a:spcBef>
                        <a:spcAft>
                          <a:spcPts val="0"/>
                        </a:spcAft>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rPr>
                        <a:t>92.9%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extLst>
                  <a:ext uri="{0D108BD9-81ED-4DB2-BD59-A6C34878D82A}">
                    <a16:rowId xmlns:a16="http://schemas.microsoft.com/office/drawing/2014/main" val="3397554995"/>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 Subject Access Requests (SARs) answered to standard within statutory deadline</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a:lnSpc>
                          <a:spcPct val="100000"/>
                        </a:lnSpc>
                        <a:spcBef>
                          <a:spcPts val="0"/>
                        </a:spcBef>
                        <a:spcAft>
                          <a:spcPts val="0"/>
                        </a:spcAft>
                        <a:buNone/>
                        <a:tabLst/>
                        <a:defRPr/>
                      </a:pPr>
                      <a:r>
                        <a:rPr lang="en-GB" sz="1100" b="0" kern="1200">
                          <a:solidFill>
                            <a:schemeClr val="tx1"/>
                          </a:solidFill>
                          <a:latin typeface="Segoe UI" panose="020B0502040204020203" pitchFamily="34" charset="0"/>
                          <a:ea typeface="+mn-ea"/>
                          <a:cs typeface="Segoe UI" panose="020B0502040204020203" pitchFamily="34" charset="0"/>
                        </a:rPr>
                        <a:t>84.6%</a:t>
                      </a:r>
                      <a:endParaRPr lang="en-US" sz="1100">
                        <a:solidFill>
                          <a:schemeClr val="tx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bg1"/>
                          </a:solidFill>
                          <a:latin typeface="Segoe UI" panose="020B0502040204020203" pitchFamily="34" charset="0"/>
                          <a:ea typeface="+mn-ea"/>
                          <a:cs typeface="Segoe UI" panose="020B0502040204020203" pitchFamily="34" charset="0"/>
                        </a:rPr>
                        <a:t>85.3%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bg1"/>
                          </a:solidFill>
                          <a:latin typeface="Segoe UI" panose="020B0502040204020203" pitchFamily="34" charset="0"/>
                          <a:cs typeface="Segoe UI" panose="020B0502040204020203" pitchFamily="34" charset="0"/>
                        </a:rPr>
                        <a:t>86.1%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lvl="0" algn="ctr">
                        <a:lnSpc>
                          <a:spcPct val="100000"/>
                        </a:lnSpc>
                        <a:spcBef>
                          <a:spcPts val="0"/>
                        </a:spcBef>
                        <a:spcAft>
                          <a:spcPts val="0"/>
                        </a:spcAft>
                        <a:buNone/>
                      </a:pPr>
                      <a:r>
                        <a:rPr lang="en-GB" sz="1100" b="0" i="0" u="none" strike="noStrike" noProof="0">
                          <a:solidFill>
                            <a:srgbClr val="000000"/>
                          </a:solidFill>
                          <a:latin typeface="Segoe UI" panose="020B0502040204020203" pitchFamily="34" charset="0"/>
                          <a:cs typeface="Segoe UI" panose="020B0502040204020203" pitchFamily="34" charset="0"/>
                        </a:rPr>
                        <a:t>91.5%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lvl="0" algn="ctr">
                        <a:lnSpc>
                          <a:spcPct val="100000"/>
                        </a:lnSpc>
                        <a:spcBef>
                          <a:spcPts val="0"/>
                        </a:spcBef>
                        <a:spcAft>
                          <a:spcPts val="0"/>
                        </a:spcAft>
                        <a:buNone/>
                      </a:pPr>
                      <a:r>
                        <a:rPr lang="en-GB" sz="1100" b="0" i="0" u="none" strike="noStrike" kern="1200" noProof="0">
                          <a:solidFill>
                            <a:schemeClr val="bg1"/>
                          </a:solidFill>
                          <a:latin typeface="Segoe UI" panose="020B0502040204020203" pitchFamily="34" charset="0"/>
                          <a:cs typeface="Segoe UI" panose="020B0502040204020203" pitchFamily="34" charset="0"/>
                        </a:rPr>
                        <a:t>95.2%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endParaRPr lang="en-GB" sz="1100" b="0" i="0" u="none" strike="noStrike" kern="1200" noProof="0">
                        <a:solidFill>
                          <a:srgbClr val="000000"/>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endParaRPr lang="en-GB" sz="1100" b="0" i="0" u="none" strike="noStrike" kern="1200" noProof="0">
                        <a:solidFill>
                          <a:srgbClr val="000000"/>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endPar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bg1"/>
                          </a:solidFill>
                          <a:latin typeface="Segoe UI" panose="020B0502040204020203" pitchFamily="34" charset="0"/>
                          <a:ea typeface="+mn-ea"/>
                          <a:cs typeface="Segoe UI" panose="020B0502040204020203" pitchFamily="34" charset="0"/>
                        </a:rPr>
                        <a:t>87.8%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59871996"/>
                  </a:ext>
                </a:extLst>
              </a:tr>
              <a:tr h="316427">
                <a:tc>
                  <a:txBody>
                    <a:bodyPr/>
                    <a:lstStyle/>
                    <a:p>
                      <a:r>
                        <a:rPr lang="en-GB" sz="1100" kern="1200">
                          <a:solidFill>
                            <a:schemeClr val="tx1"/>
                          </a:solidFill>
                          <a:latin typeface="Segoe UI" panose="020B0502040204020203" pitchFamily="34" charset="0"/>
                          <a:ea typeface="+mn-ea"/>
                          <a:cs typeface="Segoe UI" panose="020B0502040204020203" pitchFamily="34" charset="0"/>
                        </a:rPr>
                        <a:t>Maternity and Newborn Safety Investigations (MNSI) – To contact trusts within 2 days</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GB" sz="1100" b="0" kern="1200">
                          <a:solidFill>
                            <a:schemeClr val="bg1"/>
                          </a:solidFill>
                          <a:latin typeface="Segoe UI" panose="020B0502040204020203" pitchFamily="34" charset="0"/>
                          <a:ea typeface="+mn-ea"/>
                          <a:cs typeface="Segoe UI" panose="020B0502040204020203" pitchFamily="34" charset="0"/>
                        </a:rPr>
                        <a:t>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bg1"/>
                          </a:solidFill>
                          <a:latin typeface="Segoe UI" panose="020B0502040204020203" pitchFamily="34" charset="0"/>
                          <a:cs typeface="Segoe UI" panose="020B0502040204020203" pitchFamily="34" charset="0"/>
                        </a:rPr>
                        <a:t>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bg1"/>
                          </a:solidFill>
                          <a:latin typeface="Segoe UI" panose="020B0502040204020203" pitchFamily="34" charset="0"/>
                          <a:cs typeface="Segoe UI" panose="020B0502040204020203" pitchFamily="34" charset="0"/>
                        </a:rPr>
                        <a:t>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722268115"/>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Maternity and Newborn Safety Investigations (MNSI) – To contact families within 5 days​</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b"/>
                      <a:r>
                        <a:rPr lang="en-GB" sz="1100" kern="1200">
                          <a:solidFill>
                            <a:schemeClr val="bg1"/>
                          </a:solidFill>
                          <a:latin typeface="Segoe UI" panose="020B0502040204020203" pitchFamily="34" charset="0"/>
                          <a:ea typeface="+mn-ea"/>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1664655120"/>
                  </a:ext>
                </a:extLst>
              </a:tr>
              <a:tr h="3659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Maternity and Newborn Safety Investigations – Complete investigations within 6 months​</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60%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40%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41%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43%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fontAlgn="b"/>
                      <a:r>
                        <a:rPr lang="en-GB" sz="1100" kern="1200">
                          <a:solidFill>
                            <a:srgbClr val="FFFFFF"/>
                          </a:solidFill>
                          <a:latin typeface="Segoe UI" panose="020B0502040204020203" pitchFamily="34" charset="0"/>
                          <a:ea typeface="+mn-ea"/>
                          <a:cs typeface="Segoe UI" panose="020B0502040204020203" pitchFamily="34" charset="0"/>
                        </a:rPr>
                        <a:t>43%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44%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44%*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2601002855"/>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Maternity and Newborn Safety Investigations (MNSI) – Complete investigations within 6 months​ without exceptions / on holds</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000" kern="1200">
                          <a:solidFill>
                            <a:schemeClr val="tx1"/>
                          </a:solidFill>
                          <a:latin typeface="Segoe UI" panose="020B0502040204020203" pitchFamily="34" charset="0"/>
                          <a:ea typeface="+mn-ea"/>
                          <a:cs typeface="Segoe UI" panose="020B0502040204020203" pitchFamily="34" charset="0"/>
                        </a:rPr>
                        <a:t>Sep 25: 60%</a:t>
                      </a:r>
                    </a:p>
                    <a:p>
                      <a:pPr algn="ctr"/>
                      <a:r>
                        <a:rPr lang="en-GB" sz="1000" kern="1200">
                          <a:solidFill>
                            <a:schemeClr val="tx1"/>
                          </a:solidFill>
                          <a:latin typeface="Segoe UI" panose="020B0502040204020203" pitchFamily="34" charset="0"/>
                          <a:ea typeface="+mn-ea"/>
                          <a:cs typeface="Segoe UI" panose="020B0502040204020203" pitchFamily="34" charset="0"/>
                        </a:rPr>
                        <a:t>Jan 26: 70%</a:t>
                      </a:r>
                    </a:p>
                    <a:p>
                      <a:pPr algn="ctr"/>
                      <a:r>
                        <a:rPr lang="en-GB" sz="1000" kern="1200">
                          <a:solidFill>
                            <a:schemeClr val="tx1"/>
                          </a:solidFill>
                          <a:latin typeface="Segoe UI" panose="020B0502040204020203" pitchFamily="34" charset="0"/>
                          <a:ea typeface="+mn-ea"/>
                          <a:cs typeface="Segoe UI" panose="020B0502040204020203" pitchFamily="34" charset="0"/>
                        </a:rPr>
                        <a:t>Mar 26: 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n/a</a:t>
                      </a:r>
                    </a:p>
                    <a:p>
                      <a:pPr algn="ctr"/>
                      <a:r>
                        <a:rPr lang="en-GB" sz="1100">
                          <a:solidFill>
                            <a:schemeClr val="tx1"/>
                          </a:solidFill>
                          <a:latin typeface="Segoe UI" panose="020B0502040204020203" pitchFamily="34" charset="0"/>
                          <a:cs typeface="Segoe UI" panose="020B0502040204020203" pitchFamily="34" charset="0"/>
                        </a:rPr>
                        <a:t>(new)</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rgbClr val="000000"/>
                          </a:solidFill>
                          <a:effectLst/>
                          <a:latin typeface="Segoe UI" panose="020B0502040204020203" pitchFamily="34" charset="0"/>
                          <a:cs typeface="Segoe UI" panose="020B0502040204020203" pitchFamily="34" charset="0"/>
                        </a:rPr>
                        <a:t>57%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algn="ctr"/>
                      <a:r>
                        <a:rPr lang="en-GB" sz="1100">
                          <a:solidFill>
                            <a:schemeClr val="tx1">
                              <a:lumMod val="95000"/>
                              <a:lumOff val="5000"/>
                            </a:schemeClr>
                          </a:solidFill>
                          <a:latin typeface="Segoe UI" panose="020B0502040204020203" pitchFamily="34" charset="0"/>
                          <a:cs typeface="Segoe UI" panose="020B0502040204020203" pitchFamily="34" charset="0"/>
                        </a:rPr>
                        <a:t>58%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algn="ctr" fontAlgn="b"/>
                      <a:r>
                        <a:rPr lang="en-GB" sz="1100" kern="1200">
                          <a:solidFill>
                            <a:schemeClr val="tx1">
                              <a:lumMod val="95000"/>
                              <a:lumOff val="5000"/>
                            </a:schemeClr>
                          </a:solidFill>
                          <a:latin typeface="Segoe UI" panose="020B0502040204020203" pitchFamily="34" charset="0"/>
                          <a:ea typeface="+mn-ea"/>
                          <a:cs typeface="Segoe UI" panose="020B0502040204020203" pitchFamily="34" charset="0"/>
                        </a:rPr>
                        <a:t>59%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algn="ctr" fontAlgn="ctr"/>
                      <a:r>
                        <a:rPr lang="en-GB" sz="1100" b="0" i="0" u="none" strike="noStrike">
                          <a:solidFill>
                            <a:srgbClr val="000000"/>
                          </a:solidFill>
                          <a:effectLst/>
                          <a:latin typeface="Segoe UI" panose="020B0502040204020203" pitchFamily="34" charset="0"/>
                          <a:cs typeface="Segoe UI" panose="020B0502040204020203" pitchFamily="34" charset="0"/>
                        </a:rPr>
                        <a:t>58%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rgbClr val="000000"/>
                          </a:solidFill>
                          <a:effectLst/>
                          <a:latin typeface="Segoe UI" panose="020B0502040204020203" pitchFamily="34" charset="0"/>
                          <a:cs typeface="Segoe UI" panose="020B0502040204020203" pitchFamily="34" charset="0"/>
                        </a:rPr>
                        <a:t>58%*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extLst>
                  <a:ext uri="{0D108BD9-81ED-4DB2-BD59-A6C34878D82A}">
                    <a16:rowId xmlns:a16="http://schemas.microsoft.com/office/drawing/2014/main" val="3083334249"/>
                  </a:ext>
                </a:extLst>
              </a:tr>
              <a:tr h="428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NCSC safeguarding line calls answered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82.4%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96.3%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91.4%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b"/>
                      <a:r>
                        <a:rPr lang="en-GB" sz="1100" kern="1200">
                          <a:solidFill>
                            <a:schemeClr val="bg1"/>
                          </a:solidFill>
                          <a:latin typeface="Segoe UI"/>
                          <a:ea typeface="+mn-ea"/>
                          <a:cs typeface="Segoe UI"/>
                        </a:rPr>
                        <a:t>95.0%</a:t>
                      </a:r>
                      <a:endParaRPr lang="en-GB" sz="1100" kern="1200">
                        <a:solidFill>
                          <a:schemeClr val="bg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95.1%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a:solidFill>
                            <a:schemeClr val="bg1"/>
                          </a:solidFill>
                          <a:latin typeface="Segoe UI" panose="020B0502040204020203" pitchFamily="34" charset="0"/>
                          <a:cs typeface="Segoe UI" panose="020B0502040204020203" pitchFamily="34" charset="0"/>
                        </a:rPr>
                        <a:t>94.6%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3049046461"/>
                  </a:ext>
                </a:extLst>
              </a:tr>
              <a:tr h="428400">
                <a:tc>
                  <a:txBody>
                    <a:bodyPr/>
                    <a:lstStyle/>
                    <a:p>
                      <a:r>
                        <a:rPr lang="en-GB" sz="1100" kern="1200">
                          <a:solidFill>
                            <a:schemeClr val="tx1"/>
                          </a:solidFill>
                          <a:latin typeface="Segoe UI" panose="020B0502040204020203" pitchFamily="34" charset="0"/>
                          <a:ea typeface="+mn-ea"/>
                          <a:cs typeface="Segoe UI" panose="020B0502040204020203" pitchFamily="34" charset="0"/>
                        </a:rPr>
                        <a:t>% of NCSC registration line calls answered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85.1%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90.0%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89.0%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90.6%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bg1"/>
                          </a:solidFill>
                          <a:latin typeface="Segoe UI" panose="020B0502040204020203" pitchFamily="34" charset="0"/>
                          <a:ea typeface="+mn-ea"/>
                          <a:cs typeface="Segoe UI" panose="020B0502040204020203" pitchFamily="34" charset="0"/>
                        </a:rPr>
                        <a:t>91.3%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a:solidFill>
                            <a:schemeClr val="bg1"/>
                          </a:solidFill>
                          <a:latin typeface="Segoe UI" panose="020B0502040204020203" pitchFamily="34" charset="0"/>
                          <a:cs typeface="Segoe UI" panose="020B0502040204020203" pitchFamily="34" charset="0"/>
                        </a:rPr>
                        <a:t>90.4%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861639439"/>
                  </a:ext>
                </a:extLst>
              </a:tr>
              <a:tr h="428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NCSC mental health line calls answered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81.4%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95.6%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89.5%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93.1%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94.1%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a:solidFill>
                            <a:schemeClr val="bg1"/>
                          </a:solidFill>
                          <a:latin typeface="Segoe UI" panose="020B0502040204020203" pitchFamily="34" charset="0"/>
                          <a:cs typeface="Segoe UI" panose="020B0502040204020203" pitchFamily="34" charset="0"/>
                        </a:rPr>
                        <a:t>93.2%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1541630586"/>
                  </a:ext>
                </a:extLst>
              </a:tr>
              <a:tr h="428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NCSC general enquiries line calls answered</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79.0%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81.8%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a:lnSpc>
                          <a:spcPct val="100000"/>
                        </a:lnSpc>
                        <a:spcBef>
                          <a:spcPts val="0"/>
                        </a:spcBef>
                        <a:spcAft>
                          <a:spcPts val="0"/>
                        </a:spcAft>
                        <a:buNone/>
                        <a:tabLst/>
                        <a:defRPr/>
                      </a:pPr>
                      <a:r>
                        <a:rPr lang="en-US" sz="1100">
                          <a:solidFill>
                            <a:schemeClr val="bg1"/>
                          </a:solidFill>
                          <a:latin typeface="Segoe UI" panose="020B0502040204020203" pitchFamily="34" charset="0"/>
                          <a:cs typeface="Segoe UI" panose="020B0502040204020203" pitchFamily="34" charset="0"/>
                        </a:rPr>
                        <a:t>82.8%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84.2%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85.1%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a:lnSpc>
                          <a:spcPct val="100000"/>
                        </a:lnSpc>
                        <a:spcBef>
                          <a:spcPts val="0"/>
                        </a:spcBef>
                        <a:spcAft>
                          <a:spcPts val="0"/>
                        </a:spcAft>
                        <a:buNone/>
                        <a:tabLst/>
                        <a:defRPr/>
                      </a:pPr>
                      <a:r>
                        <a:rPr lang="en-US" sz="1100">
                          <a:solidFill>
                            <a:schemeClr val="bg1"/>
                          </a:solidFill>
                          <a:latin typeface="Segoe UI" panose="020B0502040204020203" pitchFamily="34" charset="0"/>
                          <a:cs typeface="Segoe UI" panose="020B0502040204020203" pitchFamily="34" charset="0"/>
                        </a:rPr>
                        <a:t>83.7%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3813825858"/>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Local Authority Assessments site visits (cumulative total reported each month)</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153 by Dec 2025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67 of 153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75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84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103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bg1"/>
                          </a:solidFill>
                          <a:latin typeface="Segoe UI" panose="020B0502040204020203" pitchFamily="34" charset="0"/>
                          <a:ea typeface="+mn-ea"/>
                          <a:cs typeface="Segoe UI" panose="020B0502040204020203" pitchFamily="34" charset="0"/>
                        </a:rPr>
                        <a:t>103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1922598523"/>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Local Authority Assessments reports published (cumulative total reported monthly)</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kern="1200">
                          <a:solidFill>
                            <a:schemeClr val="tx1"/>
                          </a:solidFill>
                          <a:latin typeface="Segoe UI" panose="020B0502040204020203" pitchFamily="34" charset="0"/>
                          <a:ea typeface="+mn-ea"/>
                          <a:cs typeface="Segoe UI" panose="020B0502040204020203" pitchFamily="34" charset="0"/>
                        </a:rPr>
                        <a:t>153 by Mar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27 of 153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lumMod val="95000"/>
                              <a:lumOff val="5000"/>
                            </a:schemeClr>
                          </a:solidFill>
                          <a:latin typeface="Segoe UI" panose="020B0502040204020203" pitchFamily="34" charset="0"/>
                          <a:cs typeface="Segoe UI" panose="020B0502040204020203" pitchFamily="34" charset="0"/>
                        </a:rPr>
                        <a:t>n/a (purdah)</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40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45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bg1"/>
                          </a:solidFill>
                          <a:latin typeface="Segoe UI" panose="020B0502040204020203" pitchFamily="34" charset="0"/>
                          <a:ea typeface="+mn-ea"/>
                          <a:cs typeface="Segoe UI" panose="020B0502040204020203" pitchFamily="34" charset="0"/>
                        </a:rPr>
                        <a:t>53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bg1"/>
                          </a:solidFill>
                          <a:latin typeface="Segoe UI" panose="020B0502040204020203" pitchFamily="34" charset="0"/>
                          <a:ea typeface="+mn-ea"/>
                          <a:cs typeface="Segoe UI" panose="020B0502040204020203" pitchFamily="34" charset="0"/>
                        </a:rPr>
                        <a:t>53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3985838968"/>
                  </a:ext>
                </a:extLst>
              </a:tr>
            </a:tbl>
          </a:graphicData>
        </a:graphic>
      </p:graphicFrame>
      <p:sp>
        <p:nvSpPr>
          <p:cNvPr id="11" name="Slide Number Placeholder 10">
            <a:extLst>
              <a:ext uri="{FF2B5EF4-FFF2-40B4-BE49-F238E27FC236}">
                <a16:creationId xmlns:a16="http://schemas.microsoft.com/office/drawing/2014/main" id="{359EC932-C038-4750-C910-F1EB4A5EEDBB}"/>
              </a:ext>
            </a:extLst>
          </p:cNvPr>
          <p:cNvSpPr>
            <a:spLocks noGrp="1"/>
          </p:cNvSpPr>
          <p:nvPr>
            <p:ph type="sldNum" sz="quarter" idx="12"/>
          </p:nvPr>
        </p:nvSpPr>
        <p:spPr>
          <a:xfrm>
            <a:off x="9448800" y="0"/>
            <a:ext cx="2743200" cy="365125"/>
          </a:xfrm>
        </p:spPr>
        <p:txBody>
          <a:bodyPr/>
          <a:lstStyle/>
          <a:p>
            <a:fld id="{EFAAA52C-CE07-4EAC-8791-44FF385A0652}" type="slidenum">
              <a:rPr lang="en-GB" smtClean="0">
                <a:latin typeface="Segoe UI" panose="020B0502040204020203" pitchFamily="34" charset="0"/>
                <a:cs typeface="Segoe UI" panose="020B0502040204020203" pitchFamily="34" charset="0"/>
              </a:rPr>
              <a:t>5</a:t>
            </a:fld>
            <a:endParaRPr lang="en-GB">
              <a:latin typeface="Segoe UI" panose="020B0502040204020203" pitchFamily="34" charset="0"/>
              <a:cs typeface="Segoe UI" panose="020B0502040204020203" pitchFamily="34" charset="0"/>
            </a:endParaRPr>
          </a:p>
        </p:txBody>
      </p:sp>
      <p:sp>
        <p:nvSpPr>
          <p:cNvPr id="7" name="Title 8">
            <a:extLst>
              <a:ext uri="{FF2B5EF4-FFF2-40B4-BE49-F238E27FC236}">
                <a16:creationId xmlns:a16="http://schemas.microsoft.com/office/drawing/2014/main" id="{77E55930-4A77-66BE-A94A-011786088854}"/>
              </a:ext>
            </a:extLst>
          </p:cNvPr>
          <p:cNvSpPr txBox="1">
            <a:spLocks noGrp="1"/>
          </p:cNvSpPr>
          <p:nvPr>
            <p:ph type="title" idx="4294967295"/>
          </p:nvPr>
        </p:nvSpPr>
        <p:spPr>
          <a:xfrm>
            <a:off x="190498" y="116041"/>
            <a:ext cx="3830638" cy="338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Regulatory Effectiveness </a:t>
            </a:r>
            <a:r>
              <a:rPr kumimoji="0" lang="en-GB" sz="1600"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(Customer)</a:t>
            </a:r>
          </a:p>
        </p:txBody>
      </p:sp>
      <p:sp>
        <p:nvSpPr>
          <p:cNvPr id="3" name="TextBox 2">
            <a:extLst>
              <a:ext uri="{FF2B5EF4-FFF2-40B4-BE49-F238E27FC236}">
                <a16:creationId xmlns:a16="http://schemas.microsoft.com/office/drawing/2014/main" id="{8A951EAB-8710-0BAD-0907-14C9E9AB7BD3}"/>
              </a:ext>
            </a:extLst>
          </p:cNvPr>
          <p:cNvSpPr txBox="1"/>
          <p:nvPr/>
        </p:nvSpPr>
        <p:spPr>
          <a:xfrm>
            <a:off x="6770031" y="6271189"/>
            <a:ext cx="5357537" cy="261610"/>
          </a:xfrm>
          <a:prstGeom prst="rect">
            <a:avLst/>
          </a:prstGeom>
          <a:noFill/>
        </p:spPr>
        <p:txBody>
          <a:bodyPr wrap="square" rtlCol="0">
            <a:spAutoFit/>
          </a:bodyPr>
          <a:lstStyle/>
          <a:p>
            <a:r>
              <a:rPr lang="en-GB" sz="1100">
                <a:latin typeface="Segoe UI" panose="020B0502040204020203" pitchFamily="34" charset="0"/>
                <a:cs typeface="Segoe UI" panose="020B0502040204020203" pitchFamily="34" charset="0"/>
              </a:rPr>
              <a:t>*these year-to-date figures are the latest available 12-month rolling average.</a:t>
            </a:r>
          </a:p>
        </p:txBody>
      </p:sp>
    </p:spTree>
    <p:extLst>
      <p:ext uri="{BB962C8B-B14F-4D97-AF65-F5344CB8AC3E}">
        <p14:creationId xmlns:p14="http://schemas.microsoft.com/office/powerpoint/2010/main" val="922001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6217538-1C45-4D80-82E5-2C469CD38AE7}"/>
              </a:ext>
            </a:extLst>
          </p:cNvPr>
          <p:cNvGraphicFramePr>
            <a:graphicFrameLocks noGrp="1"/>
          </p:cNvGraphicFramePr>
          <p:nvPr>
            <p:extLst>
              <p:ext uri="{D42A27DB-BD31-4B8C-83A1-F6EECF244321}">
                <p14:modId xmlns:p14="http://schemas.microsoft.com/office/powerpoint/2010/main" val="1008064494"/>
              </p:ext>
            </p:extLst>
          </p:nvPr>
        </p:nvGraphicFramePr>
        <p:xfrm>
          <a:off x="212139" y="255268"/>
          <a:ext cx="11852770" cy="4877400"/>
        </p:xfrm>
        <a:graphic>
          <a:graphicData uri="http://schemas.openxmlformats.org/drawingml/2006/table">
            <a:tbl>
              <a:tblPr firstRow="1" bandRow="1">
                <a:tableStyleId>{5C22544A-7EE6-4342-B048-85BDC9FD1C3A}</a:tableStyleId>
              </a:tblPr>
              <a:tblGrid>
                <a:gridCol w="3149602">
                  <a:extLst>
                    <a:ext uri="{9D8B030D-6E8A-4147-A177-3AD203B41FA5}">
                      <a16:colId xmlns:a16="http://schemas.microsoft.com/office/drawing/2014/main" val="469818909"/>
                    </a:ext>
                  </a:extLst>
                </a:gridCol>
                <a:gridCol w="828000">
                  <a:extLst>
                    <a:ext uri="{9D8B030D-6E8A-4147-A177-3AD203B41FA5}">
                      <a16:colId xmlns:a16="http://schemas.microsoft.com/office/drawing/2014/main" val="692076125"/>
                    </a:ext>
                  </a:extLst>
                </a:gridCol>
                <a:gridCol w="600373">
                  <a:extLst>
                    <a:ext uri="{9D8B030D-6E8A-4147-A177-3AD203B41FA5}">
                      <a16:colId xmlns:a16="http://schemas.microsoft.com/office/drawing/2014/main" val="3552740901"/>
                    </a:ext>
                  </a:extLst>
                </a:gridCol>
                <a:gridCol w="568809">
                  <a:extLst>
                    <a:ext uri="{9D8B030D-6E8A-4147-A177-3AD203B41FA5}">
                      <a16:colId xmlns:a16="http://schemas.microsoft.com/office/drawing/2014/main" val="3775734895"/>
                    </a:ext>
                  </a:extLst>
                </a:gridCol>
                <a:gridCol w="558815">
                  <a:extLst>
                    <a:ext uri="{9D8B030D-6E8A-4147-A177-3AD203B41FA5}">
                      <a16:colId xmlns:a16="http://schemas.microsoft.com/office/drawing/2014/main" val="4266297973"/>
                    </a:ext>
                  </a:extLst>
                </a:gridCol>
                <a:gridCol w="546415">
                  <a:extLst>
                    <a:ext uri="{9D8B030D-6E8A-4147-A177-3AD203B41FA5}">
                      <a16:colId xmlns:a16="http://schemas.microsoft.com/office/drawing/2014/main" val="3203379972"/>
                    </a:ext>
                  </a:extLst>
                </a:gridCol>
                <a:gridCol w="546415">
                  <a:extLst>
                    <a:ext uri="{9D8B030D-6E8A-4147-A177-3AD203B41FA5}">
                      <a16:colId xmlns:a16="http://schemas.microsoft.com/office/drawing/2014/main" val="211516343"/>
                    </a:ext>
                  </a:extLst>
                </a:gridCol>
                <a:gridCol w="546415">
                  <a:extLst>
                    <a:ext uri="{9D8B030D-6E8A-4147-A177-3AD203B41FA5}">
                      <a16:colId xmlns:a16="http://schemas.microsoft.com/office/drawing/2014/main" val="628302310"/>
                    </a:ext>
                  </a:extLst>
                </a:gridCol>
                <a:gridCol w="546415">
                  <a:extLst>
                    <a:ext uri="{9D8B030D-6E8A-4147-A177-3AD203B41FA5}">
                      <a16:colId xmlns:a16="http://schemas.microsoft.com/office/drawing/2014/main" val="118659764"/>
                    </a:ext>
                  </a:extLst>
                </a:gridCol>
                <a:gridCol w="546415">
                  <a:extLst>
                    <a:ext uri="{9D8B030D-6E8A-4147-A177-3AD203B41FA5}">
                      <a16:colId xmlns:a16="http://schemas.microsoft.com/office/drawing/2014/main" val="2253474578"/>
                    </a:ext>
                  </a:extLst>
                </a:gridCol>
                <a:gridCol w="546415">
                  <a:extLst>
                    <a:ext uri="{9D8B030D-6E8A-4147-A177-3AD203B41FA5}">
                      <a16:colId xmlns:a16="http://schemas.microsoft.com/office/drawing/2014/main" val="3692842949"/>
                    </a:ext>
                  </a:extLst>
                </a:gridCol>
                <a:gridCol w="546415">
                  <a:extLst>
                    <a:ext uri="{9D8B030D-6E8A-4147-A177-3AD203B41FA5}">
                      <a16:colId xmlns:a16="http://schemas.microsoft.com/office/drawing/2014/main" val="2420993743"/>
                    </a:ext>
                  </a:extLst>
                </a:gridCol>
                <a:gridCol w="546415">
                  <a:extLst>
                    <a:ext uri="{9D8B030D-6E8A-4147-A177-3AD203B41FA5}">
                      <a16:colId xmlns:a16="http://schemas.microsoft.com/office/drawing/2014/main" val="4290615493"/>
                    </a:ext>
                  </a:extLst>
                </a:gridCol>
                <a:gridCol w="537613">
                  <a:extLst>
                    <a:ext uri="{9D8B030D-6E8A-4147-A177-3AD203B41FA5}">
                      <a16:colId xmlns:a16="http://schemas.microsoft.com/office/drawing/2014/main" val="202198593"/>
                    </a:ext>
                  </a:extLst>
                </a:gridCol>
                <a:gridCol w="555218">
                  <a:extLst>
                    <a:ext uri="{9D8B030D-6E8A-4147-A177-3AD203B41FA5}">
                      <a16:colId xmlns:a16="http://schemas.microsoft.com/office/drawing/2014/main" val="2516027998"/>
                    </a:ext>
                  </a:extLst>
                </a:gridCol>
                <a:gridCol w="683020">
                  <a:extLst>
                    <a:ext uri="{9D8B030D-6E8A-4147-A177-3AD203B41FA5}">
                      <a16:colId xmlns:a16="http://schemas.microsoft.com/office/drawing/2014/main" val="4236658295"/>
                    </a:ext>
                  </a:extLst>
                </a:gridCol>
              </a:tblGrid>
              <a:tr h="252000">
                <a:tc>
                  <a:txBody>
                    <a:bodyPr/>
                    <a:lstStyle/>
                    <a:p>
                      <a:pPr>
                        <a:spcBef>
                          <a:spcPts val="1200"/>
                        </a:spcBef>
                      </a:pPr>
                      <a:endParaRPr lang="en-GB" sz="11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gridSpan="9">
                  <a:txBody>
                    <a:bodyPr/>
                    <a:lstStyle/>
                    <a:p>
                      <a:pPr algn="ctr"/>
                      <a:r>
                        <a:rPr lang="en-GB" sz="1100" b="1">
                          <a:solidFill>
                            <a:schemeClr val="tx1"/>
                          </a:solidFill>
                          <a:latin typeface="Segoe UI" panose="020B0502040204020203" pitchFamily="34" charset="0"/>
                          <a:cs typeface="Segoe UI" panose="020B0502040204020203" pitchFamily="34" charset="0"/>
                        </a:rPr>
                        <a:t>2025</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36965617"/>
                  </a:ext>
                </a:extLst>
              </a:tr>
              <a:tr h="432000">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25/26 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24/25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Sep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Oct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Nov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Dec</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Year to date</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432000">
                <a:tc>
                  <a:txBody>
                    <a:bodyPr/>
                    <a:lstStyle/>
                    <a:p>
                      <a:r>
                        <a:rPr lang="en-GB" sz="1100" b="0" kern="1200">
                          <a:solidFill>
                            <a:schemeClr val="tx1"/>
                          </a:solidFill>
                          <a:latin typeface="Segoe UI" panose="020B0502040204020203" pitchFamily="34" charset="0"/>
                          <a:ea typeface="+mn-ea"/>
                          <a:cs typeface="Segoe UI" panose="020B0502040204020203" pitchFamily="34" charset="0"/>
                        </a:rPr>
                        <a:t>Availability of CQC 'Business Critical' Systems</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99.80%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GB" sz="1100" b="0" kern="1200">
                          <a:solidFill>
                            <a:schemeClr val="tx1"/>
                          </a:solidFill>
                          <a:latin typeface="Segoe UI" panose="020B0502040204020203" pitchFamily="34" charset="0"/>
                          <a:ea typeface="+mn-ea"/>
                          <a:cs typeface="Segoe UI" panose="020B0502040204020203" pitchFamily="34" charset="0"/>
                        </a:rPr>
                        <a:t>99.98%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bg1"/>
                          </a:solidFill>
                          <a:latin typeface="Segoe UI" panose="020B0502040204020203" pitchFamily="34" charset="0"/>
                          <a:ea typeface="+mn-ea"/>
                          <a:cs typeface="Segoe UI" panose="020B0502040204020203" pitchFamily="34" charset="0"/>
                        </a:rPr>
                        <a:t>99.97%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bg1"/>
                          </a:solidFill>
                          <a:latin typeface="Segoe UI" panose="020B0502040204020203" pitchFamily="34" charset="0"/>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bg1"/>
                          </a:solidFill>
                          <a:latin typeface="Segoe UI" panose="020B0502040204020203" pitchFamily="34" charset="0"/>
                          <a:cs typeface="Segoe UI" panose="020B0502040204020203" pitchFamily="34" charset="0"/>
                        </a:rPr>
                        <a:t>99.90%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bg1"/>
                          </a:solidFill>
                          <a:latin typeface="Segoe UI" panose="020B0502040204020203" pitchFamily="34" charset="0"/>
                          <a:ea typeface="+mn-ea"/>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bg1"/>
                          </a:solidFill>
                          <a:latin typeface="Segoe UI" panose="020B0502040204020203" pitchFamily="34" charset="0"/>
                          <a:ea typeface="+mn-ea"/>
                          <a:cs typeface="Segoe UI" panose="020B0502040204020203" pitchFamily="34" charset="0"/>
                        </a:rPr>
                        <a:t>99.99%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59871996"/>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a:latin typeface="Segoe UI" panose="020B0502040204020203" pitchFamily="34" charset="0"/>
                          <a:cs typeface="Segoe UI" panose="020B0502040204020203" pitchFamily="34" charset="0"/>
                        </a:rPr>
                        <a:t>Customer satisfaction with CQC's website and give feedback on care service</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85%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82.5%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80.8%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83.4%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83.8%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bg1"/>
                          </a:solidFill>
                          <a:latin typeface="Segoe UI" panose="020B0502040204020203" pitchFamily="34" charset="0"/>
                          <a:ea typeface="+mn-ea"/>
                          <a:cs typeface="Segoe UI" panose="020B0502040204020203" pitchFamily="34" charset="0"/>
                        </a:rPr>
                        <a:t>82.5%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3573196131"/>
                  </a:ext>
                </a:extLst>
              </a:tr>
              <a:tr h="316427">
                <a:tc>
                  <a:txBody>
                    <a:bodyPr/>
                    <a:lstStyle/>
                    <a:p>
                      <a:r>
                        <a:rPr lang="en-GB" sz="1100" b="0" kern="1200">
                          <a:solidFill>
                            <a:schemeClr val="tx1"/>
                          </a:solidFill>
                          <a:latin typeface="Segoe UI" panose="020B0502040204020203" pitchFamily="34" charset="0"/>
                          <a:ea typeface="+mn-ea"/>
                          <a:cs typeface="Segoe UI" panose="020B0502040204020203" pitchFamily="34" charset="0"/>
                        </a:rPr>
                        <a:t>The number of health and safety incidents, accidents and near misses (incl. verbal/physical abuse) </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Track for info</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GB" sz="1100" b="0" kern="1200">
                          <a:solidFill>
                            <a:schemeClr val="tx1"/>
                          </a:solidFill>
                          <a:latin typeface="Segoe UI" panose="020B0502040204020203" pitchFamily="34" charset="0"/>
                          <a:ea typeface="+mn-ea"/>
                          <a:cs typeface="Segoe UI" panose="020B0502040204020203" pitchFamily="34" charset="0"/>
                        </a:rPr>
                        <a:t>192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rPr>
                        <a:t>14</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lumMod val="95000"/>
                              <a:lumOff val="5000"/>
                            </a:schemeClr>
                          </a:solidFill>
                          <a:latin typeface="Segoe UI" panose="020B0502040204020203" pitchFamily="34" charset="0"/>
                          <a:cs typeface="Segoe UI" panose="020B0502040204020203" pitchFamily="34" charset="0"/>
                        </a:rPr>
                        <a:t>10</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pPr>
                      <a:r>
                        <a:rPr lang="en-GB" sz="1100" kern="1200">
                          <a:solidFill>
                            <a:schemeClr val="tx1">
                              <a:lumMod val="95000"/>
                              <a:lumOff val="5000"/>
                            </a:schemeClr>
                          </a:solidFill>
                          <a:latin typeface="Segoe UI" panose="020B0502040204020203" pitchFamily="34" charset="0"/>
                          <a:ea typeface="+mn-ea"/>
                          <a:cs typeface="Segoe UI" panose="020B0502040204020203" pitchFamily="34" charset="0"/>
                        </a:rPr>
                        <a:t>20</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defTabSz="914400" rtl="0" eaLnBrk="1" fontAlgn="b" latinLnBrk="0" hangingPunct="1">
                        <a:lnSpc>
                          <a:spcPct val="107000"/>
                        </a:lnSpc>
                        <a:spcAft>
                          <a:spcPts val="800"/>
                        </a:spcAft>
                      </a:pPr>
                      <a:r>
                        <a:rPr lang="en-GB" sz="1100" kern="1200">
                          <a:solidFill>
                            <a:schemeClr val="tx1">
                              <a:lumMod val="95000"/>
                              <a:lumOff val="5000"/>
                            </a:schemeClr>
                          </a:solidFill>
                          <a:latin typeface="Segoe UI" panose="020B0502040204020203" pitchFamily="34" charset="0"/>
                          <a:ea typeface="+mn-ea"/>
                          <a:cs typeface="Segoe UI" panose="020B0502040204020203" pitchFamily="34" charset="0"/>
                        </a:rPr>
                        <a:t>32</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lnSpc>
                          <a:spcPct val="107000"/>
                        </a:lnSpc>
                        <a:spcAft>
                          <a:spcPts val="800"/>
                        </a:spcAft>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lnSpc>
                          <a:spcPct val="107000"/>
                        </a:lnSpc>
                        <a:spcAft>
                          <a:spcPts val="800"/>
                        </a:spcAft>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rPr>
                        <a:t>76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9354872"/>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Ionising Radiation Medical Exposure Regulations (IR(ME)R) regulatory activity volumes</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120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67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lvl="0" algn="ctr" defTabSz="914400">
                        <a:lnSpc>
                          <a:spcPct val="100000"/>
                        </a:lnSpc>
                        <a:spcBef>
                          <a:spcPts val="0"/>
                        </a:spcBef>
                        <a:spcAft>
                          <a:spcPts val="0"/>
                        </a:spcAft>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a:txBody>
                    <a:bodyPr/>
                    <a:lstStyle/>
                    <a:p>
                      <a:pPr marL="0" marR="0" lvl="0" indent="0" algn="ctr" defTabSz="914400" rtl="0">
                        <a:lnSpc>
                          <a:spcPct val="100000"/>
                        </a:lnSpc>
                        <a:spcBef>
                          <a:spcPts val="0"/>
                        </a:spcBef>
                        <a:spcAft>
                          <a:spcPts val="0"/>
                        </a:spcAft>
                        <a:buClrTx/>
                        <a:buSzTx/>
                        <a:buFontTx/>
                        <a:buNone/>
                        <a:tabLst/>
                        <a:defRPr/>
                      </a:pPr>
                      <a:r>
                        <a:rPr lang="en-GB" sz="1100" b="0" kern="1200">
                          <a:solidFill>
                            <a:schemeClr val="bg1"/>
                          </a:solidFill>
                          <a:latin typeface="Segoe UI" panose="020B0502040204020203" pitchFamily="34" charset="0"/>
                          <a:ea typeface="+mn-ea"/>
                          <a:cs typeface="Segoe UI" panose="020B0502040204020203" pitchFamily="34" charset="0"/>
                        </a:rPr>
                        <a:t>70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gridSpan="2">
                  <a:txBody>
                    <a:bodyPr/>
                    <a:lstStyle/>
                    <a:p>
                      <a:pPr lvl="0" algn="ctr" defTabSz="914400">
                        <a:lnSpc>
                          <a:spcPct val="100000"/>
                        </a:lnSpc>
                        <a:spcBef>
                          <a:spcPts val="0"/>
                        </a:spcBef>
                        <a:spcAft>
                          <a:spcPts val="0"/>
                        </a:spcAft>
                        <a:buNone/>
                        <a:tabLst/>
                        <a:defRPr/>
                      </a:pPr>
                      <a:r>
                        <a:rPr lang="en-GB" sz="1100" b="0" i="0" u="none" strike="noStrike" kern="1200"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a:txBody>
                    <a:bodyPr/>
                    <a:lstStyle/>
                    <a:p>
                      <a:pPr marL="0" lvl="0" algn="ctr" defTabSz="914400" rtl="0">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2">
                  <a:txBody>
                    <a:bodyPr/>
                    <a:lstStyle/>
                    <a:p>
                      <a:pPr lvl="0" algn="ctr">
                        <a:lnSpc>
                          <a:spcPct val="100000"/>
                        </a:lnSpc>
                        <a:spcBef>
                          <a:spcPts val="0"/>
                        </a:spcBef>
                        <a:spcAft>
                          <a:spcPts val="0"/>
                        </a:spcAft>
                        <a:buNone/>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a:txBody>
                    <a:bodyPr/>
                    <a:lstStyle/>
                    <a:p>
                      <a:pPr marL="0" marR="0" lvl="0" indent="0" algn="ctr" defTabSz="914400" rtl="0">
                        <a:lnSpc>
                          <a:spcPct val="100000"/>
                        </a:lnSpc>
                        <a:spcBef>
                          <a:spcPts val="0"/>
                        </a:spcBef>
                        <a:spcAft>
                          <a:spcPts val="0"/>
                        </a:spcAft>
                        <a:buClrTx/>
                        <a:buSzTx/>
                        <a:buFontTx/>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lvl="0" algn="ctr" defTabSz="914400">
                        <a:lnSpc>
                          <a:spcPct val="100000"/>
                        </a:lnSpc>
                        <a:spcBef>
                          <a:spcPts val="0"/>
                        </a:spcBef>
                        <a:spcAft>
                          <a:spcPts val="0"/>
                        </a:spcAft>
                        <a:buNone/>
                        <a:tabLst/>
                        <a:defRPr/>
                      </a:pPr>
                      <a:r>
                        <a:rPr lang="en-GB" sz="1100" b="0" i="0" u="none" strike="noStrike" kern="1200"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a:txBody>
                    <a:bodyPr/>
                    <a:lstStyle/>
                    <a:p>
                      <a:pPr marL="0" lvl="0" algn="ctr" defTabSz="914400" rtl="0">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bg1"/>
                          </a:solidFill>
                          <a:latin typeface="Segoe UI" panose="020B0502040204020203" pitchFamily="34" charset="0"/>
                          <a:ea typeface="+mn-ea"/>
                          <a:cs typeface="Segoe UI" panose="020B0502040204020203" pitchFamily="34" charset="0"/>
                        </a:rPr>
                        <a:t>70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861639439"/>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Multi-agency activity volumes (regulatory and non-regulatory): Children's team</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kern="1200">
                          <a:solidFill>
                            <a:schemeClr val="tx1"/>
                          </a:solidFill>
                          <a:latin typeface="Segoe UI" panose="020B0502040204020203" pitchFamily="34" charset="0"/>
                          <a:ea typeface="+mn-ea"/>
                          <a:cs typeface="Segoe UI" panose="020B0502040204020203" pitchFamily="34" charset="0"/>
                        </a:rPr>
                        <a:t>70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155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21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algn="ctr" defTabSz="914400" rtl="0" eaLnBrk="1" latinLnBrk="0" hangingPunct="1"/>
                      <a:endParaRPr lang="en-GB" sz="100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21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1541630586"/>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Multi-agency activity volumes (regulatory and non-regulatory): Health &amp; Justice team</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86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86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a:lnSpc>
                          <a:spcPct val="100000"/>
                        </a:lnSpc>
                        <a:spcBef>
                          <a:spcPts val="0"/>
                        </a:spcBef>
                        <a:spcAft>
                          <a:spcPts val="0"/>
                        </a:spcAft>
                        <a:buNone/>
                        <a:tabLst/>
                        <a:defRPr/>
                      </a:pPr>
                      <a:endParaRPr lang="en-US" sz="1000">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23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23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3813825858"/>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Multi-agency activity volumes (non-regulatory): Safehouses team</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38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40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1922598523"/>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Multi-agency activity volumes (non-regulatory): Defence team</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64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48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algn="ctr" defTabSz="914400" rtl="0" eaLnBrk="1" latinLnBrk="0" hangingPunct="1"/>
                      <a:endParaRPr lang="en-GB" sz="100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3985838968"/>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Medicines Optimisation regulatory activity volumes</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800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707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bg1"/>
                          </a:solidFill>
                          <a:latin typeface="Segoe UI" panose="020B0502040204020203" pitchFamily="34" charset="0"/>
                          <a:ea typeface="+mn-ea"/>
                          <a:cs typeface="Segoe UI" panose="020B0502040204020203" pitchFamily="34" charset="0"/>
                        </a:rPr>
                        <a:t>180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bg1"/>
                          </a:solidFill>
                          <a:latin typeface="Segoe UI" panose="020B0502040204020203" pitchFamily="34" charset="0"/>
                          <a:ea typeface="+mn-ea"/>
                          <a:cs typeface="Segoe UI" panose="020B0502040204020203" pitchFamily="34" charset="0"/>
                        </a:rPr>
                        <a:t>180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2928373436"/>
                  </a:ext>
                </a:extLst>
              </a:tr>
            </a:tbl>
          </a:graphicData>
        </a:graphic>
      </p:graphicFrame>
      <p:sp>
        <p:nvSpPr>
          <p:cNvPr id="18" name="Slide Number Placeholder 17">
            <a:extLst>
              <a:ext uri="{FF2B5EF4-FFF2-40B4-BE49-F238E27FC236}">
                <a16:creationId xmlns:a16="http://schemas.microsoft.com/office/drawing/2014/main" id="{772DAFA1-1AA8-E91B-F014-942BCD647FDE}"/>
              </a:ext>
            </a:extLst>
          </p:cNvPr>
          <p:cNvSpPr>
            <a:spLocks noGrp="1"/>
          </p:cNvSpPr>
          <p:nvPr>
            <p:ph type="sldNum" sz="quarter" idx="12"/>
          </p:nvPr>
        </p:nvSpPr>
        <p:spPr>
          <a:xfrm>
            <a:off x="9448800" y="0"/>
            <a:ext cx="2743200" cy="365125"/>
          </a:xfrm>
        </p:spPr>
        <p:txBody>
          <a:bodyPr/>
          <a:lstStyle/>
          <a:p>
            <a:fld id="{EFAAA52C-CE07-4EAC-8791-44FF385A0652}" type="slidenum">
              <a:rPr lang="en-GB" smtClean="0">
                <a:latin typeface="Segoe UI" panose="020B0502040204020203" pitchFamily="34" charset="0"/>
                <a:cs typeface="Segoe UI" panose="020B0502040204020203" pitchFamily="34" charset="0"/>
              </a:rPr>
              <a:t>6</a:t>
            </a:fld>
            <a:endParaRPr lang="en-GB">
              <a:latin typeface="Segoe UI" panose="020B0502040204020203" pitchFamily="34" charset="0"/>
              <a:cs typeface="Segoe UI" panose="020B0502040204020203" pitchFamily="34" charset="0"/>
            </a:endParaRPr>
          </a:p>
        </p:txBody>
      </p:sp>
      <p:sp>
        <p:nvSpPr>
          <p:cNvPr id="7" name="Title 8">
            <a:extLst>
              <a:ext uri="{FF2B5EF4-FFF2-40B4-BE49-F238E27FC236}">
                <a16:creationId xmlns:a16="http://schemas.microsoft.com/office/drawing/2014/main" id="{77E55930-4A77-66BE-A94A-011786088854}"/>
              </a:ext>
            </a:extLst>
          </p:cNvPr>
          <p:cNvSpPr txBox="1">
            <a:spLocks noGrp="1"/>
          </p:cNvSpPr>
          <p:nvPr>
            <p:ph type="title" idx="4294967295"/>
          </p:nvPr>
        </p:nvSpPr>
        <p:spPr>
          <a:xfrm>
            <a:off x="212139" y="86200"/>
            <a:ext cx="3830638" cy="338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Business Processes</a:t>
            </a:r>
          </a:p>
        </p:txBody>
      </p:sp>
      <p:sp>
        <p:nvSpPr>
          <p:cNvPr id="5" name="TextBox 4">
            <a:extLst>
              <a:ext uri="{FF2B5EF4-FFF2-40B4-BE49-F238E27FC236}">
                <a16:creationId xmlns:a16="http://schemas.microsoft.com/office/drawing/2014/main" id="{755DA998-F630-D419-8062-55EC06F019EA}"/>
              </a:ext>
            </a:extLst>
          </p:cNvPr>
          <p:cNvSpPr txBox="1"/>
          <p:nvPr/>
        </p:nvSpPr>
        <p:spPr>
          <a:xfrm>
            <a:off x="6096000" y="5132668"/>
            <a:ext cx="6034481" cy="261610"/>
          </a:xfrm>
          <a:prstGeom prst="rect">
            <a:avLst/>
          </a:prstGeom>
          <a:noFill/>
        </p:spPr>
        <p:txBody>
          <a:bodyPr wrap="square" rtlCol="0">
            <a:spAutoFit/>
          </a:bodyPr>
          <a:lstStyle/>
          <a:p>
            <a:r>
              <a:rPr lang="en-GB" sz="1100">
                <a:latin typeface="Segoe UI" panose="020B0502040204020203" pitchFamily="34" charset="0"/>
                <a:cs typeface="Segoe UI" panose="020B0502040204020203" pitchFamily="34" charset="0"/>
              </a:rPr>
              <a:t>* calculated manually due to technical issues with Reg Platform. Potentially subject to change.</a:t>
            </a:r>
          </a:p>
        </p:txBody>
      </p:sp>
    </p:spTree>
    <p:extLst>
      <p:ext uri="{BB962C8B-B14F-4D97-AF65-F5344CB8AC3E}">
        <p14:creationId xmlns:p14="http://schemas.microsoft.com/office/powerpoint/2010/main" val="3613500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C3913-9604-AE1C-EF56-441FC2B977A2}"/>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797CE70-235C-7F23-5C56-BCE91D1326A5}"/>
              </a:ext>
            </a:extLst>
          </p:cNvPr>
          <p:cNvGraphicFramePr>
            <a:graphicFrameLocks noGrp="1"/>
          </p:cNvGraphicFramePr>
          <p:nvPr>
            <p:extLst>
              <p:ext uri="{D42A27DB-BD31-4B8C-83A1-F6EECF244321}">
                <p14:modId xmlns:p14="http://schemas.microsoft.com/office/powerpoint/2010/main" val="458639432"/>
              </p:ext>
            </p:extLst>
          </p:nvPr>
        </p:nvGraphicFramePr>
        <p:xfrm>
          <a:off x="212139" y="255268"/>
          <a:ext cx="11852770" cy="3419040"/>
        </p:xfrm>
        <a:graphic>
          <a:graphicData uri="http://schemas.openxmlformats.org/drawingml/2006/table">
            <a:tbl>
              <a:tblPr firstRow="1" bandRow="1">
                <a:tableStyleId>{5C22544A-7EE6-4342-B048-85BDC9FD1C3A}</a:tableStyleId>
              </a:tblPr>
              <a:tblGrid>
                <a:gridCol w="3149602">
                  <a:extLst>
                    <a:ext uri="{9D8B030D-6E8A-4147-A177-3AD203B41FA5}">
                      <a16:colId xmlns:a16="http://schemas.microsoft.com/office/drawing/2014/main" val="469818909"/>
                    </a:ext>
                  </a:extLst>
                </a:gridCol>
                <a:gridCol w="828000">
                  <a:extLst>
                    <a:ext uri="{9D8B030D-6E8A-4147-A177-3AD203B41FA5}">
                      <a16:colId xmlns:a16="http://schemas.microsoft.com/office/drawing/2014/main" val="692076125"/>
                    </a:ext>
                  </a:extLst>
                </a:gridCol>
                <a:gridCol w="628758">
                  <a:extLst>
                    <a:ext uri="{9D8B030D-6E8A-4147-A177-3AD203B41FA5}">
                      <a16:colId xmlns:a16="http://schemas.microsoft.com/office/drawing/2014/main" val="3552740901"/>
                    </a:ext>
                  </a:extLst>
                </a:gridCol>
                <a:gridCol w="540424">
                  <a:extLst>
                    <a:ext uri="{9D8B030D-6E8A-4147-A177-3AD203B41FA5}">
                      <a16:colId xmlns:a16="http://schemas.microsoft.com/office/drawing/2014/main" val="3775734895"/>
                    </a:ext>
                  </a:extLst>
                </a:gridCol>
                <a:gridCol w="558815">
                  <a:extLst>
                    <a:ext uri="{9D8B030D-6E8A-4147-A177-3AD203B41FA5}">
                      <a16:colId xmlns:a16="http://schemas.microsoft.com/office/drawing/2014/main" val="4266297973"/>
                    </a:ext>
                  </a:extLst>
                </a:gridCol>
                <a:gridCol w="546415">
                  <a:extLst>
                    <a:ext uri="{9D8B030D-6E8A-4147-A177-3AD203B41FA5}">
                      <a16:colId xmlns:a16="http://schemas.microsoft.com/office/drawing/2014/main" val="3203379972"/>
                    </a:ext>
                  </a:extLst>
                </a:gridCol>
                <a:gridCol w="546415">
                  <a:extLst>
                    <a:ext uri="{9D8B030D-6E8A-4147-A177-3AD203B41FA5}">
                      <a16:colId xmlns:a16="http://schemas.microsoft.com/office/drawing/2014/main" val="211516343"/>
                    </a:ext>
                  </a:extLst>
                </a:gridCol>
                <a:gridCol w="546415">
                  <a:extLst>
                    <a:ext uri="{9D8B030D-6E8A-4147-A177-3AD203B41FA5}">
                      <a16:colId xmlns:a16="http://schemas.microsoft.com/office/drawing/2014/main" val="628302310"/>
                    </a:ext>
                  </a:extLst>
                </a:gridCol>
                <a:gridCol w="546415">
                  <a:extLst>
                    <a:ext uri="{9D8B030D-6E8A-4147-A177-3AD203B41FA5}">
                      <a16:colId xmlns:a16="http://schemas.microsoft.com/office/drawing/2014/main" val="118659764"/>
                    </a:ext>
                  </a:extLst>
                </a:gridCol>
                <a:gridCol w="546415">
                  <a:extLst>
                    <a:ext uri="{9D8B030D-6E8A-4147-A177-3AD203B41FA5}">
                      <a16:colId xmlns:a16="http://schemas.microsoft.com/office/drawing/2014/main" val="2253474578"/>
                    </a:ext>
                  </a:extLst>
                </a:gridCol>
                <a:gridCol w="546415">
                  <a:extLst>
                    <a:ext uri="{9D8B030D-6E8A-4147-A177-3AD203B41FA5}">
                      <a16:colId xmlns:a16="http://schemas.microsoft.com/office/drawing/2014/main" val="3692842949"/>
                    </a:ext>
                  </a:extLst>
                </a:gridCol>
                <a:gridCol w="546415">
                  <a:extLst>
                    <a:ext uri="{9D8B030D-6E8A-4147-A177-3AD203B41FA5}">
                      <a16:colId xmlns:a16="http://schemas.microsoft.com/office/drawing/2014/main" val="2420993743"/>
                    </a:ext>
                  </a:extLst>
                </a:gridCol>
                <a:gridCol w="546415">
                  <a:extLst>
                    <a:ext uri="{9D8B030D-6E8A-4147-A177-3AD203B41FA5}">
                      <a16:colId xmlns:a16="http://schemas.microsoft.com/office/drawing/2014/main" val="4290615493"/>
                    </a:ext>
                  </a:extLst>
                </a:gridCol>
                <a:gridCol w="537613">
                  <a:extLst>
                    <a:ext uri="{9D8B030D-6E8A-4147-A177-3AD203B41FA5}">
                      <a16:colId xmlns:a16="http://schemas.microsoft.com/office/drawing/2014/main" val="202198593"/>
                    </a:ext>
                  </a:extLst>
                </a:gridCol>
                <a:gridCol w="555218">
                  <a:extLst>
                    <a:ext uri="{9D8B030D-6E8A-4147-A177-3AD203B41FA5}">
                      <a16:colId xmlns:a16="http://schemas.microsoft.com/office/drawing/2014/main" val="2516027998"/>
                    </a:ext>
                  </a:extLst>
                </a:gridCol>
                <a:gridCol w="683020">
                  <a:extLst>
                    <a:ext uri="{9D8B030D-6E8A-4147-A177-3AD203B41FA5}">
                      <a16:colId xmlns:a16="http://schemas.microsoft.com/office/drawing/2014/main" val="4236658295"/>
                    </a:ext>
                  </a:extLst>
                </a:gridCol>
              </a:tblGrid>
              <a:tr h="252000">
                <a:tc>
                  <a:txBody>
                    <a:bodyPr/>
                    <a:lstStyle/>
                    <a:p>
                      <a:pPr>
                        <a:spcBef>
                          <a:spcPts val="1200"/>
                        </a:spcBef>
                      </a:pPr>
                      <a:endParaRPr lang="en-GB" sz="11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gridSpan="9">
                  <a:txBody>
                    <a:bodyPr/>
                    <a:lstStyle/>
                    <a:p>
                      <a:pPr algn="ctr"/>
                      <a:r>
                        <a:rPr lang="en-GB" sz="1100" b="1">
                          <a:solidFill>
                            <a:schemeClr val="tx1"/>
                          </a:solidFill>
                          <a:latin typeface="Segoe UI" panose="020B0502040204020203" pitchFamily="34" charset="0"/>
                          <a:cs typeface="Segoe UI" panose="020B0502040204020203" pitchFamily="34" charset="0"/>
                        </a:rPr>
                        <a:t>2025</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72883633"/>
                  </a:ext>
                </a:extLst>
              </a:tr>
              <a:tr h="432000">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25/26 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24/25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Sep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Oct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Nov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Dec</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Year to date</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Total volume of Mental Health Act (MHA) complaints follow up actions</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&lt;=1,622 </a:t>
                      </a:r>
                    </a:p>
                    <a:p>
                      <a:pPr algn="ctr"/>
                      <a:r>
                        <a:rPr lang="en-GB" sz="1100" kern="1200">
                          <a:solidFill>
                            <a:schemeClr val="tx1"/>
                          </a:solidFill>
                          <a:latin typeface="Segoe UI" panose="020B0502040204020203" pitchFamily="34" charset="0"/>
                          <a:ea typeface="+mn-ea"/>
                          <a:cs typeface="Segoe UI" panose="020B0502040204020203" pitchFamily="34" charset="0"/>
                        </a:rPr>
                        <a:t>per month</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19,846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2,060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2,195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fontAlgn="b"/>
                      <a:r>
                        <a:rPr lang="en-GB" sz="1100" kern="1200">
                          <a:solidFill>
                            <a:schemeClr val="bg1"/>
                          </a:solidFill>
                          <a:latin typeface="Segoe UI" panose="020B0502040204020203" pitchFamily="34" charset="0"/>
                          <a:ea typeface="+mn-ea"/>
                          <a:cs typeface="Segoe UI" panose="020B0502040204020203" pitchFamily="34" charset="0"/>
                        </a:rPr>
                        <a:t>2,181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2,351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bg1"/>
                          </a:solidFill>
                          <a:latin typeface="Segoe UI" panose="020B0502040204020203" pitchFamily="34" charset="0"/>
                          <a:ea typeface="+mn-ea"/>
                          <a:cs typeface="Segoe UI" panose="020B0502040204020203" pitchFamily="34" charset="0"/>
                        </a:rPr>
                        <a:t>9,429</a:t>
                      </a:r>
                    </a:p>
                  </a:txBody>
                  <a:tcPr marL="0" marR="0" marT="0" marB="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3397554995"/>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Second Opinion Appointed Doctor (SOAD) appointed within timeframe*</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70%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71%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77%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71%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b"/>
                      <a:r>
                        <a:rPr lang="en-GB" sz="1100" kern="1200">
                          <a:solidFill>
                            <a:schemeClr val="tx1"/>
                          </a:solidFill>
                          <a:latin typeface="Segoe UI" panose="020B0502040204020203" pitchFamily="34" charset="0"/>
                          <a:ea typeface="+mn-ea"/>
                          <a:cs typeface="Segoe UI" panose="020B0502040204020203" pitchFamily="34" charset="0"/>
                        </a:rPr>
                        <a:t>64%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n/a*</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67%*</a:t>
                      </a:r>
                    </a:p>
                  </a:txBody>
                  <a:tcPr marL="0" marR="0" marT="0" marB="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BF00"/>
                    </a:solidFill>
                  </a:tcPr>
                </a:tc>
                <a:extLst>
                  <a:ext uri="{0D108BD9-81ED-4DB2-BD59-A6C34878D82A}">
                    <a16:rowId xmlns:a16="http://schemas.microsoft.com/office/drawing/2014/main" val="59871996"/>
                  </a:ext>
                </a:extLst>
              </a:tr>
              <a:tr h="3700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Section 61 reports scrutinised within 14 days</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rgbClr val="000000"/>
                          </a:solidFill>
                          <a:effectLst/>
                          <a:latin typeface="Segoe UI" panose="020B0502040204020203" pitchFamily="34" charset="0"/>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b"/>
                      <a:r>
                        <a:rPr lang="en-GB" sz="1100" kern="1200">
                          <a:solidFill>
                            <a:schemeClr val="bg1"/>
                          </a:solidFill>
                          <a:latin typeface="Segoe UI" panose="020B0502040204020203" pitchFamily="34" charset="0"/>
                          <a:ea typeface="+mn-ea"/>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bg1"/>
                          </a:solidFill>
                          <a:latin typeface="Segoe UI" panose="020B0502040204020203" pitchFamily="34" charset="0"/>
                          <a:ea typeface="+mn-ea"/>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1664655120"/>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The number of second opinions awaiting an appointment</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GB" sz="1100" b="0" i="0" u="none" strike="noStrike">
                          <a:solidFill>
                            <a:srgbClr val="000000"/>
                          </a:solidFill>
                          <a:effectLst/>
                          <a:latin typeface="Segoe UI" panose="020B0502040204020203" pitchFamily="34" charset="0"/>
                          <a:cs typeface="Segoe UI" panose="020B0502040204020203" pitchFamily="34" charset="0"/>
                        </a:rPr>
                        <a:t>&lt;=1,391</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(new)</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1,359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1,273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1,330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lumMod val="95000"/>
                              <a:lumOff val="5000"/>
                            </a:schemeClr>
                          </a:solidFill>
                          <a:latin typeface="Segoe UI" panose="020B0502040204020203" pitchFamily="34" charset="0"/>
                          <a:cs typeface="Segoe UI" panose="020B0502040204020203" pitchFamily="34" charset="0"/>
                        </a:rPr>
                        <a:t>1,486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tx1"/>
                          </a:solidFill>
                          <a:effectLst/>
                          <a:latin typeface="Segoe UI" panose="020B0502040204020203" pitchFamily="34" charset="0"/>
                          <a:cs typeface="Segoe UI" panose="020B0502040204020203" pitchFamily="34" charset="0"/>
                        </a:rPr>
                        <a:t>1,486</a:t>
                      </a:r>
                    </a:p>
                  </a:txBody>
                  <a:tcPr marL="0" marR="0" marT="0" marB="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BF00"/>
                    </a:solidFill>
                  </a:tcPr>
                </a:tc>
                <a:extLst>
                  <a:ext uri="{0D108BD9-81ED-4DB2-BD59-A6C34878D82A}">
                    <a16:rowId xmlns:a16="http://schemas.microsoft.com/office/drawing/2014/main" val="3083334249"/>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The number of Mental Health Act Operations (MHAO) monitoring visits undertaken </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GB" sz="1100" b="0" i="0" u="none" strike="noStrike">
                          <a:solidFill>
                            <a:srgbClr val="000000"/>
                          </a:solidFill>
                          <a:effectLst/>
                          <a:latin typeface="Segoe UI" panose="020B0502040204020203" pitchFamily="34" charset="0"/>
                          <a:cs typeface="Segoe UI" panose="020B0502040204020203" pitchFamily="34" charset="0"/>
                        </a:rPr>
                        <a:t>62 visits per month</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(new)</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65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72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76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71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284</a:t>
                      </a:r>
                    </a:p>
                  </a:txBody>
                  <a:tcPr marL="0" marR="0" marT="0" marB="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3049046461"/>
                  </a:ext>
                </a:extLst>
              </a:tr>
              <a:tr h="31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Number of Mental Health Act Operations (MHAO) Independent Care and Treatment reviews (ICETR) undertaken</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GB" sz="1100" b="0" i="0" u="none" strike="noStrike">
                          <a:solidFill>
                            <a:srgbClr val="000000"/>
                          </a:solidFill>
                          <a:effectLst/>
                          <a:latin typeface="Segoe UI" panose="020B0502040204020203" pitchFamily="34" charset="0"/>
                          <a:cs typeface="Segoe UI" panose="020B0502040204020203" pitchFamily="34" charset="0"/>
                        </a:rPr>
                        <a:t>6</a:t>
                      </a:r>
                    </a:p>
                    <a:p>
                      <a:pPr algn="ctr" fontAlgn="t"/>
                      <a:r>
                        <a:rPr lang="en-GB" sz="1100" b="0" i="0" u="none" strike="noStrike">
                          <a:solidFill>
                            <a:srgbClr val="000000"/>
                          </a:solidFill>
                          <a:effectLst/>
                          <a:latin typeface="Segoe UI" panose="020B0502040204020203" pitchFamily="34" charset="0"/>
                          <a:cs typeface="Segoe UI" panose="020B0502040204020203" pitchFamily="34" charset="0"/>
                        </a:rPr>
                        <a:t> per month</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(new)</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GB" sz="1100" b="0" i="0" u="none" strike="noStrike">
                          <a:solidFill>
                            <a:srgbClr val="000000"/>
                          </a:solidFill>
                          <a:effectLst/>
                          <a:latin typeface="Segoe UI" panose="020B0502040204020203" pitchFamily="34" charset="0"/>
                          <a:cs typeface="Segoe UI" panose="020B0502040204020203" pitchFamily="34" charset="0"/>
                        </a:rPr>
                        <a:t>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algn="ctr" fontAlgn="ctr"/>
                      <a:r>
                        <a:rPr lang="en-GB" sz="1100" b="0" i="0" u="none" strike="noStrike">
                          <a:solidFill>
                            <a:srgbClr val="000000"/>
                          </a:solidFill>
                          <a:effectLst/>
                          <a:latin typeface="Segoe UI" panose="020B0502040204020203" pitchFamily="34" charset="0"/>
                          <a:cs typeface="Segoe UI" panose="020B0502040204020203" pitchFamily="34" charset="0"/>
                        </a:rPr>
                        <a:t>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algn="ctr" fontAlgn="ctr"/>
                      <a:r>
                        <a:rPr lang="en-GB" sz="1100" b="0" i="0" u="none" strike="noStrike">
                          <a:solidFill>
                            <a:srgbClr val="000000"/>
                          </a:solidFill>
                          <a:effectLst/>
                          <a:latin typeface="Segoe UI" panose="020B0502040204020203" pitchFamily="34" charset="0"/>
                          <a:cs typeface="Segoe UI" panose="020B0502040204020203" pitchFamily="34" charset="0"/>
                        </a:rPr>
                        <a:t>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rgbClr val="000000"/>
                          </a:solidFill>
                          <a:effectLst/>
                          <a:latin typeface="Segoe UI" panose="020B0502040204020203" pitchFamily="34" charset="0"/>
                          <a:cs typeface="Segoe UI" panose="020B0502040204020203" pitchFamily="34" charset="0"/>
                        </a:rPr>
                        <a:t>20</a:t>
                      </a:r>
                    </a:p>
                  </a:txBody>
                  <a:tcPr marL="0" marR="0" marT="0" marB="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BF00"/>
                    </a:solidFill>
                  </a:tcPr>
                </a:tc>
                <a:extLst>
                  <a:ext uri="{0D108BD9-81ED-4DB2-BD59-A6C34878D82A}">
                    <a16:rowId xmlns:a16="http://schemas.microsoft.com/office/drawing/2014/main" val="603073929"/>
                  </a:ext>
                </a:extLst>
              </a:tr>
            </a:tbl>
          </a:graphicData>
        </a:graphic>
      </p:graphicFrame>
      <p:sp>
        <p:nvSpPr>
          <p:cNvPr id="18" name="Slide Number Placeholder 17">
            <a:extLst>
              <a:ext uri="{FF2B5EF4-FFF2-40B4-BE49-F238E27FC236}">
                <a16:creationId xmlns:a16="http://schemas.microsoft.com/office/drawing/2014/main" id="{6C479409-A7E6-8F9A-886B-56CC7588A5A2}"/>
              </a:ext>
            </a:extLst>
          </p:cNvPr>
          <p:cNvSpPr>
            <a:spLocks noGrp="1"/>
          </p:cNvSpPr>
          <p:nvPr>
            <p:ph type="sldNum" sz="quarter" idx="12"/>
          </p:nvPr>
        </p:nvSpPr>
        <p:spPr>
          <a:xfrm>
            <a:off x="9448800" y="0"/>
            <a:ext cx="2743200" cy="365125"/>
          </a:xfrm>
        </p:spPr>
        <p:txBody>
          <a:bodyPr/>
          <a:lstStyle/>
          <a:p>
            <a:fld id="{EFAAA52C-CE07-4EAC-8791-44FF385A0652}" type="slidenum">
              <a:rPr lang="en-GB" smtClean="0">
                <a:latin typeface="Segoe UI" panose="020B0502040204020203" pitchFamily="34" charset="0"/>
                <a:cs typeface="Segoe UI" panose="020B0502040204020203" pitchFamily="34" charset="0"/>
              </a:rPr>
              <a:t>7</a:t>
            </a:fld>
            <a:endParaRPr lang="en-GB">
              <a:latin typeface="Segoe UI" panose="020B0502040204020203" pitchFamily="34" charset="0"/>
              <a:cs typeface="Segoe UI" panose="020B0502040204020203" pitchFamily="34" charset="0"/>
            </a:endParaRPr>
          </a:p>
        </p:txBody>
      </p:sp>
      <p:sp>
        <p:nvSpPr>
          <p:cNvPr id="7" name="Title 8">
            <a:extLst>
              <a:ext uri="{FF2B5EF4-FFF2-40B4-BE49-F238E27FC236}">
                <a16:creationId xmlns:a16="http://schemas.microsoft.com/office/drawing/2014/main" id="{70F1FF74-58ED-62FB-70CC-BEC64D630C54}"/>
              </a:ext>
            </a:extLst>
          </p:cNvPr>
          <p:cNvSpPr txBox="1">
            <a:spLocks noGrp="1"/>
          </p:cNvSpPr>
          <p:nvPr>
            <p:ph type="title" idx="4294967295"/>
          </p:nvPr>
        </p:nvSpPr>
        <p:spPr>
          <a:xfrm>
            <a:off x="212139" y="86200"/>
            <a:ext cx="3830638" cy="338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Business Processes </a:t>
            </a:r>
            <a:r>
              <a:rPr kumimoji="0" lang="en-GB" sz="1600"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(Continued)</a:t>
            </a:r>
          </a:p>
        </p:txBody>
      </p:sp>
      <p:sp>
        <p:nvSpPr>
          <p:cNvPr id="2" name="TextBox 1">
            <a:extLst>
              <a:ext uri="{FF2B5EF4-FFF2-40B4-BE49-F238E27FC236}">
                <a16:creationId xmlns:a16="http://schemas.microsoft.com/office/drawing/2014/main" id="{EBC14CBD-6679-B39E-48AD-4021C16EEB64}"/>
              </a:ext>
            </a:extLst>
          </p:cNvPr>
          <p:cNvSpPr txBox="1"/>
          <p:nvPr/>
        </p:nvSpPr>
        <p:spPr>
          <a:xfrm>
            <a:off x="6341977" y="3674308"/>
            <a:ext cx="5786478" cy="261610"/>
          </a:xfrm>
          <a:prstGeom prst="rect">
            <a:avLst/>
          </a:prstGeom>
          <a:noFill/>
        </p:spPr>
        <p:txBody>
          <a:bodyPr wrap="square" rtlCol="0">
            <a:spAutoFit/>
          </a:bodyPr>
          <a:lstStyle/>
          <a:p>
            <a:r>
              <a:rPr lang="en-GB" sz="1100">
                <a:latin typeface="Segoe UI" panose="020B0502040204020203" pitchFamily="34" charset="0"/>
                <a:cs typeface="Segoe UI" panose="020B0502040204020203" pitchFamily="34" charset="0"/>
              </a:rPr>
              <a:t>* this data is lagged and cannot be produced until 1-2 months following the period</a:t>
            </a:r>
          </a:p>
        </p:txBody>
      </p:sp>
    </p:spTree>
    <p:extLst>
      <p:ext uri="{BB962C8B-B14F-4D97-AF65-F5344CB8AC3E}">
        <p14:creationId xmlns:p14="http://schemas.microsoft.com/office/powerpoint/2010/main" val="611655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BDA5D93-1484-C6A1-0CCE-96907D6D26D7}"/>
              </a:ext>
            </a:extLst>
          </p:cNvPr>
          <p:cNvGraphicFramePr>
            <a:graphicFrameLocks noGrp="1"/>
          </p:cNvGraphicFramePr>
          <p:nvPr>
            <p:extLst>
              <p:ext uri="{D42A27DB-BD31-4B8C-83A1-F6EECF244321}">
                <p14:modId xmlns:p14="http://schemas.microsoft.com/office/powerpoint/2010/main" val="3279072019"/>
              </p:ext>
            </p:extLst>
          </p:nvPr>
        </p:nvGraphicFramePr>
        <p:xfrm>
          <a:off x="233782" y="271766"/>
          <a:ext cx="11767720" cy="1604814"/>
        </p:xfrm>
        <a:graphic>
          <a:graphicData uri="http://schemas.openxmlformats.org/drawingml/2006/table">
            <a:tbl>
              <a:tblPr firstRow="1" bandRow="1">
                <a:tableStyleId>{5C22544A-7EE6-4342-B048-85BDC9FD1C3A}</a:tableStyleId>
              </a:tblPr>
              <a:tblGrid>
                <a:gridCol w="3149602">
                  <a:extLst>
                    <a:ext uri="{9D8B030D-6E8A-4147-A177-3AD203B41FA5}">
                      <a16:colId xmlns:a16="http://schemas.microsoft.com/office/drawing/2014/main" val="469818909"/>
                    </a:ext>
                  </a:extLst>
                </a:gridCol>
                <a:gridCol w="742950">
                  <a:extLst>
                    <a:ext uri="{9D8B030D-6E8A-4147-A177-3AD203B41FA5}">
                      <a16:colId xmlns:a16="http://schemas.microsoft.com/office/drawing/2014/main" val="692076125"/>
                    </a:ext>
                  </a:extLst>
                </a:gridCol>
                <a:gridCol w="628758">
                  <a:extLst>
                    <a:ext uri="{9D8B030D-6E8A-4147-A177-3AD203B41FA5}">
                      <a16:colId xmlns:a16="http://schemas.microsoft.com/office/drawing/2014/main" val="3552740901"/>
                    </a:ext>
                  </a:extLst>
                </a:gridCol>
                <a:gridCol w="540424">
                  <a:extLst>
                    <a:ext uri="{9D8B030D-6E8A-4147-A177-3AD203B41FA5}">
                      <a16:colId xmlns:a16="http://schemas.microsoft.com/office/drawing/2014/main" val="3775734895"/>
                    </a:ext>
                  </a:extLst>
                </a:gridCol>
                <a:gridCol w="558815">
                  <a:extLst>
                    <a:ext uri="{9D8B030D-6E8A-4147-A177-3AD203B41FA5}">
                      <a16:colId xmlns:a16="http://schemas.microsoft.com/office/drawing/2014/main" val="4266297973"/>
                    </a:ext>
                  </a:extLst>
                </a:gridCol>
                <a:gridCol w="546415">
                  <a:extLst>
                    <a:ext uri="{9D8B030D-6E8A-4147-A177-3AD203B41FA5}">
                      <a16:colId xmlns:a16="http://schemas.microsoft.com/office/drawing/2014/main" val="3203379972"/>
                    </a:ext>
                  </a:extLst>
                </a:gridCol>
                <a:gridCol w="546415">
                  <a:extLst>
                    <a:ext uri="{9D8B030D-6E8A-4147-A177-3AD203B41FA5}">
                      <a16:colId xmlns:a16="http://schemas.microsoft.com/office/drawing/2014/main" val="211516343"/>
                    </a:ext>
                  </a:extLst>
                </a:gridCol>
                <a:gridCol w="546415">
                  <a:extLst>
                    <a:ext uri="{9D8B030D-6E8A-4147-A177-3AD203B41FA5}">
                      <a16:colId xmlns:a16="http://schemas.microsoft.com/office/drawing/2014/main" val="628302310"/>
                    </a:ext>
                  </a:extLst>
                </a:gridCol>
                <a:gridCol w="546415">
                  <a:extLst>
                    <a:ext uri="{9D8B030D-6E8A-4147-A177-3AD203B41FA5}">
                      <a16:colId xmlns:a16="http://schemas.microsoft.com/office/drawing/2014/main" val="118659764"/>
                    </a:ext>
                  </a:extLst>
                </a:gridCol>
                <a:gridCol w="546415">
                  <a:extLst>
                    <a:ext uri="{9D8B030D-6E8A-4147-A177-3AD203B41FA5}">
                      <a16:colId xmlns:a16="http://schemas.microsoft.com/office/drawing/2014/main" val="2253474578"/>
                    </a:ext>
                  </a:extLst>
                </a:gridCol>
                <a:gridCol w="546415">
                  <a:extLst>
                    <a:ext uri="{9D8B030D-6E8A-4147-A177-3AD203B41FA5}">
                      <a16:colId xmlns:a16="http://schemas.microsoft.com/office/drawing/2014/main" val="3692842949"/>
                    </a:ext>
                  </a:extLst>
                </a:gridCol>
                <a:gridCol w="546415">
                  <a:extLst>
                    <a:ext uri="{9D8B030D-6E8A-4147-A177-3AD203B41FA5}">
                      <a16:colId xmlns:a16="http://schemas.microsoft.com/office/drawing/2014/main" val="2420993743"/>
                    </a:ext>
                  </a:extLst>
                </a:gridCol>
                <a:gridCol w="546415">
                  <a:extLst>
                    <a:ext uri="{9D8B030D-6E8A-4147-A177-3AD203B41FA5}">
                      <a16:colId xmlns:a16="http://schemas.microsoft.com/office/drawing/2014/main" val="4290615493"/>
                    </a:ext>
                  </a:extLst>
                </a:gridCol>
                <a:gridCol w="537613">
                  <a:extLst>
                    <a:ext uri="{9D8B030D-6E8A-4147-A177-3AD203B41FA5}">
                      <a16:colId xmlns:a16="http://schemas.microsoft.com/office/drawing/2014/main" val="202198593"/>
                    </a:ext>
                  </a:extLst>
                </a:gridCol>
                <a:gridCol w="555218">
                  <a:extLst>
                    <a:ext uri="{9D8B030D-6E8A-4147-A177-3AD203B41FA5}">
                      <a16:colId xmlns:a16="http://schemas.microsoft.com/office/drawing/2014/main" val="2516027998"/>
                    </a:ext>
                  </a:extLst>
                </a:gridCol>
                <a:gridCol w="683020">
                  <a:extLst>
                    <a:ext uri="{9D8B030D-6E8A-4147-A177-3AD203B41FA5}">
                      <a16:colId xmlns:a16="http://schemas.microsoft.com/office/drawing/2014/main" val="4236658295"/>
                    </a:ext>
                  </a:extLst>
                </a:gridCol>
              </a:tblGrid>
              <a:tr h="252000">
                <a:tc>
                  <a:txBody>
                    <a:bodyPr/>
                    <a:lstStyle/>
                    <a:p>
                      <a:pPr>
                        <a:spcBef>
                          <a:spcPts val="1200"/>
                        </a:spcBef>
                      </a:pPr>
                      <a:endParaRPr lang="en-GB" sz="11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gridSpan="9">
                  <a:txBody>
                    <a:bodyPr/>
                    <a:lstStyle/>
                    <a:p>
                      <a:pPr algn="ctr"/>
                      <a:r>
                        <a:rPr lang="en-GB" sz="1100" b="1">
                          <a:solidFill>
                            <a:schemeClr val="tx1"/>
                          </a:solidFill>
                          <a:latin typeface="Segoe UI" panose="020B0502040204020203" pitchFamily="34" charset="0"/>
                          <a:cs typeface="Segoe UI" panose="020B0502040204020203" pitchFamily="34" charset="0"/>
                        </a:rPr>
                        <a:t>2025</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1956354"/>
                  </a:ext>
                </a:extLst>
              </a:tr>
              <a:tr h="481734">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25/26 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24/25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Sep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Oct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Nov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Dec</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Year to date</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432000">
                <a:tc>
                  <a:txBody>
                    <a:bodyPr/>
                    <a:lstStyle/>
                    <a:p>
                      <a:r>
                        <a:rPr lang="en-GB" sz="1100" b="0" kern="1200">
                          <a:solidFill>
                            <a:schemeClr val="tx1"/>
                          </a:solidFill>
                          <a:latin typeface="Segoe UI" panose="020B0502040204020203" pitchFamily="34" charset="0"/>
                          <a:ea typeface="+mn-ea"/>
                          <a:cs typeface="Segoe UI" panose="020B0502040204020203" pitchFamily="34" charset="0"/>
                        </a:rPr>
                        <a:t>% capital spend variance to budget</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-1% to 1% variance</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GB" sz="1100" b="0" kern="1200">
                          <a:solidFill>
                            <a:schemeClr val="tx1"/>
                          </a:solidFill>
                          <a:latin typeface="Segoe UI" panose="020B0502040204020203" pitchFamily="34" charset="0"/>
                          <a:ea typeface="+mn-ea"/>
                          <a:cs typeface="Segoe UI" panose="020B0502040204020203" pitchFamily="34" charset="0"/>
                        </a:rPr>
                        <a:t>7%</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GB" sz="1100" b="0" kern="1200">
                          <a:solidFill>
                            <a:schemeClr val="bg1"/>
                          </a:solidFill>
                          <a:latin typeface="Segoe UI" panose="020B0502040204020203" pitchFamily="34" charset="0"/>
                          <a:ea typeface="+mn-ea"/>
                          <a:cs typeface="Segoe UI" panose="020B0502040204020203" pitchFamily="34" charset="0"/>
                        </a:rPr>
                        <a:t>0%</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a:lnSpc>
                          <a:spcPct val="100000"/>
                        </a:lnSpc>
                        <a:spcBef>
                          <a:spcPts val="0"/>
                        </a:spcBef>
                        <a:spcAft>
                          <a:spcPts val="0"/>
                        </a:spcAft>
                        <a:buNone/>
                        <a:tabLst/>
                        <a:defRPr/>
                      </a:pPr>
                      <a:r>
                        <a:rPr lang="en-GB" sz="1100" b="0" kern="1200">
                          <a:solidFill>
                            <a:schemeClr val="bg1"/>
                          </a:solidFill>
                          <a:latin typeface="Segoe UI" panose="020B0502040204020203" pitchFamily="34" charset="0"/>
                          <a:ea typeface="+mn-ea"/>
                          <a:cs typeface="Segoe UI" panose="020B0502040204020203" pitchFamily="34" charset="0"/>
                        </a:rPr>
                        <a:t>0%</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bg1"/>
                          </a:solidFill>
                          <a:latin typeface="Segoe UI" panose="020B0502040204020203" pitchFamily="34" charset="0"/>
                          <a:cs typeface="Segoe UI" panose="020B0502040204020203" pitchFamily="34" charset="0"/>
                        </a:rPr>
                        <a:t>0%</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a:lnSpc>
                          <a:spcPct val="107000"/>
                        </a:lnSpc>
                        <a:spcAft>
                          <a:spcPts val="800"/>
                        </a:spcAft>
                      </a:pPr>
                      <a:r>
                        <a:rPr lang="en-GB" sz="1100" b="0" kern="1200">
                          <a:solidFill>
                            <a:schemeClr val="bg1"/>
                          </a:solidFill>
                          <a:latin typeface="Segoe UI" panose="020B0502040204020203" pitchFamily="34" charset="0"/>
                          <a:ea typeface="+mn-ea"/>
                          <a:cs typeface="Segoe UI" panose="020B0502040204020203" pitchFamily="34" charset="0"/>
                        </a:rPr>
                        <a:t>90.9%</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a:lnSpc>
                          <a:spcPct val="100000"/>
                        </a:lnSpc>
                        <a:spcBef>
                          <a:spcPts val="0"/>
                        </a:spcBef>
                        <a:spcAft>
                          <a:spcPts val="0"/>
                        </a:spcAft>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0" kern="1200">
                          <a:solidFill>
                            <a:schemeClr val="bg1"/>
                          </a:solidFill>
                          <a:latin typeface="Segoe UI" panose="020B0502040204020203" pitchFamily="34" charset="0"/>
                          <a:ea typeface="+mn-ea"/>
                          <a:cs typeface="Segoe UI" panose="020B0502040204020203" pitchFamily="34" charset="0"/>
                        </a:rPr>
                        <a:t>Outturn</a:t>
                      </a:r>
                    </a:p>
                    <a:p>
                      <a:pPr algn="ctr"/>
                      <a:r>
                        <a:rPr lang="en-GB" sz="1100" b="0" kern="1200">
                          <a:solidFill>
                            <a:schemeClr val="bg1"/>
                          </a:solidFill>
                          <a:latin typeface="Segoe UI" panose="020B0502040204020203" pitchFamily="34" charset="0"/>
                          <a:ea typeface="+mn-ea"/>
                          <a:cs typeface="Segoe UI" panose="020B0502040204020203" pitchFamily="34" charset="0"/>
                        </a:rPr>
                        <a:t>0%</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339755499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 revenue spend variance to budget</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-1% to 1% variance</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1.5%</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rPr>
                        <a:t>3.3%</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lumMod val="95000"/>
                              <a:lumOff val="5000"/>
                            </a:schemeClr>
                          </a:solidFill>
                          <a:latin typeface="Segoe UI" panose="020B0502040204020203" pitchFamily="34" charset="0"/>
                          <a:cs typeface="Segoe UI" panose="020B0502040204020203" pitchFamily="34" charset="0"/>
                        </a:rPr>
                        <a:t>-2.4%</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FB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-0.8%</a:t>
                      </a:r>
                      <a:endParaRPr lang="en-GB" sz="1100" b="0" kern="1200">
                        <a:solidFill>
                          <a:schemeClr val="bg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bg1"/>
                          </a:solidFill>
                          <a:latin typeface="Segoe UI" panose="020B0502040204020203" pitchFamily="34" charset="0"/>
                          <a:ea typeface="+mn-ea"/>
                          <a:cs typeface="Segoe UI" panose="020B0502040204020203" pitchFamily="34" charset="0"/>
                        </a:rPr>
                        <a:t>-0.5%</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endPar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bg1"/>
                          </a:solidFill>
                          <a:latin typeface="Segoe UI" panose="020B0502040204020203" pitchFamily="34" charset="0"/>
                          <a:ea typeface="+mn-ea"/>
                          <a:cs typeface="Segoe UI" panose="020B0502040204020203" pitchFamily="34" charset="0"/>
                        </a:rPr>
                        <a:t>Outturn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bg1"/>
                          </a:solidFill>
                          <a:latin typeface="Segoe UI" panose="020B0502040204020203" pitchFamily="34" charset="0"/>
                          <a:ea typeface="+mn-ea"/>
                          <a:cs typeface="Segoe UI" panose="020B0502040204020203" pitchFamily="34" charset="0"/>
                        </a:rPr>
                        <a:t>0.1%</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59871996"/>
                  </a:ext>
                </a:extLst>
              </a:tr>
            </a:tbl>
          </a:graphicData>
        </a:graphic>
      </p:graphicFrame>
      <p:graphicFrame>
        <p:nvGraphicFramePr>
          <p:cNvPr id="3" name="Table 2">
            <a:extLst>
              <a:ext uri="{FF2B5EF4-FFF2-40B4-BE49-F238E27FC236}">
                <a16:creationId xmlns:a16="http://schemas.microsoft.com/office/drawing/2014/main" id="{007581AC-F17A-CCD2-0798-92C8E4209264}"/>
              </a:ext>
            </a:extLst>
          </p:cNvPr>
          <p:cNvGraphicFramePr>
            <a:graphicFrameLocks noGrp="1"/>
          </p:cNvGraphicFramePr>
          <p:nvPr>
            <p:extLst>
              <p:ext uri="{D42A27DB-BD31-4B8C-83A1-F6EECF244321}">
                <p14:modId xmlns:p14="http://schemas.microsoft.com/office/powerpoint/2010/main" val="1404559956"/>
              </p:ext>
            </p:extLst>
          </p:nvPr>
        </p:nvGraphicFramePr>
        <p:xfrm>
          <a:off x="233782" y="2338099"/>
          <a:ext cx="11767720" cy="4034520"/>
        </p:xfrm>
        <a:graphic>
          <a:graphicData uri="http://schemas.openxmlformats.org/drawingml/2006/table">
            <a:tbl>
              <a:tblPr firstRow="1" bandRow="1">
                <a:tableStyleId>{5C22544A-7EE6-4342-B048-85BDC9FD1C3A}</a:tableStyleId>
              </a:tblPr>
              <a:tblGrid>
                <a:gridCol w="3149602">
                  <a:extLst>
                    <a:ext uri="{9D8B030D-6E8A-4147-A177-3AD203B41FA5}">
                      <a16:colId xmlns:a16="http://schemas.microsoft.com/office/drawing/2014/main" val="469818909"/>
                    </a:ext>
                  </a:extLst>
                </a:gridCol>
                <a:gridCol w="742950">
                  <a:extLst>
                    <a:ext uri="{9D8B030D-6E8A-4147-A177-3AD203B41FA5}">
                      <a16:colId xmlns:a16="http://schemas.microsoft.com/office/drawing/2014/main" val="692076125"/>
                    </a:ext>
                  </a:extLst>
                </a:gridCol>
                <a:gridCol w="628758">
                  <a:extLst>
                    <a:ext uri="{9D8B030D-6E8A-4147-A177-3AD203B41FA5}">
                      <a16:colId xmlns:a16="http://schemas.microsoft.com/office/drawing/2014/main" val="3552740901"/>
                    </a:ext>
                  </a:extLst>
                </a:gridCol>
                <a:gridCol w="540424">
                  <a:extLst>
                    <a:ext uri="{9D8B030D-6E8A-4147-A177-3AD203B41FA5}">
                      <a16:colId xmlns:a16="http://schemas.microsoft.com/office/drawing/2014/main" val="3775734895"/>
                    </a:ext>
                  </a:extLst>
                </a:gridCol>
                <a:gridCol w="558815">
                  <a:extLst>
                    <a:ext uri="{9D8B030D-6E8A-4147-A177-3AD203B41FA5}">
                      <a16:colId xmlns:a16="http://schemas.microsoft.com/office/drawing/2014/main" val="4266297973"/>
                    </a:ext>
                  </a:extLst>
                </a:gridCol>
                <a:gridCol w="546415">
                  <a:extLst>
                    <a:ext uri="{9D8B030D-6E8A-4147-A177-3AD203B41FA5}">
                      <a16:colId xmlns:a16="http://schemas.microsoft.com/office/drawing/2014/main" val="3203379972"/>
                    </a:ext>
                  </a:extLst>
                </a:gridCol>
                <a:gridCol w="546415">
                  <a:extLst>
                    <a:ext uri="{9D8B030D-6E8A-4147-A177-3AD203B41FA5}">
                      <a16:colId xmlns:a16="http://schemas.microsoft.com/office/drawing/2014/main" val="211516343"/>
                    </a:ext>
                  </a:extLst>
                </a:gridCol>
                <a:gridCol w="546415">
                  <a:extLst>
                    <a:ext uri="{9D8B030D-6E8A-4147-A177-3AD203B41FA5}">
                      <a16:colId xmlns:a16="http://schemas.microsoft.com/office/drawing/2014/main" val="628302310"/>
                    </a:ext>
                  </a:extLst>
                </a:gridCol>
                <a:gridCol w="546415">
                  <a:extLst>
                    <a:ext uri="{9D8B030D-6E8A-4147-A177-3AD203B41FA5}">
                      <a16:colId xmlns:a16="http://schemas.microsoft.com/office/drawing/2014/main" val="118659764"/>
                    </a:ext>
                  </a:extLst>
                </a:gridCol>
                <a:gridCol w="546415">
                  <a:extLst>
                    <a:ext uri="{9D8B030D-6E8A-4147-A177-3AD203B41FA5}">
                      <a16:colId xmlns:a16="http://schemas.microsoft.com/office/drawing/2014/main" val="2253474578"/>
                    </a:ext>
                  </a:extLst>
                </a:gridCol>
                <a:gridCol w="546415">
                  <a:extLst>
                    <a:ext uri="{9D8B030D-6E8A-4147-A177-3AD203B41FA5}">
                      <a16:colId xmlns:a16="http://schemas.microsoft.com/office/drawing/2014/main" val="3692842949"/>
                    </a:ext>
                  </a:extLst>
                </a:gridCol>
                <a:gridCol w="546415">
                  <a:extLst>
                    <a:ext uri="{9D8B030D-6E8A-4147-A177-3AD203B41FA5}">
                      <a16:colId xmlns:a16="http://schemas.microsoft.com/office/drawing/2014/main" val="2420993743"/>
                    </a:ext>
                  </a:extLst>
                </a:gridCol>
                <a:gridCol w="546415">
                  <a:extLst>
                    <a:ext uri="{9D8B030D-6E8A-4147-A177-3AD203B41FA5}">
                      <a16:colId xmlns:a16="http://schemas.microsoft.com/office/drawing/2014/main" val="4290615493"/>
                    </a:ext>
                  </a:extLst>
                </a:gridCol>
                <a:gridCol w="537613">
                  <a:extLst>
                    <a:ext uri="{9D8B030D-6E8A-4147-A177-3AD203B41FA5}">
                      <a16:colId xmlns:a16="http://schemas.microsoft.com/office/drawing/2014/main" val="202198593"/>
                    </a:ext>
                  </a:extLst>
                </a:gridCol>
                <a:gridCol w="555218">
                  <a:extLst>
                    <a:ext uri="{9D8B030D-6E8A-4147-A177-3AD203B41FA5}">
                      <a16:colId xmlns:a16="http://schemas.microsoft.com/office/drawing/2014/main" val="2516027998"/>
                    </a:ext>
                  </a:extLst>
                </a:gridCol>
                <a:gridCol w="683020">
                  <a:extLst>
                    <a:ext uri="{9D8B030D-6E8A-4147-A177-3AD203B41FA5}">
                      <a16:colId xmlns:a16="http://schemas.microsoft.com/office/drawing/2014/main" val="4236658295"/>
                    </a:ext>
                  </a:extLst>
                </a:gridCol>
              </a:tblGrid>
              <a:tr h="252000">
                <a:tc>
                  <a:txBody>
                    <a:bodyPr/>
                    <a:lstStyle/>
                    <a:p>
                      <a:pPr>
                        <a:spcBef>
                          <a:spcPts val="1200"/>
                        </a:spcBef>
                      </a:pPr>
                      <a:endParaRPr lang="en-GB" sz="11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gridSpan="9">
                  <a:txBody>
                    <a:bodyPr/>
                    <a:lstStyle/>
                    <a:p>
                      <a:pPr algn="ctr"/>
                      <a:r>
                        <a:rPr lang="en-GB" sz="1100" b="1">
                          <a:solidFill>
                            <a:schemeClr val="tx1"/>
                          </a:solidFill>
                          <a:latin typeface="Segoe UI" panose="020B0502040204020203" pitchFamily="34" charset="0"/>
                          <a:cs typeface="Segoe UI" panose="020B0502040204020203" pitchFamily="34" charset="0"/>
                        </a:rPr>
                        <a:t>2025</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6614114"/>
                  </a:ext>
                </a:extLst>
              </a:tr>
              <a:tr h="416746">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25/26 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24/25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Sep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Oct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Nov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Dec</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Year to date</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staff turnover</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&lt;10%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8.2%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b"/>
                      <a:r>
                        <a:rPr lang="en-GB" sz="1100" kern="1200">
                          <a:solidFill>
                            <a:schemeClr val="bg1"/>
                          </a:solidFill>
                          <a:latin typeface="Segoe UI" panose="020B0502040204020203" pitchFamily="34" charset="0"/>
                          <a:ea typeface="+mn-ea"/>
                          <a:cs typeface="Segoe UI" panose="020B0502040204020203" pitchFamily="34" charset="0"/>
                        </a:rPr>
                        <a:t>7.9%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1664655120"/>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staff vacancies</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&lt;5%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8.1%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8.1%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7.8%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fontAlgn="b"/>
                      <a:r>
                        <a:rPr lang="en-GB" sz="1100" kern="1200">
                          <a:solidFill>
                            <a:schemeClr val="bg1"/>
                          </a:solidFill>
                          <a:latin typeface="Segoe UI" panose="020B0502040204020203" pitchFamily="34" charset="0"/>
                          <a:ea typeface="+mn-ea"/>
                          <a:cs typeface="Segoe UI" panose="020B0502040204020203" pitchFamily="34" charset="0"/>
                        </a:rPr>
                        <a:t>7.5%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7.1%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7.1%*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260100285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staff sickness</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&lt;5%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4.3%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4.3%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4.3%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b"/>
                      <a:r>
                        <a:rPr lang="en-GB" sz="1100" kern="1200">
                          <a:solidFill>
                            <a:schemeClr val="bg1"/>
                          </a:solidFill>
                          <a:latin typeface="Segoe UI" panose="020B0502040204020203" pitchFamily="34" charset="0"/>
                          <a:ea typeface="+mn-ea"/>
                          <a:cs typeface="Segoe UI" panose="020B0502040204020203" pitchFamily="34" charset="0"/>
                        </a:rPr>
                        <a:t>4.2%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4.1%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4.1%*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3083334249"/>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staff from an ethnic minority background</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17.9%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17.6%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100" kern="1200">
                          <a:solidFill>
                            <a:schemeClr val="bg1"/>
                          </a:solidFill>
                          <a:latin typeface="Segoe UI" panose="020B0502040204020203" pitchFamily="34" charset="0"/>
                          <a:ea typeface="+mn-ea"/>
                          <a:cs typeface="Segoe UI" panose="020B0502040204020203" pitchFamily="34" charset="0"/>
                        </a:rPr>
                        <a:t>18.4%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GB" sz="1100" kern="1200">
                          <a:solidFill>
                            <a:schemeClr val="bg1"/>
                          </a:solidFill>
                          <a:latin typeface="Segoe UI" panose="020B0502040204020203" pitchFamily="34" charset="0"/>
                          <a:ea typeface="+mn-ea"/>
                          <a:cs typeface="Segoe UI" panose="020B0502040204020203" pitchFamily="34" charset="0"/>
                        </a:rPr>
                        <a:t>18.4%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3049046461"/>
                  </a:ext>
                </a:extLst>
              </a:tr>
              <a:tr h="432000">
                <a:tc>
                  <a:txBody>
                    <a:bodyPr/>
                    <a:lstStyle/>
                    <a:p>
                      <a:r>
                        <a:rPr lang="en-GB" sz="1100" kern="1200">
                          <a:solidFill>
                            <a:schemeClr val="tx1"/>
                          </a:solidFill>
                          <a:latin typeface="Segoe UI" panose="020B0502040204020203" pitchFamily="34" charset="0"/>
                          <a:ea typeface="+mn-ea"/>
                          <a:cs typeface="Segoe UI" panose="020B0502040204020203" pitchFamily="34" charset="0"/>
                        </a:rPr>
                        <a:t>% of staff with a disability</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18.4%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15.1%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15.4%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15.4%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861639439"/>
                  </a:ext>
                </a:extLst>
              </a:tr>
              <a:tr h="54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 of stakeholders who have positive sentiment toward ‘I have a good understanding of CQC's regulatory approach'</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75%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n/a</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(new)</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1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rPr>
                        <a:t>Annual</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en-GB" sz="1000" b="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en-GB" sz="1000" b="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ctr" defTabSz="914400" rtl="0" eaLnBrk="1" latinLnBrk="0" hangingPunct="1"/>
                      <a:endParaRPr lang="en-GB" sz="1000" b="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sz="1000" b="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prstClr val="black">
                            <a:lumMod val="95000"/>
                            <a:lumOff val="5000"/>
                          </a:prstClr>
                        </a:solidFill>
                        <a:effectLst/>
                        <a:uLnTx/>
                        <a:uFillTx/>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3825858"/>
                  </a:ext>
                </a:extLst>
              </a:tr>
              <a:tr h="540000">
                <a:tc>
                  <a:txBody>
                    <a:bodyPr/>
                    <a:lstStyle/>
                    <a:p>
                      <a:r>
                        <a:rPr lang="en-GB" sz="1100" b="0" kern="1200">
                          <a:solidFill>
                            <a:schemeClr val="tx1"/>
                          </a:solidFill>
                          <a:latin typeface="Segoe UI" panose="020B0502040204020203" pitchFamily="34" charset="0"/>
                          <a:ea typeface="+mn-ea"/>
                          <a:cs typeface="Segoe UI" panose="020B0502040204020203" pitchFamily="34" charset="0"/>
                        </a:rPr>
                        <a:t>% of stakeholders who have positive sentiment towards ‘I believe the changes CQC is making will improve how it regulates'</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62%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n/a</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(new)</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11">
                  <a:txBody>
                    <a:bodyPr/>
                    <a:lstStyle/>
                    <a:p>
                      <a:pPr algn="ctr">
                        <a:lnSpc>
                          <a:spcPct val="107000"/>
                        </a:lnSpc>
                        <a:spcAft>
                          <a:spcPts val="800"/>
                        </a:spcAft>
                      </a:pPr>
                      <a:r>
                        <a:rPr lang="en-GB" sz="1100" b="0" kern="1200">
                          <a:solidFill>
                            <a:schemeClr val="tx1">
                              <a:lumMod val="95000"/>
                              <a:lumOff val="5000"/>
                            </a:schemeClr>
                          </a:solidFill>
                          <a:latin typeface="Segoe UI" panose="020B0502040204020203" pitchFamily="34" charset="0"/>
                          <a:ea typeface="+mn-ea"/>
                          <a:cs typeface="Segoe UI" panose="020B0502040204020203" pitchFamily="34" charset="0"/>
                        </a:rPr>
                        <a:t>Annual</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rtl="0" eaLnBrk="1" fontAlgn="auto" latinLnBrk="0" hangingPunct="1">
                        <a:lnSpc>
                          <a:spcPct val="100000"/>
                        </a:lnSpc>
                        <a:spcBef>
                          <a:spcPts val="0"/>
                        </a:spcBef>
                        <a:spcAft>
                          <a:spcPts val="0"/>
                        </a:spcAft>
                        <a:buClrTx/>
                        <a:buSzTx/>
                        <a:buFontTx/>
                        <a:buNone/>
                      </a:pPr>
                      <a:endParaRPr lang="en-GB" sz="1000" b="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107000"/>
                        </a:lnSpc>
                        <a:spcAft>
                          <a:spcPts val="800"/>
                        </a:spcAft>
                      </a:pPr>
                      <a:endParaRPr lang="en-GB" sz="1000" b="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rtl="0" eaLnBrk="1" fontAlgn="auto" latinLnBrk="0" hangingPunct="1">
                        <a:lnSpc>
                          <a:spcPct val="100000"/>
                        </a:lnSpc>
                        <a:spcBef>
                          <a:spcPts val="0"/>
                        </a:spcBef>
                        <a:spcAft>
                          <a:spcPts val="0"/>
                        </a:spcAft>
                        <a:buClrTx/>
                        <a:buSzTx/>
                        <a:buFontTx/>
                        <a:buNone/>
                      </a:pPr>
                      <a:endParaRPr lang="en-GB" sz="1000" b="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107000"/>
                        </a:lnSpc>
                        <a:spcAft>
                          <a:spcPts val="800"/>
                        </a:spcAft>
                      </a:pPr>
                      <a:endParaRPr lang="en-GB" sz="1000" b="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rtl="0" eaLnBrk="1" fontAlgn="auto" latinLnBrk="0" hangingPunct="1">
                        <a:lnSpc>
                          <a:spcPct val="100000"/>
                        </a:lnSpc>
                        <a:spcBef>
                          <a:spcPts val="0"/>
                        </a:spcBef>
                        <a:spcAft>
                          <a:spcPts val="0"/>
                        </a:spcAft>
                        <a:buClrTx/>
                        <a:buSzTx/>
                        <a:buFontTx/>
                        <a:buNone/>
                      </a:pPr>
                      <a:endParaRPr lang="en-GB" sz="1000" b="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107000"/>
                        </a:lnSpc>
                        <a:spcAft>
                          <a:spcPts val="800"/>
                        </a:spcAft>
                      </a:pPr>
                      <a:endParaRPr lang="en-GB" sz="1000" b="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a:solidFill>
                          <a:schemeClr val="tx1">
                            <a:lumMod val="95000"/>
                            <a:lumOff val="5000"/>
                          </a:schemeClr>
                        </a:solidFill>
                        <a:latin typeface="Aptos Light"/>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E5C9DA"/>
                      </a:solidFill>
                      <a:prstDash val="solid"/>
                      <a:round/>
                      <a:headEnd type="none" w="med" len="med"/>
                      <a:tailEnd type="none" w="med" len="med"/>
                    </a:lnT>
                    <a:lnB w="12700" cap="flat" cmpd="sng" algn="ctr">
                      <a:solidFill>
                        <a:srgbClr val="E5C9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prstClr val="black">
                            <a:lumMod val="95000"/>
                            <a:lumOff val="5000"/>
                          </a:prstClr>
                        </a:solidFill>
                        <a:effectLst/>
                        <a:uLnTx/>
                        <a:uFillTx/>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2598523"/>
                  </a:ext>
                </a:extLst>
              </a:tr>
            </a:tbl>
          </a:graphicData>
        </a:graphic>
      </p:graphicFrame>
      <p:sp>
        <p:nvSpPr>
          <p:cNvPr id="5" name="Slide Number Placeholder 4">
            <a:extLst>
              <a:ext uri="{FF2B5EF4-FFF2-40B4-BE49-F238E27FC236}">
                <a16:creationId xmlns:a16="http://schemas.microsoft.com/office/drawing/2014/main" id="{5B37F24B-C1B5-DA1C-C7FE-5C68B3244CE1}"/>
              </a:ext>
            </a:extLst>
          </p:cNvPr>
          <p:cNvSpPr>
            <a:spLocks noGrp="1"/>
          </p:cNvSpPr>
          <p:nvPr>
            <p:ph type="sldNum" sz="quarter" idx="12"/>
          </p:nvPr>
        </p:nvSpPr>
        <p:spPr>
          <a:xfrm>
            <a:off x="9448800" y="-5262"/>
            <a:ext cx="2743200" cy="365125"/>
          </a:xfrm>
        </p:spPr>
        <p:txBody>
          <a:bodyPr/>
          <a:lstStyle/>
          <a:p>
            <a:fld id="{EFAAA52C-CE07-4EAC-8791-44FF385A0652}" type="slidenum">
              <a:rPr lang="en-GB" smtClean="0">
                <a:latin typeface="Segoe UI" panose="020B0502040204020203" pitchFamily="34" charset="0"/>
                <a:cs typeface="Segoe UI" panose="020B0502040204020203" pitchFamily="34" charset="0"/>
              </a:rPr>
              <a:t>8</a:t>
            </a:fld>
            <a:endParaRPr lang="en-GB">
              <a:latin typeface="Segoe UI" panose="020B0502040204020203" pitchFamily="34" charset="0"/>
              <a:cs typeface="Segoe UI" panose="020B0502040204020203" pitchFamily="34" charset="0"/>
            </a:endParaRPr>
          </a:p>
        </p:txBody>
      </p:sp>
      <p:sp>
        <p:nvSpPr>
          <p:cNvPr id="7" name="Title 8">
            <a:extLst>
              <a:ext uri="{FF2B5EF4-FFF2-40B4-BE49-F238E27FC236}">
                <a16:creationId xmlns:a16="http://schemas.microsoft.com/office/drawing/2014/main" id="{77E55930-4A77-66BE-A94A-011786088854}"/>
              </a:ext>
            </a:extLst>
          </p:cNvPr>
          <p:cNvSpPr txBox="1">
            <a:spLocks noGrp="1"/>
          </p:cNvSpPr>
          <p:nvPr>
            <p:ph type="title" idx="4294967295"/>
          </p:nvPr>
        </p:nvSpPr>
        <p:spPr>
          <a:xfrm>
            <a:off x="233782" y="2169031"/>
            <a:ext cx="3830638" cy="338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Culture and People</a:t>
            </a:r>
            <a:endParaRPr kumimoji="0" lang="en-GB" sz="1600"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endParaRPr>
          </a:p>
        </p:txBody>
      </p:sp>
      <p:sp>
        <p:nvSpPr>
          <p:cNvPr id="2" name="Title 8">
            <a:extLst>
              <a:ext uri="{FF2B5EF4-FFF2-40B4-BE49-F238E27FC236}">
                <a16:creationId xmlns:a16="http://schemas.microsoft.com/office/drawing/2014/main" id="{7CFB2EF4-AB2E-FC4E-6CA6-FC53849FE047}"/>
              </a:ext>
            </a:extLst>
          </p:cNvPr>
          <p:cNvSpPr txBox="1">
            <a:spLocks/>
          </p:cNvSpPr>
          <p:nvPr/>
        </p:nvSpPr>
        <p:spPr>
          <a:xfrm>
            <a:off x="233782" y="102489"/>
            <a:ext cx="3830298"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GB" sz="1600" b="1">
                <a:solidFill>
                  <a:srgbClr val="A92173"/>
                </a:solidFill>
                <a:latin typeface="Segoe UI" panose="020B0502040204020203" pitchFamily="34" charset="0"/>
                <a:ea typeface="+mn-ea"/>
                <a:cs typeface="Segoe UI" panose="020B0502040204020203" pitchFamily="34" charset="0"/>
              </a:rPr>
              <a:t>Finance</a:t>
            </a:r>
            <a:endParaRPr lang="en-GB" sz="1600">
              <a:solidFill>
                <a:srgbClr val="A92173"/>
              </a:solidFill>
              <a:latin typeface="Segoe UI" panose="020B0502040204020203" pitchFamily="34" charset="0"/>
              <a:ea typeface="+mn-ea"/>
              <a:cs typeface="Segoe UI" panose="020B0502040204020203" pitchFamily="34" charset="0"/>
            </a:endParaRPr>
          </a:p>
        </p:txBody>
      </p:sp>
      <p:sp>
        <p:nvSpPr>
          <p:cNvPr id="6" name="TextBox 5">
            <a:extLst>
              <a:ext uri="{FF2B5EF4-FFF2-40B4-BE49-F238E27FC236}">
                <a16:creationId xmlns:a16="http://schemas.microsoft.com/office/drawing/2014/main" id="{8E182B4E-D3D9-B067-9ECC-4CA6160CD3A1}"/>
              </a:ext>
            </a:extLst>
          </p:cNvPr>
          <p:cNvSpPr txBox="1"/>
          <p:nvPr/>
        </p:nvSpPr>
        <p:spPr>
          <a:xfrm>
            <a:off x="6786407" y="6372619"/>
            <a:ext cx="5324786" cy="276999"/>
          </a:xfrm>
          <a:prstGeom prst="rect">
            <a:avLst/>
          </a:prstGeom>
          <a:noFill/>
        </p:spPr>
        <p:txBody>
          <a:bodyPr wrap="square" rtlCol="0">
            <a:spAutoFit/>
          </a:bodyPr>
          <a:lstStyle/>
          <a:p>
            <a:r>
              <a:rPr lang="en-GB" sz="1200">
                <a:latin typeface="Segoe UI" panose="020B0502040204020203" pitchFamily="34" charset="0"/>
                <a:cs typeface="Segoe UI" panose="020B0502040204020203" pitchFamily="34" charset="0"/>
              </a:rPr>
              <a:t>* these year-to-date figures are the latest available 12-month rolling average</a:t>
            </a:r>
          </a:p>
        </p:txBody>
      </p:sp>
    </p:spTree>
    <p:extLst>
      <p:ext uri="{BB962C8B-B14F-4D97-AF65-F5344CB8AC3E}">
        <p14:creationId xmlns:p14="http://schemas.microsoft.com/office/powerpoint/2010/main" val="3835247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62550-D37B-21DD-F3B0-94CA8CA73CD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0D533A8-D136-F269-124B-FDD464C78B7C}"/>
              </a:ext>
              <a:ext uri="{C183D7F6-B498-43B3-948B-1728B52AA6E4}">
                <adec:decorative xmlns:adec="http://schemas.microsoft.com/office/drawing/2017/decorative" val="1"/>
              </a:ext>
            </a:extLst>
          </p:cNvPr>
          <p:cNvPicPr>
            <a:picLocks noChangeAspect="1"/>
          </p:cNvPicPr>
          <p:nvPr/>
        </p:nvPicPr>
        <p:blipFill>
          <a:blip r:embed="rId3" cstate="print">
            <a:duotone>
              <a:prstClr val="black"/>
              <a:srgbClr val="8B49A5">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189027" y="295501"/>
            <a:ext cx="1628773" cy="516627"/>
          </a:xfrm>
          <a:prstGeom prst="rect">
            <a:avLst/>
          </a:prstGeom>
        </p:spPr>
      </p:pic>
      <p:sp>
        <p:nvSpPr>
          <p:cNvPr id="5" name="Rectangle 4">
            <a:extLst>
              <a:ext uri="{FF2B5EF4-FFF2-40B4-BE49-F238E27FC236}">
                <a16:creationId xmlns:a16="http://schemas.microsoft.com/office/drawing/2014/main" id="{D5A2811B-047E-E7E8-2CC9-D4C4E909BEE0}"/>
              </a:ext>
              <a:ext uri="{C183D7F6-B498-43B3-948B-1728B52AA6E4}">
                <adec:decorative xmlns:adec="http://schemas.microsoft.com/office/drawing/2017/decorative" val="1"/>
              </a:ext>
            </a:extLst>
          </p:cNvPr>
          <p:cNvSpPr/>
          <p:nvPr/>
        </p:nvSpPr>
        <p:spPr>
          <a:xfrm>
            <a:off x="273534" y="337445"/>
            <a:ext cx="100666" cy="459508"/>
          </a:xfrm>
          <a:prstGeom prst="rect">
            <a:avLst/>
          </a:prstGeom>
          <a:solidFill>
            <a:srgbClr val="7B5F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7B5F8C"/>
              </a:solidFill>
            </a:endParaRPr>
          </a:p>
        </p:txBody>
      </p:sp>
      <p:sp>
        <p:nvSpPr>
          <p:cNvPr id="6" name="Rectangle 5">
            <a:extLst>
              <a:ext uri="{FF2B5EF4-FFF2-40B4-BE49-F238E27FC236}">
                <a16:creationId xmlns:a16="http://schemas.microsoft.com/office/drawing/2014/main" id="{885155F6-98E4-C69D-0173-889318C5E12B}"/>
              </a:ext>
              <a:ext uri="{C183D7F6-B498-43B3-948B-1728B52AA6E4}">
                <adec:decorative xmlns:adec="http://schemas.microsoft.com/office/drawing/2017/decorative" val="1"/>
              </a:ext>
            </a:extLst>
          </p:cNvPr>
          <p:cNvSpPr/>
          <p:nvPr/>
        </p:nvSpPr>
        <p:spPr>
          <a:xfrm>
            <a:off x="374199" y="337446"/>
            <a:ext cx="4755854" cy="459508"/>
          </a:xfrm>
          <a:prstGeom prst="rect">
            <a:avLst/>
          </a:prstGeom>
          <a:solidFill>
            <a:srgbClr val="7B5F8C">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Segoe UI" panose="020B0502040204020203" pitchFamily="34" charset="0"/>
              <a:cs typeface="Segoe UI" panose="020B0502040204020203" pitchFamily="34" charset="0"/>
            </a:endParaRPr>
          </a:p>
        </p:txBody>
      </p:sp>
      <p:sp>
        <p:nvSpPr>
          <p:cNvPr id="7" name="Title 8">
            <a:extLst>
              <a:ext uri="{FF2B5EF4-FFF2-40B4-BE49-F238E27FC236}">
                <a16:creationId xmlns:a16="http://schemas.microsoft.com/office/drawing/2014/main" id="{A9CEDE4C-E0D1-2DE2-7DBD-3CEF9A22D0F4}"/>
              </a:ext>
            </a:extLst>
          </p:cNvPr>
          <p:cNvSpPr txBox="1">
            <a:spLocks noGrp="1"/>
          </p:cNvSpPr>
          <p:nvPr>
            <p:ph type="title" idx="4294967295"/>
          </p:nvPr>
        </p:nvSpPr>
        <p:spPr>
          <a:xfrm>
            <a:off x="448739" y="399371"/>
            <a:ext cx="4609821"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GB" sz="1600" b="1">
                <a:solidFill>
                  <a:srgbClr val="5A4567"/>
                </a:solidFill>
                <a:latin typeface="Segoe UI" panose="020B0502040204020203" pitchFamily="34" charset="0"/>
                <a:ea typeface="+mn-ea"/>
                <a:cs typeface="Segoe UI" panose="020B0502040204020203" pitchFamily="34" charset="0"/>
              </a:rPr>
              <a:t>Risk Annex - Corporate Risk Register</a:t>
            </a:r>
            <a:endParaRPr lang="en-GB" sz="1600" b="1" i="0" u="none" strike="noStrike" kern="1200" cap="none" spc="0" normalizeH="0" baseline="0" noProof="0">
              <a:ln>
                <a:noFill/>
              </a:ln>
              <a:solidFill>
                <a:srgbClr val="5A4567"/>
              </a:solidFill>
              <a:effectLst/>
              <a:uLnTx/>
              <a:uFillTx/>
              <a:latin typeface="Segoe UI" panose="020B0502040204020203" pitchFamily="34" charset="0"/>
              <a:ea typeface="+mn-ea"/>
              <a:cs typeface="Segoe UI" panose="020B0502040204020203" pitchFamily="34" charset="0"/>
            </a:endParaRPr>
          </a:p>
        </p:txBody>
      </p:sp>
      <p:graphicFrame>
        <p:nvGraphicFramePr>
          <p:cNvPr id="2" name="Table 1">
            <a:extLst>
              <a:ext uri="{FF2B5EF4-FFF2-40B4-BE49-F238E27FC236}">
                <a16:creationId xmlns:a16="http://schemas.microsoft.com/office/drawing/2014/main" id="{34C0CF48-FA8A-5665-A60E-6E0FC2668E43}"/>
              </a:ext>
            </a:extLst>
          </p:cNvPr>
          <p:cNvGraphicFramePr>
            <a:graphicFrameLocks noGrp="1"/>
          </p:cNvGraphicFramePr>
          <p:nvPr>
            <p:extLst>
              <p:ext uri="{D42A27DB-BD31-4B8C-83A1-F6EECF244321}">
                <p14:modId xmlns:p14="http://schemas.microsoft.com/office/powerpoint/2010/main" val="836972166"/>
              </p:ext>
            </p:extLst>
          </p:nvPr>
        </p:nvGraphicFramePr>
        <p:xfrm>
          <a:off x="273534" y="880957"/>
          <a:ext cx="11636043" cy="5148373"/>
        </p:xfrm>
        <a:graphic>
          <a:graphicData uri="http://schemas.openxmlformats.org/drawingml/2006/table">
            <a:tbl>
              <a:tblPr firstRow="1" bandRow="1">
                <a:tableStyleId>{5C22544A-7EE6-4342-B048-85BDC9FD1C3A}</a:tableStyleId>
              </a:tblPr>
              <a:tblGrid>
                <a:gridCol w="1656183">
                  <a:extLst>
                    <a:ext uri="{9D8B030D-6E8A-4147-A177-3AD203B41FA5}">
                      <a16:colId xmlns:a16="http://schemas.microsoft.com/office/drawing/2014/main" val="770980533"/>
                    </a:ext>
                  </a:extLst>
                </a:gridCol>
                <a:gridCol w="5955850">
                  <a:extLst>
                    <a:ext uri="{9D8B030D-6E8A-4147-A177-3AD203B41FA5}">
                      <a16:colId xmlns:a16="http://schemas.microsoft.com/office/drawing/2014/main" val="1717735585"/>
                    </a:ext>
                  </a:extLst>
                </a:gridCol>
                <a:gridCol w="869133">
                  <a:extLst>
                    <a:ext uri="{9D8B030D-6E8A-4147-A177-3AD203B41FA5}">
                      <a16:colId xmlns:a16="http://schemas.microsoft.com/office/drawing/2014/main" val="353907956"/>
                    </a:ext>
                  </a:extLst>
                </a:gridCol>
                <a:gridCol w="724277">
                  <a:extLst>
                    <a:ext uri="{9D8B030D-6E8A-4147-A177-3AD203B41FA5}">
                      <a16:colId xmlns:a16="http://schemas.microsoft.com/office/drawing/2014/main" val="659946862"/>
                    </a:ext>
                  </a:extLst>
                </a:gridCol>
                <a:gridCol w="858934">
                  <a:extLst>
                    <a:ext uri="{9D8B030D-6E8A-4147-A177-3AD203B41FA5}">
                      <a16:colId xmlns:a16="http://schemas.microsoft.com/office/drawing/2014/main" val="1771598300"/>
                    </a:ext>
                  </a:extLst>
                </a:gridCol>
                <a:gridCol w="1571666">
                  <a:extLst>
                    <a:ext uri="{9D8B030D-6E8A-4147-A177-3AD203B41FA5}">
                      <a16:colId xmlns:a16="http://schemas.microsoft.com/office/drawing/2014/main" val="1273264309"/>
                    </a:ext>
                  </a:extLst>
                </a:gridCol>
              </a:tblGrid>
              <a:tr h="360000">
                <a:tc>
                  <a:txBody>
                    <a:bodyPr/>
                    <a:lstStyle/>
                    <a:p>
                      <a:r>
                        <a:rPr lang="en-GB" sz="1100" b="0">
                          <a:latin typeface="Segoe UI" panose="020B0502040204020203" pitchFamily="34" charset="0"/>
                          <a:cs typeface="Segoe UI" panose="020B0502040204020203" pitchFamily="34" charset="0"/>
                        </a:rPr>
                        <a:t>Reference</a:t>
                      </a:r>
                    </a:p>
                  </a:txBody>
                  <a:tcPr anchor="ctr">
                    <a:lnL w="9525" cap="flat" cmpd="sng" algn="ctr">
                      <a:solidFill>
                        <a:srgbClr val="7B5F8C"/>
                      </a:solidFill>
                      <a:prstDash val="solid"/>
                      <a:round/>
                      <a:headEnd type="none" w="med" len="med"/>
                      <a:tailEnd type="none" w="med" len="med"/>
                    </a:lnL>
                    <a:lnR w="9525" cap="flat" cmpd="sng" algn="ctr">
                      <a:solidFill>
                        <a:srgbClr val="7B5F8C"/>
                      </a:solidFill>
                      <a:prstDash val="solid"/>
                      <a:round/>
                      <a:headEnd type="none" w="med" len="med"/>
                      <a:tailEnd type="none" w="med" len="med"/>
                    </a:lnR>
                    <a:lnT w="9525" cap="flat" cmpd="sng" algn="ctr">
                      <a:solidFill>
                        <a:srgbClr val="7B5F8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B5F8C"/>
                    </a:solidFill>
                  </a:tcPr>
                </a:tc>
                <a:tc>
                  <a:txBody>
                    <a:bodyPr/>
                    <a:lstStyle/>
                    <a:p>
                      <a:r>
                        <a:rPr lang="en-GB" sz="1100" b="0">
                          <a:latin typeface="Segoe UI" panose="020B0502040204020203" pitchFamily="34" charset="0"/>
                          <a:cs typeface="Segoe UI" panose="020B0502040204020203" pitchFamily="34" charset="0"/>
                        </a:rPr>
                        <a:t>Risk</a:t>
                      </a:r>
                    </a:p>
                  </a:txBody>
                  <a:tcPr anchor="ctr">
                    <a:lnL w="9525" cap="flat" cmpd="sng" algn="ctr">
                      <a:solidFill>
                        <a:srgbClr val="7B5F8C"/>
                      </a:solidFill>
                      <a:prstDash val="solid"/>
                      <a:round/>
                      <a:headEnd type="none" w="med" len="med"/>
                      <a:tailEnd type="none" w="med" len="med"/>
                    </a:lnL>
                    <a:lnR w="9525" cap="flat" cmpd="sng" algn="ctr">
                      <a:solidFill>
                        <a:srgbClr val="7B5F8C"/>
                      </a:solidFill>
                      <a:prstDash val="solid"/>
                      <a:round/>
                      <a:headEnd type="none" w="med" len="med"/>
                      <a:tailEnd type="none" w="med" len="med"/>
                    </a:lnR>
                    <a:lnT w="9525" cap="flat" cmpd="sng" algn="ctr">
                      <a:solidFill>
                        <a:srgbClr val="7B5F8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B5F8C"/>
                    </a:solidFill>
                  </a:tcPr>
                </a:tc>
                <a:tc>
                  <a:txBody>
                    <a:bodyPr/>
                    <a:lstStyle/>
                    <a:p>
                      <a:r>
                        <a:rPr lang="en-GB" sz="1100" b="0">
                          <a:latin typeface="Segoe UI" panose="020B0502040204020203" pitchFamily="34" charset="0"/>
                          <a:cs typeface="Segoe UI" panose="020B0502040204020203" pitchFamily="34" charset="0"/>
                        </a:rPr>
                        <a:t>Risk Score</a:t>
                      </a:r>
                    </a:p>
                  </a:txBody>
                  <a:tcPr anchor="ctr">
                    <a:lnL w="9525" cap="flat" cmpd="sng" algn="ctr">
                      <a:solidFill>
                        <a:srgbClr val="7B5F8C"/>
                      </a:solidFill>
                      <a:prstDash val="solid"/>
                      <a:round/>
                      <a:headEnd type="none" w="med" len="med"/>
                      <a:tailEnd type="none" w="med" len="med"/>
                    </a:lnL>
                    <a:lnR w="9525" cap="flat" cmpd="sng" algn="ctr">
                      <a:solidFill>
                        <a:srgbClr val="7B5F8C"/>
                      </a:solidFill>
                      <a:prstDash val="solid"/>
                      <a:round/>
                      <a:headEnd type="none" w="med" len="med"/>
                      <a:tailEnd type="none" w="med" len="med"/>
                    </a:lnR>
                    <a:lnT w="9525" cap="flat" cmpd="sng" algn="ctr">
                      <a:solidFill>
                        <a:srgbClr val="7B5F8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B5F8C"/>
                    </a:solidFill>
                  </a:tcPr>
                </a:tc>
                <a:tc>
                  <a:txBody>
                    <a:bodyPr/>
                    <a:lstStyle/>
                    <a:p>
                      <a:pPr algn="ctr"/>
                      <a:r>
                        <a:rPr lang="en-GB" sz="1100" b="0">
                          <a:latin typeface="Segoe UI" panose="020B0502040204020203" pitchFamily="34" charset="0"/>
                          <a:cs typeface="Segoe UI" panose="020B0502040204020203" pitchFamily="34" charset="0"/>
                        </a:rPr>
                        <a:t>Appetite</a:t>
                      </a:r>
                    </a:p>
                  </a:txBody>
                  <a:tcPr anchor="ctr">
                    <a:lnL w="9525" cap="flat" cmpd="sng" algn="ctr">
                      <a:solidFill>
                        <a:srgbClr val="7B5F8C"/>
                      </a:solidFill>
                      <a:prstDash val="solid"/>
                      <a:round/>
                      <a:headEnd type="none" w="med" len="med"/>
                      <a:tailEnd type="none" w="med" len="med"/>
                    </a:lnL>
                    <a:lnR w="9525" cap="flat" cmpd="sng" algn="ctr">
                      <a:solidFill>
                        <a:srgbClr val="7B5F8C"/>
                      </a:solidFill>
                      <a:prstDash val="solid"/>
                      <a:round/>
                      <a:headEnd type="none" w="med" len="med"/>
                      <a:tailEnd type="none" w="med" len="med"/>
                    </a:lnR>
                    <a:lnT w="9525" cap="flat" cmpd="sng" algn="ctr">
                      <a:solidFill>
                        <a:srgbClr val="7B5F8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B5F8C"/>
                    </a:solidFill>
                  </a:tcPr>
                </a:tc>
                <a:tc>
                  <a:txBody>
                    <a:bodyPr/>
                    <a:lstStyle/>
                    <a:p>
                      <a:pPr algn="ctr"/>
                      <a:r>
                        <a:rPr lang="en-GB" sz="1100" b="0">
                          <a:latin typeface="Segoe UI" panose="020B0502040204020203" pitchFamily="34" charset="0"/>
                          <a:cs typeface="Segoe UI" panose="020B0502040204020203" pitchFamily="34" charset="0"/>
                        </a:rPr>
                        <a:t>Tolerance</a:t>
                      </a:r>
                    </a:p>
                  </a:txBody>
                  <a:tcPr anchor="ctr">
                    <a:lnL w="9525" cap="flat" cmpd="sng" algn="ctr">
                      <a:solidFill>
                        <a:srgbClr val="7B5F8C"/>
                      </a:solidFill>
                      <a:prstDash val="solid"/>
                      <a:round/>
                      <a:headEnd type="none" w="med" len="med"/>
                      <a:tailEnd type="none" w="med" len="med"/>
                    </a:lnL>
                    <a:lnR w="9525" cap="flat" cmpd="sng" algn="ctr">
                      <a:solidFill>
                        <a:srgbClr val="7B5F8C"/>
                      </a:solidFill>
                      <a:prstDash val="solid"/>
                      <a:round/>
                      <a:headEnd type="none" w="med" len="med"/>
                      <a:tailEnd type="none" w="med" len="med"/>
                    </a:lnR>
                    <a:lnT w="9525" cap="flat" cmpd="sng" algn="ctr">
                      <a:solidFill>
                        <a:srgbClr val="7B5F8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B5F8C"/>
                    </a:solidFill>
                  </a:tcPr>
                </a:tc>
                <a:tc>
                  <a:txBody>
                    <a:bodyPr/>
                    <a:lstStyle/>
                    <a:p>
                      <a:pPr marL="71755"/>
                      <a:r>
                        <a:rPr lang="en-GB" sz="1100" b="0">
                          <a:latin typeface="Segoe UI" panose="020B0502040204020203" pitchFamily="34" charset="0"/>
                          <a:cs typeface="Segoe UI" panose="020B0502040204020203" pitchFamily="34" charset="0"/>
                        </a:rPr>
                        <a:t>Risk Status</a:t>
                      </a:r>
                    </a:p>
                  </a:txBody>
                  <a:tcPr anchor="ctr">
                    <a:lnL w="9525" cap="flat" cmpd="sng" algn="ctr">
                      <a:solidFill>
                        <a:srgbClr val="7B5F8C"/>
                      </a:solidFill>
                      <a:prstDash val="solid"/>
                      <a:round/>
                      <a:headEnd type="none" w="med" len="med"/>
                      <a:tailEnd type="none" w="med" len="med"/>
                    </a:lnL>
                    <a:lnR w="9525" cap="flat" cmpd="sng" algn="ctr">
                      <a:solidFill>
                        <a:srgbClr val="7B5F8C"/>
                      </a:solidFill>
                      <a:prstDash val="solid"/>
                      <a:round/>
                      <a:headEnd type="none" w="med" len="med"/>
                      <a:tailEnd type="none" w="med" len="med"/>
                    </a:lnR>
                    <a:lnT w="9525" cap="flat" cmpd="sng" algn="ctr">
                      <a:solidFill>
                        <a:srgbClr val="7B5F8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B5F8C"/>
                    </a:solidFill>
                  </a:tcPr>
                </a:tc>
                <a:extLst>
                  <a:ext uri="{0D108BD9-81ED-4DB2-BD59-A6C34878D82A}">
                    <a16:rowId xmlns:a16="http://schemas.microsoft.com/office/drawing/2014/main" val="580841321"/>
                  </a:ext>
                </a:extLst>
              </a:tr>
              <a:tr h="262093">
                <a:tc gridSpan="6">
                  <a:txBody>
                    <a:bodyPr/>
                    <a:lstStyle/>
                    <a:p>
                      <a:pPr marL="71755" lvl="0" algn="l">
                        <a:spcBef>
                          <a:spcPts val="0"/>
                        </a:spcBef>
                        <a:buNone/>
                      </a:pPr>
                      <a:r>
                        <a:rPr lang="en-GB" sz="1100" b="1" i="0" u="none" strike="noStrike">
                          <a:solidFill>
                            <a:srgbClr val="000000"/>
                          </a:solidFill>
                          <a:effectLst/>
                          <a:latin typeface="Segoe UI" panose="020B0502040204020203" pitchFamily="34" charset="0"/>
                          <a:cs typeface="Segoe UI" panose="020B0502040204020203" pitchFamily="34" charset="0"/>
                        </a:rPr>
                        <a:t>Operations and Delivery</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nchor="ctr">
                    <a:lnL w="12700" cap="flat" cmpd="sng" algn="ctr">
                      <a:solidFill>
                        <a:schemeClr val="tx1"/>
                      </a:solidFill>
                      <a:prstDash val="solid"/>
                      <a:round/>
                      <a:headEnd type="none" w="med" len="med"/>
                      <a:tailEnd type="none" w="med" len="med"/>
                    </a:lnL>
                    <a:lnR w="9524">
                      <a:solidFill>
                        <a:srgbClr val="7B5F8C"/>
                      </a:solidFill>
                    </a:lnR>
                    <a:lnT w="12700" cap="flat" cmpd="sng" algn="ctr">
                      <a:solidFill>
                        <a:schemeClr val="tx1"/>
                      </a:solidFill>
                      <a:prstDash val="solid"/>
                      <a:round/>
                      <a:headEnd type="none" w="med" len="med"/>
                      <a:tailEnd type="none" w="med" len="med"/>
                    </a:lnT>
                    <a:lnB w="9524" cap="flat" cmpd="sng" algn="ctr">
                      <a:solidFill>
                        <a:srgbClr val="7B5F8C"/>
                      </a:solidFill>
                      <a:prstDash val="solid"/>
                      <a:round/>
                      <a:headEnd type="none" w="med" len="med"/>
                      <a:tailEnd type="none" w="med" len="med"/>
                    </a:lnB>
                    <a:solidFill>
                      <a:srgbClr val="7B5F8C"/>
                    </a:solidFill>
                  </a:tcPr>
                </a:tc>
                <a:tc hMerge="1">
                  <a:txBody>
                    <a:bodyPr/>
                    <a:lstStyle/>
                    <a:p>
                      <a:endParaRPr lang="en-US"/>
                    </a:p>
                  </a:txBody>
                  <a:tcPr anchor="ctr">
                    <a:lnL w="9524">
                      <a:solidFill>
                        <a:srgbClr val="7B5F8C"/>
                      </a:solidFill>
                    </a:lnL>
                    <a:lnR w="9524">
                      <a:solidFill>
                        <a:srgbClr val="7B5F8C"/>
                      </a:solidFill>
                    </a:lnR>
                    <a:lnT w="9524">
                      <a:solidFill>
                        <a:srgbClr val="7B5F8C"/>
                      </a:solidFill>
                    </a:lnT>
                    <a:lnB w="9524" cap="flat" cmpd="sng" algn="ctr">
                      <a:solidFill>
                        <a:srgbClr val="7B5F8C"/>
                      </a:solidFill>
                      <a:prstDash val="solid"/>
                      <a:round/>
                      <a:headEnd type="none" w="med" len="med"/>
                      <a:tailEnd type="none" w="med" len="med"/>
                    </a:lnB>
                    <a:solidFill>
                      <a:srgbClr val="7B5F8C"/>
                    </a:solidFill>
                  </a:tcPr>
                </a:tc>
                <a:tc hMerge="1">
                  <a:txBody>
                    <a:bodyPr/>
                    <a:lstStyle/>
                    <a:p>
                      <a:endParaRPr lang="en-US"/>
                    </a:p>
                  </a:txBody>
                  <a:tcPr anchor="ctr">
                    <a:lnL w="9524">
                      <a:solidFill>
                        <a:srgbClr val="7B5F8C"/>
                      </a:solidFill>
                    </a:lnL>
                    <a:lnR w="9524">
                      <a:solidFill>
                        <a:srgbClr val="7B5F8C"/>
                      </a:solidFill>
                    </a:lnR>
                    <a:lnT w="9524">
                      <a:solidFill>
                        <a:srgbClr val="7B5F8C"/>
                      </a:solidFill>
                    </a:lnT>
                    <a:lnB w="9524" cap="flat" cmpd="sng" algn="ctr">
                      <a:solidFill>
                        <a:srgbClr val="7B5F8C"/>
                      </a:solidFill>
                      <a:prstDash val="solid"/>
                      <a:round/>
                      <a:headEnd type="none" w="med" len="med"/>
                      <a:tailEnd type="none" w="med" len="med"/>
                    </a:lnB>
                    <a:solidFill>
                      <a:srgbClr val="7B5F8C"/>
                    </a:solidFill>
                  </a:tcPr>
                </a:tc>
                <a:tc hMerge="1">
                  <a:txBody>
                    <a:bodyPr/>
                    <a:lstStyle/>
                    <a:p>
                      <a:endParaRPr lang="en-US"/>
                    </a:p>
                  </a:txBody>
                  <a:tcPr anchor="ctr">
                    <a:lnL w="9524">
                      <a:solidFill>
                        <a:srgbClr val="7B5F8C"/>
                      </a:solidFill>
                    </a:lnL>
                    <a:lnR w="9524">
                      <a:solidFill>
                        <a:srgbClr val="7B5F8C"/>
                      </a:solidFill>
                    </a:lnR>
                    <a:lnT w="9524">
                      <a:solidFill>
                        <a:srgbClr val="7B5F8C"/>
                      </a:solidFill>
                    </a:lnT>
                    <a:lnB w="9524" cap="flat" cmpd="sng" algn="ctr">
                      <a:solidFill>
                        <a:srgbClr val="7B5F8C"/>
                      </a:solidFill>
                      <a:prstDash val="solid"/>
                      <a:round/>
                      <a:headEnd type="none" w="med" len="med"/>
                      <a:tailEnd type="none" w="med" len="med"/>
                    </a:lnB>
                    <a:solidFill>
                      <a:srgbClr val="7B5F8C"/>
                    </a:solidFill>
                  </a:tcPr>
                </a:tc>
                <a:tc hMerge="1">
                  <a:txBody>
                    <a:bodyPr/>
                    <a:lstStyle/>
                    <a:p>
                      <a:endParaRPr lang="en-US"/>
                    </a:p>
                  </a:txBody>
                  <a:tcPr anchor="ctr">
                    <a:lnL w="9524">
                      <a:solidFill>
                        <a:srgbClr val="7B5F8C"/>
                      </a:solidFill>
                    </a:lnL>
                    <a:lnR w="9524">
                      <a:solidFill>
                        <a:srgbClr val="7B5F8C"/>
                      </a:solidFill>
                    </a:lnR>
                    <a:lnT w="9524">
                      <a:solidFill>
                        <a:srgbClr val="7B5F8C"/>
                      </a:solidFill>
                    </a:lnT>
                    <a:lnB w="9524" cap="flat" cmpd="sng" algn="ctr">
                      <a:solidFill>
                        <a:srgbClr val="7B5F8C"/>
                      </a:solidFill>
                      <a:prstDash val="solid"/>
                      <a:round/>
                      <a:headEnd type="none" w="med" len="med"/>
                      <a:tailEnd type="none" w="med" len="med"/>
                    </a:lnB>
                    <a:solidFill>
                      <a:srgbClr val="7B5F8C"/>
                    </a:solidFill>
                  </a:tcPr>
                </a:tc>
                <a:extLst>
                  <a:ext uri="{0D108BD9-81ED-4DB2-BD59-A6C34878D82A}">
                    <a16:rowId xmlns:a16="http://schemas.microsoft.com/office/drawing/2014/main" val="3116105305"/>
                  </a:ext>
                </a:extLst>
              </a:tr>
              <a:tr h="360000">
                <a:tc>
                  <a:txBody>
                    <a:bodyPr/>
                    <a:lstStyle/>
                    <a:p>
                      <a:pPr marL="0" lvl="0" algn="l">
                        <a:spcBef>
                          <a:spcPts val="0"/>
                        </a:spcBef>
                        <a:buNone/>
                      </a:pPr>
                      <a:r>
                        <a:rPr lang="en-US" sz="1100" b="0" i="0" u="none" strike="noStrike">
                          <a:solidFill>
                            <a:schemeClr val="tx1"/>
                          </a:solidFill>
                          <a:effectLst/>
                          <a:latin typeface="Segoe UI" panose="020B0502040204020203" pitchFamily="34" charset="0"/>
                          <a:cs typeface="Segoe UI" panose="020B0502040204020203" pitchFamily="34" charset="0"/>
                        </a:rPr>
                        <a:t>Op2. Productivity/ no. of assessments</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algn="l">
                        <a:spcBef>
                          <a:spcPts val="0"/>
                        </a:spcBef>
                        <a:buNone/>
                      </a:pPr>
                      <a:r>
                        <a:rPr lang="en-US" sz="1100" b="0" i="0" u="none" strike="noStrike">
                          <a:solidFill>
                            <a:srgbClr val="000000"/>
                          </a:solidFill>
                          <a:effectLst/>
                          <a:latin typeface="Segoe UI" panose="020B0502040204020203" pitchFamily="34" charset="0"/>
                          <a:cs typeface="Segoe UI" panose="020B0502040204020203" pitchFamily="34" charset="0"/>
                        </a:rPr>
                        <a:t>Significantly reduced numbers of assessments have been completed in 2024/25 when compared with previous years</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25</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8</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12</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1755" lvl="0" algn="l">
                        <a:buNone/>
                      </a:pPr>
                      <a:r>
                        <a:rPr lang="en-GB" sz="1100" b="0" i="0" u="none" strike="noStrike">
                          <a:solidFill>
                            <a:schemeClr val="bg1"/>
                          </a:solidFill>
                          <a:effectLst/>
                          <a:latin typeface="Segoe UI" panose="020B0502040204020203" pitchFamily="34" charset="0"/>
                          <a:cs typeface="Segoe UI" panose="020B0502040204020203" pitchFamily="34" charset="0"/>
                        </a:rPr>
                        <a:t>Exceeds Tolerance</a:t>
                      </a:r>
                      <a:endParaRPr lang="en-US" sz="1100">
                        <a:solidFill>
                          <a:schemeClr val="bg1"/>
                        </a:solidFill>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69575498"/>
                  </a:ext>
                </a:extLst>
              </a:tr>
              <a:tr h="383639">
                <a:tc>
                  <a:txBody>
                    <a:bodyPr/>
                    <a:lstStyle/>
                    <a:p>
                      <a:pPr marL="0" lvl="0" algn="l">
                        <a:buNone/>
                      </a:pPr>
                      <a:r>
                        <a:rPr lang="en-GB" sz="1100" b="0" i="0" u="none" strike="noStrike">
                          <a:solidFill>
                            <a:schemeClr val="tx1"/>
                          </a:solidFill>
                          <a:effectLst/>
                          <a:latin typeface="Segoe UI" panose="020B0502040204020203" pitchFamily="34" charset="0"/>
                          <a:cs typeface="Segoe UI" panose="020B0502040204020203" pitchFamily="34" charset="0"/>
                        </a:rPr>
                        <a:t>Op3. Stuck assessments</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algn="l">
                        <a:buNone/>
                      </a:pPr>
                      <a:r>
                        <a:rPr lang="en-US" sz="1100" b="0" i="0" u="none" strike="noStrike">
                          <a:solidFill>
                            <a:srgbClr val="000000"/>
                          </a:solidFill>
                          <a:effectLst/>
                          <a:latin typeface="Segoe UI" panose="020B0502040204020203" pitchFamily="34" charset="0"/>
                          <a:cs typeface="Segoe UI" panose="020B0502040204020203" pitchFamily="34" charset="0"/>
                        </a:rPr>
                        <a:t>Assessments stuck in the system that cannot progress beyond different stages of the assessment process</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8</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12</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1755" lvl="0" algn="l">
                        <a:buNone/>
                      </a:pPr>
                      <a:r>
                        <a:rPr lang="en-US" sz="1100">
                          <a:solidFill>
                            <a:schemeClr val="bg1"/>
                          </a:solidFill>
                          <a:latin typeface="Segoe UI" panose="020B0502040204020203" pitchFamily="34" charset="0"/>
                          <a:cs typeface="Segoe UI" panose="020B0502040204020203" pitchFamily="34" charset="0"/>
                        </a:rPr>
                        <a:t>Within appetite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67F0E"/>
                    </a:solidFill>
                  </a:tcPr>
                </a:tc>
                <a:extLst>
                  <a:ext uri="{0D108BD9-81ED-4DB2-BD59-A6C34878D82A}">
                    <a16:rowId xmlns:a16="http://schemas.microsoft.com/office/drawing/2014/main" val="528801764"/>
                  </a:ext>
                </a:extLst>
              </a:tr>
              <a:tr h="360000">
                <a:tc>
                  <a:txBody>
                    <a:bodyPr/>
                    <a:lstStyle/>
                    <a:p>
                      <a:pPr marL="0" lvl="0" algn="l">
                        <a:buNone/>
                      </a:pPr>
                      <a:r>
                        <a:rPr lang="en-GB" sz="1100" b="0" i="0" u="none" strike="noStrike">
                          <a:solidFill>
                            <a:schemeClr val="tx1"/>
                          </a:solidFill>
                          <a:effectLst/>
                          <a:latin typeface="Segoe UI" panose="020B0502040204020203" pitchFamily="34" charset="0"/>
                          <a:cs typeface="Segoe UI" panose="020B0502040204020203" pitchFamily="34" charset="0"/>
                        </a:rPr>
                        <a:t>Op4. Registration</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algn="l">
                        <a:buNone/>
                      </a:pPr>
                      <a:r>
                        <a:rPr lang="en-US" sz="1100" b="0" i="0" u="none" strike="noStrike">
                          <a:solidFill>
                            <a:srgbClr val="000000"/>
                          </a:solidFill>
                          <a:effectLst/>
                          <a:latin typeface="Segoe UI" panose="020B0502040204020203" pitchFamily="34" charset="0"/>
                          <a:cs typeface="Segoe UI" panose="020B0502040204020203" pitchFamily="34" charset="0"/>
                        </a:rPr>
                        <a:t>Unable to process registrations within 10 weeks (SLA target)</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8</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12</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1755" lvl="0" algn="l">
                        <a:buNone/>
                      </a:pPr>
                      <a:r>
                        <a:rPr lang="en-US" sz="1100">
                          <a:solidFill>
                            <a:schemeClr val="tx1"/>
                          </a:solidFill>
                          <a:latin typeface="Segoe UI" panose="020B0502040204020203" pitchFamily="34" charset="0"/>
                          <a:cs typeface="Segoe UI" panose="020B0502040204020203" pitchFamily="34" charset="0"/>
                        </a:rPr>
                        <a:t>Exceeds Appetite Within Tolerance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BF00"/>
                    </a:solidFill>
                  </a:tcPr>
                </a:tc>
                <a:extLst>
                  <a:ext uri="{0D108BD9-81ED-4DB2-BD59-A6C34878D82A}">
                    <a16:rowId xmlns:a16="http://schemas.microsoft.com/office/drawing/2014/main" val="4061348735"/>
                  </a:ext>
                </a:extLst>
              </a:tr>
              <a:tr h="360000">
                <a:tc>
                  <a:txBody>
                    <a:bodyPr/>
                    <a:lstStyle/>
                    <a:p>
                      <a:pPr marL="0" lvl="0" algn="l">
                        <a:buNone/>
                      </a:pPr>
                      <a:r>
                        <a:rPr lang="en-US" sz="1100" b="0" i="0" u="none" strike="noStrike">
                          <a:solidFill>
                            <a:schemeClr val="tx1"/>
                          </a:solidFill>
                          <a:effectLst/>
                          <a:latin typeface="Segoe UI" panose="020B0502040204020203" pitchFamily="34" charset="0"/>
                          <a:cs typeface="Segoe UI" panose="020B0502040204020203" pitchFamily="34" charset="0"/>
                        </a:rPr>
                        <a:t>Op5. Information of Concern</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algn="l">
                        <a:buNone/>
                      </a:pPr>
                      <a:r>
                        <a:rPr lang="en-US" sz="1100" b="0" i="0" u="none" strike="noStrike">
                          <a:solidFill>
                            <a:srgbClr val="000000"/>
                          </a:solidFill>
                          <a:effectLst/>
                          <a:latin typeface="Segoe UI" panose="020B0502040204020203" pitchFamily="34" charset="0"/>
                          <a:cs typeface="Segoe UI" panose="020B0502040204020203" pitchFamily="34" charset="0"/>
                        </a:rPr>
                        <a:t>We may be unable to meet ongoing KPIs for the management of information of concern with existing pathway</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8</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12</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1755" marR="0" lvl="0" indent="0" algn="l" defTabSz="914400" rtl="0" eaLnBrk="1" fontAlgn="auto" latinLnBrk="0" hangingPunct="1">
                        <a:lnSpc>
                          <a:spcPct val="100000"/>
                        </a:lnSpc>
                        <a:spcBef>
                          <a:spcPts val="0"/>
                        </a:spcBef>
                        <a:spcAft>
                          <a:spcPts val="0"/>
                        </a:spcAft>
                        <a:buClrTx/>
                        <a:buSzTx/>
                        <a:buFontTx/>
                        <a:buNone/>
                        <a:tabLst/>
                        <a:defRPr/>
                      </a:pPr>
                      <a:r>
                        <a:rPr lang="en-US" sz="1100">
                          <a:solidFill>
                            <a:schemeClr val="tx1"/>
                          </a:solidFill>
                          <a:latin typeface="Segoe UI" panose="020B0502040204020203" pitchFamily="34" charset="0"/>
                          <a:cs typeface="Segoe UI" panose="020B0502040204020203" pitchFamily="34" charset="0"/>
                        </a:rPr>
                        <a:t>Exceeds Appetite Within Tolerance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BF00"/>
                    </a:solidFill>
                  </a:tcPr>
                </a:tc>
                <a:extLst>
                  <a:ext uri="{0D108BD9-81ED-4DB2-BD59-A6C34878D82A}">
                    <a16:rowId xmlns:a16="http://schemas.microsoft.com/office/drawing/2014/main" val="2903608409"/>
                  </a:ext>
                </a:extLst>
              </a:tr>
              <a:tr h="360000">
                <a:tc>
                  <a:txBody>
                    <a:bodyPr/>
                    <a:lstStyle/>
                    <a:p>
                      <a:pPr marL="0" lvl="0" algn="l">
                        <a:buNone/>
                      </a:pPr>
                      <a:r>
                        <a:rPr lang="en-GB" sz="1100" b="0" i="0" u="none" strike="noStrike">
                          <a:solidFill>
                            <a:srgbClr val="000000"/>
                          </a:solidFill>
                          <a:effectLst/>
                          <a:latin typeface="Segoe UI" panose="020B0502040204020203" pitchFamily="34" charset="0"/>
                          <a:cs typeface="Segoe UI" panose="020B0502040204020203" pitchFamily="34" charset="0"/>
                        </a:rPr>
                        <a:t>Op11. Enforcement timeliness</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algn="l">
                        <a:buNone/>
                      </a:pPr>
                      <a:r>
                        <a:rPr lang="en-US" sz="1100" b="0" i="0" u="none" strike="noStrike">
                          <a:solidFill>
                            <a:srgbClr val="000000"/>
                          </a:solidFill>
                          <a:effectLst/>
                          <a:latin typeface="Segoe UI" panose="020B0502040204020203" pitchFamily="34" charset="0"/>
                          <a:cs typeface="Segoe UI" panose="020B0502040204020203" pitchFamily="34" charset="0"/>
                        </a:rPr>
                        <a:t>Enforcement activity is delayed, and we are unable to prosecute within time limitations</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16</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8</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12</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1755" lvl="0" algn="l">
                        <a:buNone/>
                      </a:pPr>
                      <a:r>
                        <a:rPr lang="en-GB" sz="1100" b="0" i="0" u="none" strike="noStrike">
                          <a:solidFill>
                            <a:schemeClr val="bg1"/>
                          </a:solidFill>
                          <a:effectLst/>
                          <a:latin typeface="Segoe UI" panose="020B0502040204020203" pitchFamily="34" charset="0"/>
                          <a:cs typeface="Segoe UI" panose="020B0502040204020203" pitchFamily="34" charset="0"/>
                        </a:rPr>
                        <a:t>Exceeds Tolerance</a:t>
                      </a:r>
                      <a:endParaRPr lang="en-US">
                        <a:solidFill>
                          <a:schemeClr val="bg1"/>
                        </a:solidFill>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1534991644"/>
                  </a:ext>
                </a:extLst>
              </a:tr>
              <a:tr h="360000">
                <a:tc>
                  <a:txBody>
                    <a:bodyPr/>
                    <a:lstStyle/>
                    <a:p>
                      <a:pPr marL="0" lvl="0" algn="l">
                        <a:buNone/>
                      </a:pPr>
                      <a:r>
                        <a:rPr lang="en-US" sz="1100">
                          <a:latin typeface="Segoe UI" panose="020B0502040204020203" pitchFamily="34" charset="0"/>
                          <a:cs typeface="Segoe UI" panose="020B0502040204020203" pitchFamily="34" charset="0"/>
                        </a:rPr>
                        <a:t>Op12. Learning from Patient Safety Events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algn="l">
                        <a:buNone/>
                      </a:pPr>
                      <a:r>
                        <a:rPr lang="en-US" sz="1100">
                          <a:latin typeface="Segoe UI" panose="020B0502040204020203" pitchFamily="34" charset="0"/>
                          <a:cs typeface="Segoe UI" panose="020B0502040204020203" pitchFamily="34" charset="0"/>
                        </a:rPr>
                        <a:t>There is no process in place and insufficient resource to manage NHS statutory notifications (</a:t>
                      </a:r>
                      <a:r>
                        <a:rPr lang="en-US" sz="1100" err="1">
                          <a:latin typeface="Segoe UI" panose="020B0502040204020203" pitchFamily="34" charset="0"/>
                          <a:cs typeface="Segoe UI" panose="020B0502040204020203" pitchFamily="34" charset="0"/>
                        </a:rPr>
                        <a:t>LfPSE</a:t>
                      </a:r>
                      <a:r>
                        <a:rPr lang="en-US" sz="1100">
                          <a:latin typeface="Segoe UI" panose="020B0502040204020203" pitchFamily="34" charset="0"/>
                          <a:cs typeface="Segoe UI" panose="020B0502040204020203" pitchFamily="34" charset="0"/>
                        </a:rPr>
                        <a:t>) once received.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US" sz="1100">
                          <a:latin typeface="Segoe UI" panose="020B0502040204020203" pitchFamily="34" charset="0"/>
                          <a:cs typeface="Segoe UI" panose="020B0502040204020203" pitchFamily="34"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US" sz="1100">
                          <a:latin typeface="Segoe UI" panose="020B0502040204020203" pitchFamily="34" charset="0"/>
                          <a:cs typeface="Segoe UI" panose="020B0502040204020203"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US" sz="1100">
                          <a:latin typeface="Segoe UI" panose="020B0502040204020203" pitchFamily="34" charset="0"/>
                          <a:cs typeface="Segoe UI" panose="020B0502040204020203" pitchFamily="34"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1755" lvl="0" algn="l">
                        <a:buNone/>
                      </a:pPr>
                      <a:r>
                        <a:rPr lang="en-GB" sz="1100" b="0" i="0" u="none" strike="noStrike">
                          <a:solidFill>
                            <a:schemeClr val="bg1"/>
                          </a:solidFill>
                          <a:effectLst/>
                          <a:latin typeface="Segoe UI" panose="020B0502040204020203" pitchFamily="34" charset="0"/>
                          <a:cs typeface="Segoe UI" panose="020B0502040204020203" pitchFamily="34" charset="0"/>
                        </a:rPr>
                        <a:t>Exceeds Tolerance</a:t>
                      </a:r>
                      <a:endParaRPr lang="en-US" sz="1100">
                        <a:solidFill>
                          <a:schemeClr val="bg1"/>
                        </a:solidFill>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3424555472"/>
                  </a:ext>
                </a:extLst>
              </a:tr>
              <a:tr h="360000">
                <a:tc>
                  <a:txBody>
                    <a:bodyPr/>
                    <a:lstStyle/>
                    <a:p>
                      <a:pPr marL="0" lvl="0" algn="l">
                        <a:buNone/>
                      </a:pPr>
                      <a:r>
                        <a:rPr lang="en-GB" sz="1100" b="0" i="0" u="none" strike="noStrike">
                          <a:solidFill>
                            <a:srgbClr val="000000"/>
                          </a:solidFill>
                          <a:effectLst/>
                          <a:latin typeface="Segoe UI" panose="020B0502040204020203" pitchFamily="34" charset="0"/>
                          <a:cs typeface="Segoe UI" panose="020B0502040204020203" pitchFamily="34" charset="0"/>
                        </a:rPr>
                        <a:t>Reg1. Assessment Framework</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l">
                        <a:lnSpc>
                          <a:spcPct val="100000"/>
                        </a:lnSpc>
                        <a:buNone/>
                      </a:pPr>
                      <a:r>
                        <a:rPr lang="en-US" sz="1100" b="0" i="0" u="none" strike="noStrike" baseline="0" noProof="0">
                          <a:solidFill>
                            <a:srgbClr val="000000"/>
                          </a:solidFill>
                          <a:effectLst/>
                          <a:latin typeface="Segoe UI" panose="020B0502040204020203" pitchFamily="34" charset="0"/>
                          <a:cs typeface="Segoe UI" panose="020B0502040204020203" pitchFamily="34" charset="0"/>
                        </a:rPr>
                        <a:t>The Single Assessment Framework as currently deployed does not support effective regulation</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15</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8</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12</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1755"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a:solidFill>
                            <a:schemeClr val="bg1"/>
                          </a:solidFill>
                          <a:effectLst/>
                          <a:latin typeface="Segoe UI" panose="020B0502040204020203" pitchFamily="34" charset="0"/>
                          <a:cs typeface="Segoe UI" panose="020B0502040204020203" pitchFamily="34" charset="0"/>
                        </a:rPr>
                        <a:t>Exceeds Tolerance</a:t>
                      </a:r>
                      <a:endParaRPr lang="en-US" sz="1100">
                        <a:solidFill>
                          <a:schemeClr val="bg1"/>
                        </a:solidFill>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0D08"/>
                    </a:solidFill>
                  </a:tcPr>
                </a:tc>
                <a:extLst>
                  <a:ext uri="{0D108BD9-81ED-4DB2-BD59-A6C34878D82A}">
                    <a16:rowId xmlns:a16="http://schemas.microsoft.com/office/drawing/2014/main" val="1658390465"/>
                  </a:ext>
                </a:extLst>
              </a:tr>
              <a:tr h="238910">
                <a:tc gridSpan="6">
                  <a:txBody>
                    <a:bodyPr/>
                    <a:lstStyle/>
                    <a:p>
                      <a:pPr marL="0" lvl="0" algn="l">
                        <a:buNone/>
                      </a:pPr>
                      <a:r>
                        <a:rPr lang="en-GB" sz="1100" b="1" i="0" u="none" strike="noStrike">
                          <a:solidFill>
                            <a:srgbClr val="000000"/>
                          </a:solidFill>
                          <a:effectLst/>
                          <a:latin typeface="Segoe UI" panose="020B0502040204020203" pitchFamily="34" charset="0"/>
                          <a:cs typeface="Segoe UI" panose="020B0502040204020203" pitchFamily="34" charset="0"/>
                        </a:rPr>
                        <a:t>Stakeholder Management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tx1"/>
                      </a:solidFill>
                      <a:prstDash val="solid"/>
                      <a:round/>
                      <a:headEnd type="none" w="med" len="med"/>
                      <a:tailEnd type="none" w="med" len="med"/>
                    </a:lnL>
                    <a:lnR w="9524">
                      <a:solidFill>
                        <a:srgbClr val="7B5F8C"/>
                      </a:solidFill>
                    </a:lnR>
                    <a:lnT w="12700" cap="flat" cmpd="sng" algn="ctr">
                      <a:solidFill>
                        <a:schemeClr val="tx1"/>
                      </a:solidFill>
                      <a:prstDash val="solid"/>
                      <a:round/>
                      <a:headEnd type="none" w="med" len="med"/>
                      <a:tailEnd type="none" w="med" len="med"/>
                    </a:lnT>
                    <a:lnB w="9524" cap="flat" cmpd="sng" algn="ctr">
                      <a:solidFill>
                        <a:srgbClr val="7B5F8C"/>
                      </a:solidFill>
                      <a:prstDash val="solid"/>
                      <a:round/>
                      <a:headEnd type="none" w="med" len="med"/>
                      <a:tailEnd type="none" w="med" len="med"/>
                    </a:lnB>
                    <a:solidFill>
                      <a:srgbClr val="7B5F8C"/>
                    </a:solidFill>
                  </a:tcPr>
                </a:tc>
                <a:tc hMerge="1">
                  <a:txBody>
                    <a:bodyPr/>
                    <a:lstStyle/>
                    <a:p>
                      <a:endParaRPr lang="en-US"/>
                    </a:p>
                  </a:txBody>
                  <a:tcPr>
                    <a:lnL w="9524">
                      <a:solidFill>
                        <a:srgbClr val="7B5F8C"/>
                      </a:solidFill>
                    </a:lnL>
                    <a:lnR w="9524">
                      <a:solidFill>
                        <a:srgbClr val="7B5F8C"/>
                      </a:solidFill>
                    </a:lnR>
                    <a:lnT w="9524">
                      <a:solidFill>
                        <a:srgbClr val="7B5F8C"/>
                      </a:solidFill>
                    </a:lnT>
                    <a:lnB w="9524">
                      <a:solidFill>
                        <a:srgbClr val="7B5F8C"/>
                      </a:solidFill>
                    </a:lnB>
                    <a:solidFill>
                      <a:srgbClr val="7B5F8C"/>
                    </a:solidFill>
                  </a:tcPr>
                </a:tc>
                <a:tc hMerge="1">
                  <a:txBody>
                    <a:bodyPr/>
                    <a:lstStyle/>
                    <a:p>
                      <a:endParaRPr lang="en-US"/>
                    </a:p>
                  </a:txBody>
                  <a:tcPr>
                    <a:lnL w="9524">
                      <a:solidFill>
                        <a:srgbClr val="7B5F8C"/>
                      </a:solidFill>
                    </a:lnL>
                    <a:lnR w="9524">
                      <a:solidFill>
                        <a:srgbClr val="7B5F8C"/>
                      </a:solidFill>
                    </a:lnR>
                    <a:lnT w="9524">
                      <a:solidFill>
                        <a:srgbClr val="7B5F8C"/>
                      </a:solidFill>
                    </a:lnT>
                    <a:lnB w="9524">
                      <a:solidFill>
                        <a:srgbClr val="7B5F8C"/>
                      </a:solidFill>
                    </a:lnB>
                    <a:solidFill>
                      <a:srgbClr val="7B5F8C"/>
                    </a:solidFill>
                  </a:tcPr>
                </a:tc>
                <a:tc hMerge="1">
                  <a:txBody>
                    <a:bodyPr/>
                    <a:lstStyle/>
                    <a:p>
                      <a:endParaRPr lang="en-US"/>
                    </a:p>
                  </a:txBody>
                  <a:tcPr>
                    <a:lnL w="9524">
                      <a:solidFill>
                        <a:srgbClr val="7B5F8C"/>
                      </a:solidFill>
                    </a:lnL>
                    <a:lnR w="9524">
                      <a:solidFill>
                        <a:srgbClr val="7B5F8C"/>
                      </a:solidFill>
                    </a:lnR>
                    <a:lnT w="9524">
                      <a:solidFill>
                        <a:srgbClr val="7B5F8C"/>
                      </a:solidFill>
                    </a:lnT>
                    <a:lnB w="9524">
                      <a:solidFill>
                        <a:srgbClr val="7B5F8C"/>
                      </a:solidFill>
                    </a:lnB>
                    <a:solidFill>
                      <a:srgbClr val="7B5F8C"/>
                    </a:solidFill>
                  </a:tcPr>
                </a:tc>
                <a:tc hMerge="1">
                  <a:txBody>
                    <a:bodyPr/>
                    <a:lstStyle/>
                    <a:p>
                      <a:endParaRPr lang="en-US"/>
                    </a:p>
                  </a:txBody>
                  <a:tcPr>
                    <a:lnL w="9524">
                      <a:solidFill>
                        <a:srgbClr val="7B5F8C"/>
                      </a:solidFill>
                    </a:lnL>
                    <a:lnR w="9524">
                      <a:solidFill>
                        <a:srgbClr val="7B5F8C"/>
                      </a:solidFill>
                    </a:lnR>
                    <a:lnT w="9524">
                      <a:solidFill>
                        <a:srgbClr val="7B5F8C"/>
                      </a:solidFill>
                    </a:lnT>
                    <a:lnB w="9524">
                      <a:solidFill>
                        <a:srgbClr val="7B5F8C"/>
                      </a:solidFill>
                    </a:lnB>
                    <a:solidFill>
                      <a:srgbClr val="7B5F8C"/>
                    </a:solidFill>
                  </a:tcPr>
                </a:tc>
                <a:extLst>
                  <a:ext uri="{0D108BD9-81ED-4DB2-BD59-A6C34878D82A}">
                    <a16:rowId xmlns:a16="http://schemas.microsoft.com/office/drawing/2014/main" val="549948134"/>
                  </a:ext>
                </a:extLst>
              </a:tr>
              <a:tr h="360000">
                <a:tc>
                  <a:txBody>
                    <a:bodyPr/>
                    <a:lstStyle/>
                    <a:p>
                      <a:pPr marL="0" lvl="0" algn="l">
                        <a:buNone/>
                      </a:pPr>
                      <a:r>
                        <a:rPr lang="en-GB" sz="1100" b="0" i="0" u="none" strike="noStrike" noProof="0">
                          <a:solidFill>
                            <a:srgbClr val="000000"/>
                          </a:solidFill>
                          <a:effectLst/>
                          <a:latin typeface="Segoe UI" panose="020B0502040204020203" pitchFamily="34" charset="0"/>
                          <a:cs typeface="Segoe UI" panose="020B0502040204020203" pitchFamily="34" charset="0"/>
                        </a:rPr>
                        <a:t>Reg3. Meeting stakeholder expectations</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0">
                      <a:noFill/>
                    </a:lnTlToBr>
                    <a:lnBlToTr w="0">
                      <a:noFill/>
                    </a:lnBlToTr>
                    <a:noFill/>
                  </a:tcPr>
                </a:tc>
                <a:tc>
                  <a:txBody>
                    <a:bodyPr/>
                    <a:lstStyle/>
                    <a:p>
                      <a:pPr marL="0" lvl="0" indent="0" algn="l">
                        <a:lnSpc>
                          <a:spcPct val="100000"/>
                        </a:lnSpc>
                        <a:buNone/>
                      </a:pPr>
                      <a:r>
                        <a:rPr lang="en-US" sz="1100" b="0" i="0" u="none" strike="noStrike" baseline="0" noProof="0">
                          <a:solidFill>
                            <a:srgbClr val="000000"/>
                          </a:solidFill>
                          <a:effectLst/>
                          <a:latin typeface="Segoe UI" panose="020B0502040204020203" pitchFamily="34" charset="0"/>
                          <a:cs typeface="Segoe UI" panose="020B0502040204020203" pitchFamily="34" charset="0"/>
                        </a:rPr>
                        <a:t>Our stakeholders do not trust our planned approaches and abilities to improve our activity </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0">
                      <a:noFill/>
                    </a:lnTlToBr>
                    <a:lnBlToTr w="0">
                      <a:noFill/>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lnTlToBr w="0">
                      <a:noFill/>
                    </a:lnTlToBr>
                    <a:lnBlToTr w="0">
                      <a:noFill/>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lnTlToBr w="0">
                      <a:noFill/>
                    </a:lnTlToBr>
                    <a:lnBlToTr w="0">
                      <a:noFill/>
                    </a:lnBlToTr>
                    <a:solidFill>
                      <a:schemeClr val="bg1"/>
                    </a:solidFill>
                  </a:tcPr>
                </a:tc>
                <a:tc>
                  <a:txBody>
                    <a:bodyPr/>
                    <a:lstStyle/>
                    <a:p>
                      <a:pPr lvl="0" algn="ctr">
                        <a:buNone/>
                      </a:pPr>
                      <a:r>
                        <a:rPr lang="en-GB" sz="1100" b="0" i="0" u="none" strike="noStrike">
                          <a:solidFill>
                            <a:schemeClr val="tx1"/>
                          </a:solidFill>
                          <a:effectLst/>
                          <a:latin typeface="Segoe UI" panose="020B0502040204020203" pitchFamily="34" charset="0"/>
                          <a:cs typeface="Segoe UI" panose="020B0502040204020203" pitchFamily="34"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lnTlToBr w="0">
                      <a:noFill/>
                    </a:lnTlToBr>
                    <a:lnBlToTr w="0">
                      <a:noFill/>
                    </a:lnBlToTr>
                    <a:solidFill>
                      <a:schemeClr val="bg1"/>
                    </a:solidFill>
                  </a:tcPr>
                </a:tc>
                <a:tc>
                  <a:txBody>
                    <a:bodyPr/>
                    <a:lstStyle/>
                    <a:p>
                      <a:pPr marL="71755" lvl="0" algn="l">
                        <a:buNone/>
                      </a:pPr>
                      <a:r>
                        <a:rPr lang="en-GB" sz="1100" b="0" i="0" u="none" strike="noStrike">
                          <a:solidFill>
                            <a:schemeClr val="bg1"/>
                          </a:solidFill>
                          <a:effectLst/>
                          <a:latin typeface="Segoe UI" panose="020B0502040204020203" pitchFamily="34" charset="0"/>
                          <a:cs typeface="Segoe UI" panose="020B0502040204020203" pitchFamily="34" charset="0"/>
                        </a:rPr>
                        <a:t>Exceeds Tolerance</a:t>
                      </a:r>
                    </a:p>
                  </a:txBody>
                  <a:tcPr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lnTlToBr w="0">
                      <a:noFill/>
                    </a:lnTlToBr>
                    <a:lnBlToTr w="0">
                      <a:noFill/>
                    </a:lnBlToTr>
                    <a:solidFill>
                      <a:srgbClr val="F50D08"/>
                    </a:solidFill>
                  </a:tcPr>
                </a:tc>
                <a:extLst>
                  <a:ext uri="{0D108BD9-81ED-4DB2-BD59-A6C34878D82A}">
                    <a16:rowId xmlns:a16="http://schemas.microsoft.com/office/drawing/2014/main" val="4010854167"/>
                  </a:ext>
                </a:extLst>
              </a:tr>
              <a:tr h="222074">
                <a:tc gridSpan="6">
                  <a:txBody>
                    <a:bodyPr/>
                    <a:lstStyle/>
                    <a:p>
                      <a:pPr marL="0" lvl="0" algn="l">
                        <a:buNone/>
                      </a:pPr>
                      <a:r>
                        <a:rPr lang="en-GB" sz="1100" b="1" i="0" u="none" strike="noStrike">
                          <a:solidFill>
                            <a:srgbClr val="000000"/>
                          </a:solidFill>
                          <a:effectLst/>
                          <a:latin typeface="Segoe UI" panose="020B0502040204020203" pitchFamily="34" charset="0"/>
                          <a:cs typeface="Segoe UI" panose="020B0502040204020203" pitchFamily="34" charset="0"/>
                        </a:rPr>
                        <a:t>Policy and Strategy</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0">
                      <a:noFill/>
                    </a:lnTlToBr>
                    <a:lnBlToTr w="0">
                      <a:noFill/>
                    </a:lnBlToTr>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0">
                      <a:noFill/>
                    </a:lnTlToBr>
                    <a:lnBlToTr w="0">
                      <a:noFill/>
                    </a:lnBlToTr>
                    <a:solidFill>
                      <a:schemeClr val="bg1"/>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lnTlToBr w="0">
                      <a:noFill/>
                    </a:lnTlToBr>
                    <a:lnBlToTr w="0">
                      <a:noFill/>
                    </a:lnBlToTr>
                    <a:solidFill>
                      <a:schemeClr val="bg1"/>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lnTlToBr w="0">
                      <a:noFill/>
                    </a:lnTlToBr>
                    <a:lnBlToTr w="0">
                      <a:noFill/>
                    </a:lnBlToTr>
                    <a:solidFill>
                      <a:schemeClr val="bg1"/>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lnTlToBr w="0">
                      <a:noFill/>
                    </a:lnTlToBr>
                    <a:lnBlToTr w="0">
                      <a:noFill/>
                    </a:lnBlToTr>
                    <a:solidFill>
                      <a:schemeClr val="bg1"/>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lnTlToBr w="0">
                      <a:noFill/>
                    </a:lnTlToBr>
                    <a:lnBlToTr w="0">
                      <a:noFill/>
                    </a:lnBlToTr>
                    <a:solidFill>
                      <a:srgbClr val="FF6666"/>
                    </a:solidFill>
                  </a:tcPr>
                </a:tc>
                <a:extLst>
                  <a:ext uri="{0D108BD9-81ED-4DB2-BD59-A6C34878D82A}">
                    <a16:rowId xmlns:a16="http://schemas.microsoft.com/office/drawing/2014/main" val="566734140"/>
                  </a:ext>
                </a:extLst>
              </a:tr>
              <a:tr h="360000">
                <a:tc>
                  <a:txBody>
                    <a:bodyPr/>
                    <a:lstStyle/>
                    <a:p>
                      <a:pPr marL="0" lvl="0" algn="l">
                        <a:buNone/>
                      </a:pPr>
                      <a:r>
                        <a:rPr lang="en-GB" sz="1100" b="0" i="0" u="none" strike="noStrike" noProof="0">
                          <a:solidFill>
                            <a:srgbClr val="000000"/>
                          </a:solidFill>
                          <a:effectLst/>
                          <a:latin typeface="Segoe UI" panose="020B0502040204020203" pitchFamily="34" charset="0"/>
                          <a:cs typeface="Segoe UI" panose="020B0502040204020203" pitchFamily="34" charset="0"/>
                        </a:rPr>
                        <a:t>Reg4. S46</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lnTlToBr w="0">
                      <a:noFill/>
                    </a:lnTlToBr>
                    <a:lnBlToTr w="0">
                      <a:noFill/>
                    </a:lnBlToTr>
                    <a:noFill/>
                  </a:tcPr>
                </a:tc>
                <a:tc>
                  <a:txBody>
                    <a:bodyPr/>
                    <a:lstStyle/>
                    <a:p>
                      <a:pPr marL="0" lvl="0" indent="0" algn="l">
                        <a:lnSpc>
                          <a:spcPct val="100000"/>
                        </a:lnSpc>
                        <a:buNone/>
                      </a:pPr>
                      <a:r>
                        <a:rPr lang="en-US" sz="1100" b="0" i="0" u="none" strike="noStrike" baseline="0" noProof="0">
                          <a:solidFill>
                            <a:srgbClr val="000000"/>
                          </a:solidFill>
                          <a:effectLst/>
                          <a:latin typeface="Segoe UI" panose="020B0502040204020203" pitchFamily="34" charset="0"/>
                          <a:cs typeface="Segoe UI" panose="020B0502040204020203" pitchFamily="34" charset="0"/>
                        </a:rPr>
                        <a:t>We may be unable to deliver certainty for the frequency of assessments under section 46 of the Health and Social Care act 2008</a:t>
                      </a:r>
                      <a:endParaRPr lang="en-US">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0">
                      <a:noFill/>
                    </a:lnTlToBr>
                    <a:lnBlToTr w="0">
                      <a:noFill/>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lnTlToBr w="0">
                      <a:noFill/>
                    </a:lnTlToBr>
                    <a:lnBlToTr w="0">
                      <a:noFill/>
                    </a:lnBlToTr>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lnTlToBr w="0">
                      <a:noFill/>
                    </a:lnTlToBr>
                    <a:lnBlToTr w="0">
                      <a:noFill/>
                    </a:lnBlToTr>
                    <a:solidFill>
                      <a:schemeClr val="bg1"/>
                    </a:solidFill>
                  </a:tcPr>
                </a:tc>
                <a:tc>
                  <a:txBody>
                    <a:bodyPr/>
                    <a:lstStyle/>
                    <a:p>
                      <a:pPr lvl="0" algn="ctr">
                        <a:buNone/>
                      </a:pPr>
                      <a:r>
                        <a:rPr lang="en-GB" sz="1100" b="0" i="0" u="none" strike="noStrike">
                          <a:solidFill>
                            <a:schemeClr val="tx1"/>
                          </a:solidFill>
                          <a:effectLst/>
                          <a:latin typeface="Segoe UI" panose="020B0502040204020203" pitchFamily="34" charset="0"/>
                          <a:cs typeface="Segoe UI" panose="020B0502040204020203" pitchFamily="34"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lnTlToBr w="0">
                      <a:noFill/>
                    </a:lnTlToBr>
                    <a:lnBlToTr w="0">
                      <a:noFill/>
                    </a:lnBlToTr>
                    <a:solidFill>
                      <a:schemeClr val="bg1"/>
                    </a:solidFill>
                  </a:tcPr>
                </a:tc>
                <a:tc>
                  <a:txBody>
                    <a:bodyPr/>
                    <a:lstStyle/>
                    <a:p>
                      <a:pPr marL="71755" lvl="0" algn="l">
                        <a:buNone/>
                      </a:pPr>
                      <a:r>
                        <a:rPr lang="en-GB" sz="1100" b="0" i="0" u="none" strike="noStrike" noProof="0">
                          <a:solidFill>
                            <a:schemeClr val="bg1"/>
                          </a:solidFill>
                          <a:effectLst/>
                          <a:latin typeface="Segoe UI" panose="020B0502040204020203" pitchFamily="34" charset="0"/>
                          <a:cs typeface="Segoe UI" panose="020B0502040204020203" pitchFamily="34" charset="0"/>
                        </a:rPr>
                        <a:t>Exceeds Tolerance</a:t>
                      </a:r>
                      <a:endParaRPr lang="en-US">
                        <a:solidFill>
                          <a:schemeClr val="bg1"/>
                        </a:solidFill>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lnTlToBr w="0">
                      <a:noFill/>
                    </a:lnTlToBr>
                    <a:lnBlToTr w="0">
                      <a:noFill/>
                    </a:lnBlToTr>
                    <a:solidFill>
                      <a:srgbClr val="F50D08"/>
                    </a:solidFill>
                  </a:tcPr>
                </a:tc>
                <a:extLst>
                  <a:ext uri="{0D108BD9-81ED-4DB2-BD59-A6C34878D82A}">
                    <a16:rowId xmlns:a16="http://schemas.microsoft.com/office/drawing/2014/main" val="2912874602"/>
                  </a:ext>
                </a:extLst>
              </a:tr>
            </a:tbl>
          </a:graphicData>
        </a:graphic>
      </p:graphicFrame>
      <p:sp>
        <p:nvSpPr>
          <p:cNvPr id="4" name="Slide Number Placeholder 4">
            <a:extLst>
              <a:ext uri="{FF2B5EF4-FFF2-40B4-BE49-F238E27FC236}">
                <a16:creationId xmlns:a16="http://schemas.microsoft.com/office/drawing/2014/main" id="{9643B84C-7502-93BA-7A17-3A2B46DDF4B7}"/>
              </a:ext>
            </a:extLst>
          </p:cNvPr>
          <p:cNvSpPr>
            <a:spLocks noGrp="1"/>
          </p:cNvSpPr>
          <p:nvPr>
            <p:ph type="sldNum" sz="quarter" idx="12"/>
          </p:nvPr>
        </p:nvSpPr>
        <p:spPr>
          <a:xfrm>
            <a:off x="9448800" y="-5262"/>
            <a:ext cx="2743200" cy="365125"/>
          </a:xfrm>
        </p:spPr>
        <p:txBody>
          <a:bodyPr/>
          <a:lstStyle/>
          <a:p>
            <a:fld id="{EFAAA52C-CE07-4EAC-8791-44FF385A0652}" type="slidenum">
              <a:rPr lang="en-GB" smtClean="0">
                <a:latin typeface="Segoe UI" panose="020B0502040204020203" pitchFamily="34" charset="0"/>
                <a:cs typeface="Segoe UI" panose="020B0502040204020203" pitchFamily="34" charset="0"/>
              </a:rPr>
              <a:t>9</a:t>
            </a:fld>
            <a:endParaRPr lang="en-GB">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83974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EF4E65-AB1E-C7B5-B8AA-AA81618C3C75}"/>
              </a:ext>
              <a:ext uri="{C183D7F6-B498-43B3-948B-1728B52AA6E4}">
                <adec:decorative xmlns:adec="http://schemas.microsoft.com/office/drawing/2017/decorative" val="1"/>
              </a:ext>
            </a:extLst>
          </p:cNvPr>
          <p:cNvPicPr>
            <a:picLocks noChangeAspect="1"/>
          </p:cNvPicPr>
          <p:nvPr/>
        </p:nvPicPr>
        <p:blipFill>
          <a:blip r:embed="rId3" cstate="print">
            <a:duotone>
              <a:prstClr val="black"/>
              <a:srgbClr val="8B49A5">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189027" y="295501"/>
            <a:ext cx="1628773" cy="516627"/>
          </a:xfrm>
          <a:prstGeom prst="rect">
            <a:avLst/>
          </a:prstGeom>
        </p:spPr>
      </p:pic>
      <p:sp>
        <p:nvSpPr>
          <p:cNvPr id="5" name="Rectangle 4">
            <a:extLst>
              <a:ext uri="{FF2B5EF4-FFF2-40B4-BE49-F238E27FC236}">
                <a16:creationId xmlns:a16="http://schemas.microsoft.com/office/drawing/2014/main" id="{9228D408-0225-05A7-9350-E3ABAE0DC06E}"/>
              </a:ext>
              <a:ext uri="{C183D7F6-B498-43B3-948B-1728B52AA6E4}">
                <adec:decorative xmlns:adec="http://schemas.microsoft.com/office/drawing/2017/decorative" val="1"/>
              </a:ext>
            </a:extLst>
          </p:cNvPr>
          <p:cNvSpPr/>
          <p:nvPr/>
        </p:nvSpPr>
        <p:spPr>
          <a:xfrm>
            <a:off x="273534" y="337445"/>
            <a:ext cx="100666" cy="459508"/>
          </a:xfrm>
          <a:prstGeom prst="rect">
            <a:avLst/>
          </a:prstGeom>
          <a:solidFill>
            <a:srgbClr val="7B5F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7B5F8C"/>
              </a:solidFill>
            </a:endParaRPr>
          </a:p>
        </p:txBody>
      </p:sp>
      <p:graphicFrame>
        <p:nvGraphicFramePr>
          <p:cNvPr id="2" name="Table 1">
            <a:extLst>
              <a:ext uri="{FF2B5EF4-FFF2-40B4-BE49-F238E27FC236}">
                <a16:creationId xmlns:a16="http://schemas.microsoft.com/office/drawing/2014/main" id="{DCCAEFA4-22CB-84CC-C443-BF609C1265EC}"/>
              </a:ext>
            </a:extLst>
          </p:cNvPr>
          <p:cNvGraphicFramePr>
            <a:graphicFrameLocks noGrp="1"/>
          </p:cNvGraphicFramePr>
          <p:nvPr>
            <p:extLst>
              <p:ext uri="{D42A27DB-BD31-4B8C-83A1-F6EECF244321}">
                <p14:modId xmlns:p14="http://schemas.microsoft.com/office/powerpoint/2010/main" val="3166752853"/>
              </p:ext>
            </p:extLst>
          </p:nvPr>
        </p:nvGraphicFramePr>
        <p:xfrm>
          <a:off x="273534" y="858878"/>
          <a:ext cx="11636046" cy="5150422"/>
        </p:xfrm>
        <a:graphic>
          <a:graphicData uri="http://schemas.openxmlformats.org/drawingml/2006/table">
            <a:tbl>
              <a:tblPr firstRow="1" bandRow="1">
                <a:tableStyleId>{5C22544A-7EE6-4342-B048-85BDC9FD1C3A}</a:tableStyleId>
              </a:tblPr>
              <a:tblGrid>
                <a:gridCol w="1555266">
                  <a:extLst>
                    <a:ext uri="{9D8B030D-6E8A-4147-A177-3AD203B41FA5}">
                      <a16:colId xmlns:a16="http://schemas.microsoft.com/office/drawing/2014/main" val="770980533"/>
                    </a:ext>
                  </a:extLst>
                </a:gridCol>
                <a:gridCol w="6056768">
                  <a:extLst>
                    <a:ext uri="{9D8B030D-6E8A-4147-A177-3AD203B41FA5}">
                      <a16:colId xmlns:a16="http://schemas.microsoft.com/office/drawing/2014/main" val="1717735585"/>
                    </a:ext>
                  </a:extLst>
                </a:gridCol>
                <a:gridCol w="869133">
                  <a:extLst>
                    <a:ext uri="{9D8B030D-6E8A-4147-A177-3AD203B41FA5}">
                      <a16:colId xmlns:a16="http://schemas.microsoft.com/office/drawing/2014/main" val="353907956"/>
                    </a:ext>
                  </a:extLst>
                </a:gridCol>
                <a:gridCol w="724277">
                  <a:extLst>
                    <a:ext uri="{9D8B030D-6E8A-4147-A177-3AD203B41FA5}">
                      <a16:colId xmlns:a16="http://schemas.microsoft.com/office/drawing/2014/main" val="659946862"/>
                    </a:ext>
                  </a:extLst>
                </a:gridCol>
                <a:gridCol w="858935">
                  <a:extLst>
                    <a:ext uri="{9D8B030D-6E8A-4147-A177-3AD203B41FA5}">
                      <a16:colId xmlns:a16="http://schemas.microsoft.com/office/drawing/2014/main" val="1771598300"/>
                    </a:ext>
                  </a:extLst>
                </a:gridCol>
                <a:gridCol w="1571667">
                  <a:extLst>
                    <a:ext uri="{9D8B030D-6E8A-4147-A177-3AD203B41FA5}">
                      <a16:colId xmlns:a16="http://schemas.microsoft.com/office/drawing/2014/main" val="1273264309"/>
                    </a:ext>
                  </a:extLst>
                </a:gridCol>
              </a:tblGrid>
              <a:tr h="360000">
                <a:tc>
                  <a:txBody>
                    <a:bodyPr/>
                    <a:lstStyle/>
                    <a:p>
                      <a:r>
                        <a:rPr lang="en-GB" sz="1100" b="0">
                          <a:latin typeface="Segoe UI" panose="020B0502040204020203" pitchFamily="34" charset="0"/>
                          <a:cs typeface="Segoe UI" panose="020B0502040204020203" pitchFamily="34" charset="0"/>
                        </a:rPr>
                        <a:t>Reference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B5F8C"/>
                    </a:solidFill>
                  </a:tcPr>
                </a:tc>
                <a:tc>
                  <a:txBody>
                    <a:bodyPr/>
                    <a:lstStyle/>
                    <a:p>
                      <a:r>
                        <a:rPr lang="en-GB" sz="1100" b="0">
                          <a:latin typeface="Segoe UI" panose="020B0502040204020203" pitchFamily="34" charset="0"/>
                          <a:cs typeface="Segoe UI" panose="020B0502040204020203" pitchFamily="34" charset="0"/>
                        </a:rPr>
                        <a:t>Risk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B5F8C"/>
                    </a:solidFill>
                  </a:tcPr>
                </a:tc>
                <a:tc>
                  <a:txBody>
                    <a:bodyPr/>
                    <a:lstStyle/>
                    <a:p>
                      <a:r>
                        <a:rPr lang="en-GB" sz="1100" b="0">
                          <a:latin typeface="Segoe UI" panose="020B0502040204020203" pitchFamily="34" charset="0"/>
                          <a:cs typeface="Segoe UI" panose="020B0502040204020203" pitchFamily="34" charset="0"/>
                        </a:rPr>
                        <a:t>Risk Score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B5F8C"/>
                    </a:solidFill>
                  </a:tcPr>
                </a:tc>
                <a:tc>
                  <a:txBody>
                    <a:bodyPr/>
                    <a:lstStyle/>
                    <a:p>
                      <a:pPr algn="ctr"/>
                      <a:r>
                        <a:rPr lang="en-GB" sz="1100" b="0">
                          <a:latin typeface="Segoe UI" panose="020B0502040204020203" pitchFamily="34" charset="0"/>
                          <a:cs typeface="Segoe UI" panose="020B0502040204020203" pitchFamily="34" charset="0"/>
                        </a:rPr>
                        <a:t>Appetite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B5F8C"/>
                    </a:solidFill>
                  </a:tcPr>
                </a:tc>
                <a:tc>
                  <a:txBody>
                    <a:bodyPr/>
                    <a:lstStyle/>
                    <a:p>
                      <a:pPr algn="ctr"/>
                      <a:r>
                        <a:rPr lang="en-GB" sz="1100" b="0">
                          <a:latin typeface="Segoe UI" panose="020B0502040204020203" pitchFamily="34" charset="0"/>
                          <a:cs typeface="Segoe UI" panose="020B0502040204020203" pitchFamily="34" charset="0"/>
                        </a:rPr>
                        <a:t>Tolerance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B5F8C"/>
                    </a:solidFill>
                  </a:tcPr>
                </a:tc>
                <a:tc>
                  <a:txBody>
                    <a:bodyPr/>
                    <a:lstStyle/>
                    <a:p>
                      <a:r>
                        <a:rPr lang="en-GB" sz="1100" b="0">
                          <a:latin typeface="Segoe UI" panose="020B0502040204020203" pitchFamily="34" charset="0"/>
                          <a:cs typeface="Segoe UI" panose="020B0502040204020203" pitchFamily="34" charset="0"/>
                        </a:rPr>
                        <a:t>Risk Status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B5F8C"/>
                    </a:solidFill>
                  </a:tcPr>
                </a:tc>
                <a:extLst>
                  <a:ext uri="{0D108BD9-81ED-4DB2-BD59-A6C34878D82A}">
                    <a16:rowId xmlns:a16="http://schemas.microsoft.com/office/drawing/2014/main" val="580841321"/>
                  </a:ext>
                </a:extLst>
              </a:tr>
              <a:tr h="298731">
                <a:tc gridSpan="6">
                  <a:txBody>
                    <a:bodyPr/>
                    <a:lstStyle/>
                    <a:p>
                      <a:pPr marL="71755" lvl="0" algn="l">
                        <a:buNone/>
                      </a:pPr>
                      <a:r>
                        <a:rPr lang="en-GB" sz="1100" b="1" i="0" u="none" strike="noStrike">
                          <a:solidFill>
                            <a:srgbClr val="000000"/>
                          </a:solidFill>
                          <a:effectLst/>
                          <a:latin typeface="Segoe UI" panose="020B0502040204020203" pitchFamily="34" charset="0"/>
                          <a:cs typeface="Segoe UI" panose="020B0502040204020203" pitchFamily="34" charset="0"/>
                        </a:rPr>
                        <a:t>Data and Information</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marL="9524" marR="9524" marT="9524" marB="0" anchor="ctr">
                    <a:lnL w="9524">
                      <a:solidFill>
                        <a:schemeClr val="tx2">
                          <a:lumMod val="20000"/>
                          <a:lumOff val="80000"/>
                        </a:schemeClr>
                      </a:solidFill>
                    </a:lnL>
                    <a:lnR w="9524">
                      <a:solidFill>
                        <a:schemeClr val="tx2">
                          <a:lumMod val="20000"/>
                          <a:lumOff val="80000"/>
                        </a:schemeClr>
                      </a:solidFill>
                    </a:lnR>
                    <a:lnT w="9524">
                      <a:solidFill>
                        <a:srgbClr val="7B5F8C"/>
                      </a:solidFill>
                    </a:lnT>
                    <a:lnB w="9524">
                      <a:solidFill>
                        <a:schemeClr val="tx2">
                          <a:lumMod val="20000"/>
                          <a:lumOff val="80000"/>
                        </a:schemeClr>
                      </a:solidFill>
                    </a:lnB>
                    <a:solidFill>
                      <a:schemeClr val="bg1"/>
                    </a:solidFill>
                  </a:tcPr>
                </a:tc>
                <a:tc hMerge="1">
                  <a:txBody>
                    <a:bodyPr/>
                    <a:lstStyle/>
                    <a:p>
                      <a:endParaRPr lang="en-US"/>
                    </a:p>
                  </a:txBody>
                  <a:tcPr marL="9524" marR="9524" marT="9524" marB="0" anchor="ctr">
                    <a:lnL w="9524">
                      <a:solidFill>
                        <a:schemeClr val="tx2">
                          <a:lumMod val="20000"/>
                          <a:lumOff val="80000"/>
                        </a:schemeClr>
                      </a:solidFill>
                    </a:lnL>
                    <a:lnR w="9524">
                      <a:solidFill>
                        <a:schemeClr val="tx2">
                          <a:lumMod val="20000"/>
                          <a:lumOff val="80000"/>
                        </a:schemeClr>
                      </a:solidFill>
                    </a:lnR>
                    <a:lnT w="9524">
                      <a:solidFill>
                        <a:srgbClr val="7B5F8C"/>
                      </a:solidFill>
                    </a:lnT>
                    <a:lnB w="9524">
                      <a:solidFill>
                        <a:schemeClr val="tx2">
                          <a:lumMod val="20000"/>
                          <a:lumOff val="80000"/>
                        </a:schemeClr>
                      </a:solidFill>
                    </a:lnB>
                    <a:solidFill>
                      <a:schemeClr val="bg1"/>
                    </a:solidFill>
                  </a:tcPr>
                </a:tc>
                <a:tc hMerge="1">
                  <a:txBody>
                    <a:bodyPr/>
                    <a:lstStyle/>
                    <a:p>
                      <a:endParaRPr lang="en-US"/>
                    </a:p>
                  </a:txBody>
                  <a:tcPr marL="9524" marR="9524" marT="9524" marB="0" anchor="ctr">
                    <a:lnL w="9524">
                      <a:solidFill>
                        <a:schemeClr val="tx2">
                          <a:lumMod val="20000"/>
                          <a:lumOff val="80000"/>
                        </a:schemeClr>
                      </a:solidFill>
                    </a:lnL>
                    <a:lnR w="9524">
                      <a:solidFill>
                        <a:schemeClr val="tx2">
                          <a:lumMod val="20000"/>
                          <a:lumOff val="80000"/>
                        </a:schemeClr>
                      </a:solidFill>
                    </a:lnR>
                    <a:lnT w="9524">
                      <a:solidFill>
                        <a:srgbClr val="7B5F8C"/>
                      </a:solidFill>
                    </a:lnT>
                    <a:lnB w="9524">
                      <a:solidFill>
                        <a:schemeClr val="tx2">
                          <a:lumMod val="20000"/>
                          <a:lumOff val="80000"/>
                        </a:schemeClr>
                      </a:solidFill>
                    </a:lnB>
                    <a:solidFill>
                      <a:schemeClr val="bg1"/>
                    </a:solidFill>
                  </a:tcPr>
                </a:tc>
                <a:tc hMerge="1">
                  <a:txBody>
                    <a:bodyPr/>
                    <a:lstStyle/>
                    <a:p>
                      <a:endParaRPr lang="en-US"/>
                    </a:p>
                  </a:txBody>
                  <a:tcPr marL="9524" marR="9524" marT="9524" marB="0" anchor="ctr">
                    <a:lnL w="9524">
                      <a:solidFill>
                        <a:schemeClr val="tx2">
                          <a:lumMod val="20000"/>
                          <a:lumOff val="80000"/>
                        </a:schemeClr>
                      </a:solidFill>
                    </a:lnL>
                    <a:lnR w="9524">
                      <a:solidFill>
                        <a:schemeClr val="tx2">
                          <a:lumMod val="20000"/>
                          <a:lumOff val="80000"/>
                        </a:schemeClr>
                      </a:solidFill>
                    </a:lnR>
                    <a:lnT w="9524">
                      <a:solidFill>
                        <a:srgbClr val="7B5F8C"/>
                      </a:solidFill>
                    </a:lnT>
                    <a:lnB w="9524">
                      <a:solidFill>
                        <a:schemeClr val="tx2">
                          <a:lumMod val="20000"/>
                          <a:lumOff val="80000"/>
                        </a:schemeClr>
                      </a:solidFill>
                    </a:lnB>
                    <a:solidFill>
                      <a:schemeClr val="bg1"/>
                    </a:solidFill>
                  </a:tcPr>
                </a:tc>
                <a:tc hMerge="1">
                  <a:txBody>
                    <a:bodyPr/>
                    <a:lstStyle/>
                    <a:p>
                      <a:endParaRPr lang="en-US"/>
                    </a:p>
                  </a:txBody>
                  <a:tcPr marL="9524" marR="9524" marT="9524" marB="0" anchor="ctr">
                    <a:lnL w="9524">
                      <a:solidFill>
                        <a:schemeClr val="tx2">
                          <a:lumMod val="20000"/>
                          <a:lumOff val="80000"/>
                        </a:schemeClr>
                      </a:solidFill>
                    </a:lnL>
                    <a:lnR w="9524">
                      <a:solidFill>
                        <a:schemeClr val="tx2">
                          <a:lumMod val="20000"/>
                          <a:lumOff val="80000"/>
                        </a:schemeClr>
                      </a:solidFill>
                    </a:lnR>
                    <a:lnT w="9524">
                      <a:solidFill>
                        <a:srgbClr val="7B5F8C"/>
                      </a:solidFill>
                    </a:lnT>
                    <a:lnB w="9524">
                      <a:solidFill>
                        <a:schemeClr val="tx2">
                          <a:lumMod val="20000"/>
                          <a:lumOff val="80000"/>
                        </a:schemeClr>
                      </a:solidFill>
                    </a:lnB>
                    <a:solidFill>
                      <a:srgbClr val="FF6666"/>
                    </a:solidFill>
                  </a:tcPr>
                </a:tc>
                <a:extLst>
                  <a:ext uri="{0D108BD9-81ED-4DB2-BD59-A6C34878D82A}">
                    <a16:rowId xmlns:a16="http://schemas.microsoft.com/office/drawing/2014/main" val="4106626128"/>
                  </a:ext>
                </a:extLst>
              </a:tr>
              <a:tr h="403566">
                <a:tc>
                  <a:txBody>
                    <a:bodyPr/>
                    <a:lstStyle/>
                    <a:p>
                      <a:pPr marL="71755" lvl="0" algn="l">
                        <a:buNone/>
                      </a:pPr>
                      <a:r>
                        <a:rPr lang="en-GB" sz="1100" b="0" i="0" u="none" strike="noStrike" noProof="0">
                          <a:solidFill>
                            <a:srgbClr val="000000"/>
                          </a:solidFill>
                          <a:effectLst/>
                          <a:latin typeface="Segoe UI" panose="020B0502040204020203" pitchFamily="34" charset="0"/>
                          <a:cs typeface="Segoe UI" panose="020B0502040204020203" pitchFamily="34" charset="0"/>
                        </a:rPr>
                        <a:t>DI1. Data quality</a:t>
                      </a:r>
                      <a:endParaRPr lang="en-US" sz="1100">
                        <a:latin typeface="Segoe UI" panose="020B0502040204020203" pitchFamily="34" charset="0"/>
                        <a:cs typeface="Segoe UI" panose="020B0502040204020203" pitchFamily="34" charset="0"/>
                      </a:endParaRP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1755" lvl="0" algn="l">
                        <a:buNone/>
                      </a:pPr>
                      <a:r>
                        <a:rPr lang="en-US" sz="1100" b="0" i="0" u="none" strike="noStrike" noProof="0">
                          <a:solidFill>
                            <a:srgbClr val="000000"/>
                          </a:solidFill>
                          <a:effectLst/>
                          <a:latin typeface="Segoe UI" panose="020B0502040204020203" pitchFamily="34" charset="0"/>
                          <a:cs typeface="Segoe UI" panose="020B0502040204020203" pitchFamily="34" charset="0"/>
                        </a:rPr>
                        <a:t>We do not have enough quality data to be an insight-based regulator that shares information with others so they can act, including data, ratings and the register</a:t>
                      </a:r>
                      <a:endParaRPr lang="en-US" sz="1100">
                        <a:latin typeface="Segoe UI" panose="020B0502040204020203" pitchFamily="34" charset="0"/>
                        <a:cs typeface="Segoe UI" panose="020B0502040204020203" pitchFamily="34" charset="0"/>
                      </a:endParaRP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16</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10</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15</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1755" lvl="0" algn="l">
                        <a:buNone/>
                      </a:pPr>
                      <a:r>
                        <a:rPr lang="en-GB" sz="1100" b="0" i="0" u="none" strike="noStrike" noProof="0">
                          <a:solidFill>
                            <a:schemeClr val="bg1"/>
                          </a:solidFill>
                          <a:effectLst/>
                          <a:latin typeface="Segoe UI" panose="020B0502040204020203" pitchFamily="34" charset="0"/>
                          <a:cs typeface="Segoe UI" panose="020B0502040204020203" pitchFamily="34" charset="0"/>
                        </a:rPr>
                        <a:t>Exceeds Tolerance</a:t>
                      </a:r>
                      <a:endParaRPr lang="en-US" sz="1100">
                        <a:solidFill>
                          <a:schemeClr val="bg1"/>
                        </a:solidFill>
                        <a:latin typeface="Segoe UI" panose="020B0502040204020203" pitchFamily="34" charset="0"/>
                        <a:cs typeface="Segoe UI" panose="020B0502040204020203" pitchFamily="34" charset="0"/>
                      </a:endParaRP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0D08"/>
                    </a:solidFill>
                  </a:tcPr>
                </a:tc>
                <a:extLst>
                  <a:ext uri="{0D108BD9-81ED-4DB2-BD59-A6C34878D82A}">
                    <a16:rowId xmlns:a16="http://schemas.microsoft.com/office/drawing/2014/main" val="1984701037"/>
                  </a:ext>
                </a:extLst>
              </a:tr>
              <a:tr h="416858">
                <a:tc>
                  <a:txBody>
                    <a:bodyPr/>
                    <a:lstStyle/>
                    <a:p>
                      <a:pPr marL="71755" lvl="0" algn="l">
                        <a:buNone/>
                      </a:pPr>
                      <a:r>
                        <a:rPr lang="en-US" sz="1100" b="0" i="0" u="none" strike="noStrike" noProof="0">
                          <a:solidFill>
                            <a:srgbClr val="000000"/>
                          </a:solidFill>
                          <a:effectLst/>
                          <a:latin typeface="Segoe UI" panose="020B0502040204020203" pitchFamily="34" charset="0"/>
                          <a:cs typeface="Segoe UI" panose="020B0502040204020203" pitchFamily="34" charset="0"/>
                        </a:rPr>
                        <a:t>Sec3. Use of dual systems</a:t>
                      </a:r>
                      <a:endParaRPr lang="en-US" sz="1100">
                        <a:latin typeface="Segoe UI" panose="020B0502040204020203" pitchFamily="34" charset="0"/>
                        <a:cs typeface="Segoe UI" panose="020B0502040204020203" pitchFamily="34" charset="0"/>
                      </a:endParaRP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1755" lvl="0" algn="l">
                        <a:buNone/>
                      </a:pPr>
                      <a:r>
                        <a:rPr lang="en-US" sz="1100" b="0" i="0" u="none" strike="noStrike" noProof="0">
                          <a:solidFill>
                            <a:srgbClr val="000000"/>
                          </a:solidFill>
                          <a:effectLst/>
                          <a:latin typeface="Segoe UI" panose="020B0502040204020203" pitchFamily="34" charset="0"/>
                          <a:cs typeface="Segoe UI" panose="020B0502040204020203" pitchFamily="34" charset="0"/>
                        </a:rPr>
                        <a:t>Data and information needed to support the assessment of providers is not in one place and may become out of sync between two systems</a:t>
                      </a:r>
                      <a:endParaRPr lang="en-US" sz="1100">
                        <a:latin typeface="Segoe UI" panose="020B0502040204020203" pitchFamily="34" charset="0"/>
                        <a:cs typeface="Segoe UI" panose="020B0502040204020203" pitchFamily="34" charset="0"/>
                      </a:endParaRP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16</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8</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12</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1755" lvl="0" algn="l">
                        <a:buNone/>
                      </a:pPr>
                      <a:r>
                        <a:rPr lang="en-GB" sz="1100" b="0" i="0" u="none" strike="noStrike" noProof="0">
                          <a:solidFill>
                            <a:schemeClr val="bg1"/>
                          </a:solidFill>
                          <a:effectLst/>
                          <a:latin typeface="Segoe UI" panose="020B0502040204020203" pitchFamily="34" charset="0"/>
                          <a:cs typeface="Segoe UI" panose="020B0502040204020203" pitchFamily="34" charset="0"/>
                        </a:rPr>
                        <a:t>Exceeds Tolerance</a:t>
                      </a:r>
                      <a:endParaRPr lang="en-US" sz="1100">
                        <a:solidFill>
                          <a:schemeClr val="bg1"/>
                        </a:solidFill>
                        <a:latin typeface="Segoe UI" panose="020B0502040204020203" pitchFamily="34" charset="0"/>
                        <a:cs typeface="Segoe UI" panose="020B0502040204020203" pitchFamily="34" charset="0"/>
                      </a:endParaRP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0D08"/>
                    </a:solidFill>
                  </a:tcPr>
                </a:tc>
                <a:extLst>
                  <a:ext uri="{0D108BD9-81ED-4DB2-BD59-A6C34878D82A}">
                    <a16:rowId xmlns:a16="http://schemas.microsoft.com/office/drawing/2014/main" val="4103435891"/>
                  </a:ext>
                </a:extLst>
              </a:tr>
              <a:tr h="298750">
                <a:tc gridSpan="6">
                  <a:txBody>
                    <a:bodyPr/>
                    <a:lstStyle/>
                    <a:p>
                      <a:pPr marL="71755" lvl="0" algn="l">
                        <a:buNone/>
                      </a:pPr>
                      <a:r>
                        <a:rPr lang="en-US" sz="1100" b="1" i="0" u="none" strike="noStrike">
                          <a:solidFill>
                            <a:srgbClr val="000000"/>
                          </a:solidFill>
                          <a:effectLst/>
                          <a:latin typeface="Segoe UI" panose="020B0502040204020203" pitchFamily="34" charset="0"/>
                          <a:cs typeface="Segoe UI" panose="020B0502040204020203" pitchFamily="34" charset="0"/>
                        </a:rPr>
                        <a:t>People</a:t>
                      </a:r>
                    </a:p>
                  </a:txBody>
                  <a:tcPr marL="9524" marR="9524" marT="9524" marB="0"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hMerge="1">
                  <a:txBody>
                    <a:bodyPr/>
                    <a:lstStyle/>
                    <a:p>
                      <a:endParaRPr lang="en-US"/>
                    </a:p>
                  </a:txBody>
                  <a:tcPr marL="9524" marR="9524" marT="9524"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hMerge="1">
                  <a:txBody>
                    <a:bodyPr/>
                    <a:lstStyle/>
                    <a:p>
                      <a:endParaRPr lang="en-US"/>
                    </a:p>
                  </a:txBody>
                  <a:tcPr marL="9524" marR="9524" marT="9524"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hMerge="1">
                  <a:txBody>
                    <a:bodyPr/>
                    <a:lstStyle/>
                    <a:p>
                      <a:endParaRPr lang="en-US"/>
                    </a:p>
                  </a:txBody>
                  <a:tcPr marL="9524" marR="9524" marT="9524"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hMerge="1">
                  <a:txBody>
                    <a:bodyPr/>
                    <a:lstStyle/>
                    <a:p>
                      <a:endParaRPr lang="en-US"/>
                    </a:p>
                  </a:txBody>
                  <a:tcPr marL="9524" marR="9524" marT="9524"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hMerge="1">
                  <a:txBody>
                    <a:bodyPr/>
                    <a:lstStyle/>
                    <a:p>
                      <a:endParaRPr lang="en-US"/>
                    </a:p>
                  </a:txBody>
                  <a:tcPr marL="9524" marR="9524" marT="9524" marB="0" anchor="ctr">
                    <a:lnL w="12700">
                      <a:solidFill>
                        <a:schemeClr val="tx1"/>
                      </a:solidFill>
                    </a:lnL>
                    <a:lnR w="12700">
                      <a:solidFill>
                        <a:schemeClr val="tx1"/>
                      </a:solidFill>
                    </a:lnR>
                    <a:lnT w="12700">
                      <a:solidFill>
                        <a:schemeClr val="tx1"/>
                      </a:solidFill>
                    </a:lnT>
                    <a:lnB w="12700">
                      <a:solidFill>
                        <a:schemeClr val="tx1"/>
                      </a:solidFill>
                    </a:lnB>
                    <a:solidFill>
                      <a:srgbClr val="FF6666"/>
                    </a:solidFill>
                  </a:tcPr>
                </a:tc>
                <a:extLst>
                  <a:ext uri="{0D108BD9-81ED-4DB2-BD59-A6C34878D82A}">
                    <a16:rowId xmlns:a16="http://schemas.microsoft.com/office/drawing/2014/main" val="2020379303"/>
                  </a:ext>
                </a:extLst>
              </a:tr>
              <a:tr h="407221">
                <a:tc>
                  <a:txBody>
                    <a:bodyPr/>
                    <a:lstStyle/>
                    <a:p>
                      <a:pPr marL="71755" lvl="0" algn="l">
                        <a:buNone/>
                      </a:pPr>
                      <a:r>
                        <a:rPr lang="en-GB" sz="1100" b="0" i="0" u="none" strike="noStrike" noProof="0">
                          <a:solidFill>
                            <a:srgbClr val="000000"/>
                          </a:solidFill>
                          <a:effectLst/>
                          <a:latin typeface="Segoe UI" panose="020B0502040204020203" pitchFamily="34" charset="0"/>
                          <a:cs typeface="Segoe UI" panose="020B0502040204020203" pitchFamily="34" charset="0"/>
                        </a:rPr>
                        <a:t>P1. Structures and Leadership</a:t>
                      </a:r>
                      <a:endParaRPr lang="en-US" sz="1100">
                        <a:latin typeface="Segoe UI" panose="020B0502040204020203" pitchFamily="34" charset="0"/>
                        <a:cs typeface="Segoe UI" panose="020B0502040204020203" pitchFamily="34" charset="0"/>
                      </a:endParaRPr>
                    </a:p>
                  </a:txBody>
                  <a:tcPr marL="9524" marR="9524" marT="9524"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71755" lvl="0" algn="l">
                        <a:buNone/>
                      </a:pPr>
                      <a:r>
                        <a:rPr lang="en-US" sz="1100" b="0" i="0" u="none" strike="noStrike" baseline="0" noProof="0">
                          <a:solidFill>
                            <a:srgbClr val="000000"/>
                          </a:solidFill>
                          <a:effectLst/>
                          <a:latin typeface="Segoe UI" panose="020B0502040204020203" pitchFamily="34" charset="0"/>
                          <a:cs typeface="Segoe UI" panose="020B0502040204020203" pitchFamily="34" charset="0"/>
                        </a:rPr>
                        <a:t>Our existing structures and gaps in leadership may prevent us from effective delivery</a:t>
                      </a:r>
                      <a:endParaRPr lang="en-US" sz="1100">
                        <a:latin typeface="Segoe UI" panose="020B0502040204020203" pitchFamily="34" charset="0"/>
                        <a:cs typeface="Segoe UI" panose="020B0502040204020203" pitchFamily="34" charset="0"/>
                      </a:endParaRPr>
                    </a:p>
                  </a:txBody>
                  <a:tcPr marL="9524" marR="9524" marT="9524"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20</a:t>
                      </a:r>
                    </a:p>
                  </a:txBody>
                  <a:tcPr marL="9524" marR="9524" marT="9524"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10</a:t>
                      </a:r>
                    </a:p>
                  </a:txBody>
                  <a:tcPr marL="9524" marR="9524" marT="9524"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15</a:t>
                      </a:r>
                    </a:p>
                  </a:txBody>
                  <a:tcPr marL="9524" marR="9524" marT="9524"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71755" lvl="0" algn="l">
                        <a:buNone/>
                      </a:pPr>
                      <a:r>
                        <a:rPr lang="en-GB" sz="1100" b="0" i="0" u="none" strike="noStrike" noProof="0">
                          <a:solidFill>
                            <a:schemeClr val="bg1"/>
                          </a:solidFill>
                          <a:effectLst/>
                          <a:latin typeface="Segoe UI" panose="020B0502040204020203" pitchFamily="34" charset="0"/>
                          <a:cs typeface="Segoe UI" panose="020B0502040204020203" pitchFamily="34" charset="0"/>
                        </a:rPr>
                        <a:t>Exceeds Tolerance</a:t>
                      </a:r>
                      <a:endParaRPr lang="en-US" sz="1100">
                        <a:solidFill>
                          <a:schemeClr val="bg1"/>
                        </a:solidFill>
                        <a:latin typeface="Segoe UI" panose="020B0502040204020203" pitchFamily="34" charset="0"/>
                        <a:cs typeface="Segoe UI" panose="020B0502040204020203" pitchFamily="34" charset="0"/>
                      </a:endParaRPr>
                    </a:p>
                  </a:txBody>
                  <a:tcPr marL="9524" marR="9524" marT="9524" marB="0" anchor="ctr">
                    <a:lnL w="12700">
                      <a:solidFill>
                        <a:schemeClr val="tx1"/>
                      </a:solidFill>
                    </a:lnL>
                    <a:lnR w="12700">
                      <a:solidFill>
                        <a:schemeClr val="tx1"/>
                      </a:solidFill>
                    </a:lnR>
                    <a:lnT w="12700">
                      <a:solidFill>
                        <a:schemeClr val="tx1"/>
                      </a:solidFill>
                    </a:lnT>
                    <a:lnB w="12700">
                      <a:solidFill>
                        <a:schemeClr val="tx1"/>
                      </a:solidFill>
                    </a:lnB>
                    <a:solidFill>
                      <a:srgbClr val="F50D08"/>
                    </a:solidFill>
                  </a:tcPr>
                </a:tc>
                <a:extLst>
                  <a:ext uri="{0D108BD9-81ED-4DB2-BD59-A6C34878D82A}">
                    <a16:rowId xmlns:a16="http://schemas.microsoft.com/office/drawing/2014/main" val="1591240915"/>
                  </a:ext>
                </a:extLst>
              </a:tr>
              <a:tr h="436876">
                <a:tc>
                  <a:txBody>
                    <a:bodyPr/>
                    <a:lstStyle/>
                    <a:p>
                      <a:pPr marL="71755" lvl="0" algn="l">
                        <a:buNone/>
                      </a:pPr>
                      <a:r>
                        <a:rPr lang="en-GB" sz="1100" b="0" i="0" u="none" strike="noStrike" noProof="0">
                          <a:solidFill>
                            <a:srgbClr val="000000"/>
                          </a:solidFill>
                          <a:effectLst/>
                          <a:latin typeface="Segoe UI" panose="020B0502040204020203" pitchFamily="34" charset="0"/>
                          <a:cs typeface="Segoe UI" panose="020B0502040204020203" pitchFamily="34" charset="0"/>
                        </a:rPr>
                        <a:t>P5. Staff Wellbeing</a:t>
                      </a:r>
                      <a:endParaRPr lang="en-US" sz="1100">
                        <a:latin typeface="Segoe UI" panose="020B0502040204020203" pitchFamily="34" charset="0"/>
                        <a:cs typeface="Segoe UI" panose="020B0502040204020203" pitchFamily="34" charset="0"/>
                      </a:endParaRPr>
                    </a:p>
                  </a:txBody>
                  <a:tcPr marL="9524" marR="9524" marT="9524"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71755" lvl="0" algn="l">
                        <a:buNone/>
                      </a:pPr>
                      <a:r>
                        <a:rPr lang="en-US" sz="1100" b="0" i="0" u="none" strike="noStrike" baseline="0" noProof="0">
                          <a:solidFill>
                            <a:srgbClr val="000000"/>
                          </a:solidFill>
                          <a:effectLst/>
                          <a:latin typeface="Segoe UI" panose="020B0502040204020203" pitchFamily="34" charset="0"/>
                          <a:cs typeface="Segoe UI" panose="020B0502040204020203" pitchFamily="34" charset="0"/>
                        </a:rPr>
                        <a:t>Staff wellbeing and morale is low </a:t>
                      </a:r>
                      <a:endParaRPr lang="en-US" sz="1100">
                        <a:latin typeface="Segoe UI" panose="020B0502040204020203" pitchFamily="34" charset="0"/>
                        <a:cs typeface="Segoe UI" panose="020B0502040204020203" pitchFamily="34" charset="0"/>
                      </a:endParaRPr>
                    </a:p>
                  </a:txBody>
                  <a:tcPr marL="9524" marR="9524" marT="9524"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20</a:t>
                      </a:r>
                    </a:p>
                  </a:txBody>
                  <a:tcPr marL="9524" marR="9524" marT="9524"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10</a:t>
                      </a:r>
                    </a:p>
                  </a:txBody>
                  <a:tcPr marL="9524" marR="9524" marT="9524"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15</a:t>
                      </a:r>
                    </a:p>
                  </a:txBody>
                  <a:tcPr marL="9524" marR="9524" marT="9524"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71755" lvl="0" algn="l">
                        <a:buNone/>
                      </a:pPr>
                      <a:r>
                        <a:rPr lang="en-GB" sz="1100" b="0" i="0" u="none" strike="noStrike" noProof="0">
                          <a:solidFill>
                            <a:schemeClr val="bg1"/>
                          </a:solidFill>
                          <a:effectLst/>
                          <a:latin typeface="Segoe UI" panose="020B0502040204020203" pitchFamily="34" charset="0"/>
                          <a:cs typeface="Segoe UI" panose="020B0502040204020203" pitchFamily="34" charset="0"/>
                        </a:rPr>
                        <a:t>Exceeds Tolerance</a:t>
                      </a:r>
                      <a:endParaRPr lang="en-US" sz="1100">
                        <a:solidFill>
                          <a:schemeClr val="bg1"/>
                        </a:solidFill>
                        <a:latin typeface="Segoe UI" panose="020B0502040204020203" pitchFamily="34" charset="0"/>
                        <a:cs typeface="Segoe UI" panose="020B0502040204020203" pitchFamily="34" charset="0"/>
                      </a:endParaRPr>
                    </a:p>
                  </a:txBody>
                  <a:tcPr marL="9524" marR="9524" marT="9524"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rgbClr val="F50D08"/>
                    </a:solidFill>
                  </a:tcPr>
                </a:tc>
                <a:extLst>
                  <a:ext uri="{0D108BD9-81ED-4DB2-BD59-A6C34878D82A}">
                    <a16:rowId xmlns:a16="http://schemas.microsoft.com/office/drawing/2014/main" val="3251312564"/>
                  </a:ext>
                </a:extLst>
              </a:tr>
              <a:tr h="338234">
                <a:tc>
                  <a:txBody>
                    <a:bodyPr/>
                    <a:lstStyle/>
                    <a:p>
                      <a:pPr marL="0" lvl="0" algn="l">
                        <a:buNone/>
                      </a:pPr>
                      <a:r>
                        <a:rPr lang="en-GB" sz="1100" b="0" i="0" u="none" strike="noStrike">
                          <a:solidFill>
                            <a:srgbClr val="000000"/>
                          </a:solidFill>
                          <a:effectLst/>
                          <a:latin typeface="Segoe UI" panose="020B0502040204020203" pitchFamily="34" charset="0"/>
                          <a:cs typeface="Segoe UI" panose="020B0502040204020203" pitchFamily="34" charset="0"/>
                        </a:rPr>
                        <a:t>P11 Training and guidance</a:t>
                      </a:r>
                      <a:endParaRPr lang="en-US" sz="1100">
                        <a:latin typeface="Segoe UI" panose="020B0502040204020203" pitchFamily="34" charset="0"/>
                        <a:cs typeface="Segoe UI" panose="020B0502040204020203" pitchFamily="34" charset="0"/>
                      </a:endParaRP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a:buNone/>
                      </a:pPr>
                      <a:r>
                        <a:rPr lang="en-US" sz="1100" b="0" i="0" u="none" strike="noStrike">
                          <a:solidFill>
                            <a:srgbClr val="000000"/>
                          </a:solidFill>
                          <a:effectLst/>
                          <a:latin typeface="Segoe UI" panose="020B0502040204020203" pitchFamily="34" charset="0"/>
                          <a:cs typeface="Segoe UI" panose="020B0502040204020203" pitchFamily="34" charset="0"/>
                        </a:rPr>
                        <a:t>Operational guidance and training to colleagues on the Assessment Framework and Regulatory Framework may not support colleagues to deliver services</a:t>
                      </a:r>
                      <a:endParaRPr lang="en-US" sz="1100">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16</a:t>
                      </a:r>
                      <a:endParaRPr lang="en-US" sz="1100">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8</a:t>
                      </a:r>
                      <a:endParaRPr lang="en-US" sz="1100">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12</a:t>
                      </a:r>
                      <a:endParaRPr lang="en-US" sz="1100">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defTabSz="914400" rtl="0" eaLnBrk="1" latinLnBrk="0" hangingPunct="1">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Exceeds Tolerance</a:t>
                      </a:r>
                      <a:endParaRPr lang="en-US" sz="1100" b="0" i="0" u="none" strike="noStrike" kern="1200">
                        <a:solidFill>
                          <a:schemeClr val="bg1"/>
                        </a:solidFill>
                        <a:effectLst/>
                        <a:latin typeface="Segoe UI" panose="020B0502040204020203" pitchFamily="34" charset="0"/>
                        <a:ea typeface="+mn-ea"/>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0D08"/>
                    </a:solidFill>
                  </a:tcPr>
                </a:tc>
                <a:extLst>
                  <a:ext uri="{0D108BD9-81ED-4DB2-BD59-A6C34878D82A}">
                    <a16:rowId xmlns:a16="http://schemas.microsoft.com/office/drawing/2014/main" val="4240244991"/>
                  </a:ext>
                </a:extLst>
              </a:tr>
              <a:tr h="338234">
                <a:tc>
                  <a:txBody>
                    <a:bodyPr/>
                    <a:lstStyle/>
                    <a:p>
                      <a:pPr marL="0" lvl="0" algn="l">
                        <a:buNone/>
                      </a:pPr>
                      <a:r>
                        <a:rPr lang="en-US" sz="1100">
                          <a:latin typeface="Segoe UI" panose="020B0502040204020203" pitchFamily="34" charset="0"/>
                          <a:cs typeface="Segoe UI" panose="020B0502040204020203" pitchFamily="34" charset="0"/>
                        </a:rPr>
                        <a:t>Op14. Operations capacity and capability</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marL="0" lvl="0" algn="l">
                        <a:buNone/>
                      </a:pPr>
                      <a:r>
                        <a:rPr lang="en-US" sz="1100">
                          <a:latin typeface="Segoe UI" panose="020B0502040204020203" pitchFamily="34" charset="0"/>
                          <a:cs typeface="Segoe UI" panose="020B0502040204020203" pitchFamily="34" charset="0"/>
                        </a:rPr>
                        <a:t>We may not have the right number of people in roles with the right skills within Operations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lvl="0" algn="ctr">
                        <a:buNone/>
                      </a:pPr>
                      <a:r>
                        <a:rPr lang="en-US" sz="1100">
                          <a:latin typeface="Segoe UI" panose="020B0502040204020203" pitchFamily="34" charset="0"/>
                          <a:cs typeface="Segoe UI" panose="020B0502040204020203" pitchFamily="34"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lvl="0" algn="ctr">
                        <a:buNone/>
                      </a:pPr>
                      <a:r>
                        <a:rPr lang="en-US" sz="1100">
                          <a:latin typeface="Segoe UI" panose="020B0502040204020203" pitchFamily="34" charset="0"/>
                          <a:cs typeface="Segoe UI" panose="020B0502040204020203"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lvl="0" algn="ctr">
                        <a:buNone/>
                      </a:pPr>
                      <a:r>
                        <a:rPr lang="en-US" sz="1100">
                          <a:latin typeface="Segoe UI" panose="020B0502040204020203" pitchFamily="34" charset="0"/>
                          <a:cs typeface="Segoe UI" panose="020B0502040204020203" pitchFamily="34"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Exceeds Tolerance</a:t>
                      </a:r>
                      <a:endParaRPr lang="en-US" sz="1100" b="0" i="0" u="none" strike="noStrike" kern="1200">
                        <a:solidFill>
                          <a:schemeClr val="bg1"/>
                        </a:solidFill>
                        <a:effectLst/>
                        <a:latin typeface="Segoe UI" panose="020B0502040204020203" pitchFamily="34" charset="0"/>
                        <a:ea typeface="+mn-ea"/>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rgbClr val="F50D08"/>
                    </a:solidFill>
                  </a:tcPr>
                </a:tc>
                <a:extLst>
                  <a:ext uri="{0D108BD9-81ED-4DB2-BD59-A6C34878D82A}">
                    <a16:rowId xmlns:a16="http://schemas.microsoft.com/office/drawing/2014/main" val="494564422"/>
                  </a:ext>
                </a:extLst>
              </a:tr>
              <a:tr h="285814">
                <a:tc gridSpan="6">
                  <a:txBody>
                    <a:bodyPr/>
                    <a:lstStyle/>
                    <a:p>
                      <a:pPr marL="71755" lvl="0" algn="l">
                        <a:buNone/>
                      </a:pPr>
                      <a:r>
                        <a:rPr lang="en-GB" sz="1100" b="1" i="0" u="none" strike="noStrike">
                          <a:solidFill>
                            <a:srgbClr val="000000"/>
                          </a:solidFill>
                          <a:effectLst/>
                          <a:latin typeface="Segoe UI" panose="020B0502040204020203" pitchFamily="34" charset="0"/>
                          <a:cs typeface="Segoe UI" panose="020B0502040204020203" pitchFamily="34" charset="0"/>
                        </a:rPr>
                        <a:t>Security</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marL="9524" marR="9524" marT="9524" marB="0" anchor="ctr">
                    <a:lnL w="9524">
                      <a:solidFill>
                        <a:schemeClr val="tx2">
                          <a:lumMod val="20000"/>
                          <a:lumOff val="80000"/>
                        </a:schemeClr>
                      </a:solidFill>
                    </a:lnL>
                    <a:lnR w="9524">
                      <a:solidFill>
                        <a:schemeClr val="tx2">
                          <a:lumMod val="20000"/>
                          <a:lumOff val="80000"/>
                        </a:schemeClr>
                      </a:solidFill>
                    </a:lnR>
                    <a:lnT w="9524">
                      <a:solidFill>
                        <a:schemeClr val="tx2">
                          <a:lumMod val="20000"/>
                          <a:lumOff val="80000"/>
                        </a:schemeClr>
                      </a:solidFill>
                    </a:lnT>
                    <a:lnB w="9524">
                      <a:solidFill>
                        <a:schemeClr val="tx2">
                          <a:lumMod val="20000"/>
                          <a:lumOff val="80000"/>
                        </a:schemeClr>
                      </a:solidFill>
                    </a:lnB>
                    <a:solidFill>
                      <a:schemeClr val="bg1"/>
                    </a:solidFill>
                  </a:tcPr>
                </a:tc>
                <a:tc hMerge="1">
                  <a:txBody>
                    <a:bodyPr/>
                    <a:lstStyle/>
                    <a:p>
                      <a:endParaRPr lang="en-US"/>
                    </a:p>
                  </a:txBody>
                  <a:tcPr marL="9524" marR="9524" marT="9524" marB="0" anchor="ctr">
                    <a:lnL w="9524">
                      <a:solidFill>
                        <a:schemeClr val="tx2">
                          <a:lumMod val="20000"/>
                          <a:lumOff val="80000"/>
                        </a:schemeClr>
                      </a:solidFill>
                    </a:lnL>
                    <a:lnR w="9524">
                      <a:solidFill>
                        <a:schemeClr val="tx2">
                          <a:lumMod val="20000"/>
                          <a:lumOff val="80000"/>
                        </a:schemeClr>
                      </a:solidFill>
                    </a:lnR>
                    <a:lnT w="9524">
                      <a:solidFill>
                        <a:schemeClr val="tx2">
                          <a:lumMod val="20000"/>
                          <a:lumOff val="80000"/>
                        </a:schemeClr>
                      </a:solidFill>
                    </a:lnT>
                    <a:lnB w="9524">
                      <a:solidFill>
                        <a:schemeClr val="tx2">
                          <a:lumMod val="20000"/>
                          <a:lumOff val="80000"/>
                        </a:schemeClr>
                      </a:solidFill>
                    </a:lnB>
                    <a:solidFill>
                      <a:schemeClr val="bg1"/>
                    </a:solidFill>
                  </a:tcPr>
                </a:tc>
                <a:tc hMerge="1">
                  <a:txBody>
                    <a:bodyPr/>
                    <a:lstStyle/>
                    <a:p>
                      <a:endParaRPr lang="en-US"/>
                    </a:p>
                  </a:txBody>
                  <a:tcPr marL="9524" marR="9524" marT="9524" marB="0" anchor="ctr">
                    <a:lnL w="9524">
                      <a:solidFill>
                        <a:schemeClr val="tx2">
                          <a:lumMod val="20000"/>
                          <a:lumOff val="80000"/>
                        </a:schemeClr>
                      </a:solidFill>
                    </a:lnL>
                    <a:lnR w="9524">
                      <a:solidFill>
                        <a:schemeClr val="tx2">
                          <a:lumMod val="20000"/>
                          <a:lumOff val="80000"/>
                        </a:schemeClr>
                      </a:solidFill>
                    </a:lnR>
                    <a:lnT w="9524">
                      <a:solidFill>
                        <a:schemeClr val="tx2">
                          <a:lumMod val="20000"/>
                          <a:lumOff val="80000"/>
                        </a:schemeClr>
                      </a:solidFill>
                    </a:lnT>
                    <a:lnB w="9524">
                      <a:solidFill>
                        <a:schemeClr val="tx2">
                          <a:lumMod val="20000"/>
                          <a:lumOff val="80000"/>
                        </a:schemeClr>
                      </a:solidFill>
                    </a:lnB>
                    <a:solidFill>
                      <a:schemeClr val="bg1"/>
                    </a:solidFill>
                  </a:tcPr>
                </a:tc>
                <a:tc hMerge="1">
                  <a:txBody>
                    <a:bodyPr/>
                    <a:lstStyle/>
                    <a:p>
                      <a:endParaRPr lang="en-US"/>
                    </a:p>
                  </a:txBody>
                  <a:tcPr marL="9524" marR="9524" marT="9524" marB="0" anchor="ctr">
                    <a:lnL w="9524">
                      <a:solidFill>
                        <a:schemeClr val="tx2">
                          <a:lumMod val="20000"/>
                          <a:lumOff val="80000"/>
                        </a:schemeClr>
                      </a:solidFill>
                    </a:lnL>
                    <a:lnR w="9524">
                      <a:solidFill>
                        <a:schemeClr val="tx2">
                          <a:lumMod val="20000"/>
                          <a:lumOff val="80000"/>
                        </a:schemeClr>
                      </a:solidFill>
                    </a:lnR>
                    <a:lnT w="9524">
                      <a:solidFill>
                        <a:schemeClr val="tx2">
                          <a:lumMod val="20000"/>
                          <a:lumOff val="80000"/>
                        </a:schemeClr>
                      </a:solidFill>
                    </a:lnT>
                    <a:lnB w="9524">
                      <a:solidFill>
                        <a:schemeClr val="tx2">
                          <a:lumMod val="20000"/>
                          <a:lumOff val="80000"/>
                        </a:schemeClr>
                      </a:solidFill>
                    </a:lnB>
                    <a:solidFill>
                      <a:schemeClr val="bg1"/>
                    </a:solidFill>
                  </a:tcPr>
                </a:tc>
                <a:tc hMerge="1">
                  <a:txBody>
                    <a:bodyPr/>
                    <a:lstStyle/>
                    <a:p>
                      <a:endParaRPr lang="en-US"/>
                    </a:p>
                  </a:txBody>
                  <a:tcPr marL="9524" marR="9524" marT="9524" marB="0" anchor="ctr">
                    <a:lnL w="9524">
                      <a:solidFill>
                        <a:schemeClr val="tx2">
                          <a:lumMod val="20000"/>
                          <a:lumOff val="80000"/>
                        </a:schemeClr>
                      </a:solidFill>
                    </a:lnL>
                    <a:lnR w="9524">
                      <a:solidFill>
                        <a:schemeClr val="tx2">
                          <a:lumMod val="20000"/>
                          <a:lumOff val="80000"/>
                        </a:schemeClr>
                      </a:solidFill>
                    </a:lnR>
                    <a:lnT w="9524">
                      <a:solidFill>
                        <a:schemeClr val="tx2">
                          <a:lumMod val="20000"/>
                          <a:lumOff val="80000"/>
                        </a:schemeClr>
                      </a:solidFill>
                    </a:lnT>
                    <a:lnB w="9524">
                      <a:solidFill>
                        <a:schemeClr val="tx2">
                          <a:lumMod val="20000"/>
                          <a:lumOff val="80000"/>
                        </a:schemeClr>
                      </a:solidFill>
                    </a:lnB>
                    <a:solidFill>
                      <a:srgbClr val="000000"/>
                    </a:solidFill>
                  </a:tcPr>
                </a:tc>
                <a:extLst>
                  <a:ext uri="{0D108BD9-81ED-4DB2-BD59-A6C34878D82A}">
                    <a16:rowId xmlns:a16="http://schemas.microsoft.com/office/drawing/2014/main" val="4220870666"/>
                  </a:ext>
                </a:extLst>
              </a:tr>
              <a:tr h="478005">
                <a:tc>
                  <a:txBody>
                    <a:bodyPr/>
                    <a:lstStyle/>
                    <a:p>
                      <a:pPr marL="71755" lvl="0" algn="l">
                        <a:buNone/>
                      </a:pPr>
                      <a:r>
                        <a:rPr lang="en-US" sz="1100">
                          <a:latin typeface="Segoe UI" panose="020B0502040204020203" pitchFamily="34" charset="0"/>
                          <a:cs typeface="Segoe UI" panose="020B0502040204020203" pitchFamily="34" charset="0"/>
                        </a:rPr>
                        <a:t>Sec2. Use of legacy systems</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1755" lvl="0" algn="l">
                        <a:buNone/>
                      </a:pPr>
                      <a:r>
                        <a:rPr lang="en-US" sz="1100">
                          <a:latin typeface="Segoe UI" panose="020B0502040204020203" pitchFamily="34" charset="0"/>
                          <a:cs typeface="Segoe UI" panose="020B0502040204020203" pitchFamily="34" charset="0"/>
                        </a:rPr>
                        <a:t>Substantial regulatory operational activity will cease, and regulatory data integrity, confidentiality and availability may be compromised due to ongoing operation of legacy systems.</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15</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8</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12</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1755"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bg1"/>
                          </a:solidFill>
                          <a:effectLst/>
                          <a:latin typeface="Segoe UI" panose="020B0502040204020203" pitchFamily="34" charset="0"/>
                          <a:cs typeface="Segoe UI" panose="020B0502040204020203" pitchFamily="34" charset="0"/>
                        </a:rPr>
                        <a:t>Exceeds Tolerance</a:t>
                      </a:r>
                      <a:endParaRPr lang="en-US" sz="1100">
                        <a:solidFill>
                          <a:schemeClr val="bg1"/>
                        </a:solidFill>
                        <a:latin typeface="Segoe UI" panose="020B0502040204020203" pitchFamily="34" charset="0"/>
                        <a:cs typeface="Segoe UI" panose="020B0502040204020203" pitchFamily="34" charset="0"/>
                      </a:endParaRP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0D08"/>
                    </a:solidFill>
                  </a:tcPr>
                </a:tc>
                <a:extLst>
                  <a:ext uri="{0D108BD9-81ED-4DB2-BD59-A6C34878D82A}">
                    <a16:rowId xmlns:a16="http://schemas.microsoft.com/office/drawing/2014/main" val="1297946654"/>
                  </a:ext>
                </a:extLst>
              </a:tr>
              <a:tr h="300655">
                <a:tc gridSpan="6">
                  <a:txBody>
                    <a:bodyPr/>
                    <a:lstStyle/>
                    <a:p>
                      <a:pPr marL="71755" lvl="0" algn="l">
                        <a:buNone/>
                      </a:pPr>
                      <a:r>
                        <a:rPr lang="en-US" sz="1100" b="1" i="0" u="none" strike="noStrike">
                          <a:solidFill>
                            <a:srgbClr val="000000"/>
                          </a:solidFill>
                          <a:effectLst/>
                          <a:latin typeface="Segoe UI" panose="020B0502040204020203" pitchFamily="34" charset="0"/>
                          <a:cs typeface="Segoe UI" panose="020B0502040204020203" pitchFamily="34" charset="0"/>
                        </a:rPr>
                        <a:t>Governance, Legal and Compliance</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marL="9524" marR="9524" marT="9524" marB="0" anchor="ctr">
                    <a:lnL w="9524" cap="flat" cmpd="sng" algn="ctr">
                      <a:solidFill>
                        <a:schemeClr val="tx2">
                          <a:lumMod val="20000"/>
                          <a:lumOff val="80000"/>
                        </a:schemeClr>
                      </a:solidFill>
                      <a:prstDash val="solid"/>
                      <a:round/>
                      <a:headEnd type="none" w="med" len="med"/>
                      <a:tailEnd type="none" w="med" len="med"/>
                    </a:lnL>
                    <a:lnR w="9524" cap="flat" cmpd="sng" algn="ctr">
                      <a:solidFill>
                        <a:schemeClr val="tx2">
                          <a:lumMod val="20000"/>
                          <a:lumOff val="80000"/>
                        </a:schemeClr>
                      </a:solidFill>
                      <a:prstDash val="solid"/>
                      <a:round/>
                      <a:headEnd type="none" w="med" len="med"/>
                      <a:tailEnd type="none" w="med" len="med"/>
                    </a:lnR>
                    <a:lnT w="9524">
                      <a:solidFill>
                        <a:schemeClr val="tx2">
                          <a:lumMod val="20000"/>
                          <a:lumOff val="80000"/>
                        </a:schemeClr>
                      </a:solidFill>
                    </a:lnT>
                    <a:lnB w="9524" cap="flat" cmpd="sng" algn="ctr">
                      <a:solidFill>
                        <a:schemeClr val="tx2">
                          <a:lumMod val="20000"/>
                          <a:lumOff val="80000"/>
                        </a:schemeClr>
                      </a:solidFill>
                      <a:prstDash val="solid"/>
                      <a:round/>
                      <a:headEnd type="none" w="med" len="med"/>
                      <a:tailEnd type="none" w="med" len="med"/>
                    </a:lnB>
                    <a:solidFill>
                      <a:schemeClr val="bg1"/>
                    </a:solidFill>
                  </a:tcPr>
                </a:tc>
                <a:tc hMerge="1">
                  <a:txBody>
                    <a:bodyPr/>
                    <a:lstStyle/>
                    <a:p>
                      <a:endParaRPr lang="en-US"/>
                    </a:p>
                  </a:txBody>
                  <a:tcPr marL="9524" marR="9524" marT="9524" marB="0" anchor="ctr">
                    <a:lnL w="9524" cap="flat" cmpd="sng" algn="ctr">
                      <a:solidFill>
                        <a:schemeClr val="tx2">
                          <a:lumMod val="20000"/>
                          <a:lumOff val="80000"/>
                        </a:schemeClr>
                      </a:solidFill>
                      <a:prstDash val="solid"/>
                      <a:round/>
                      <a:headEnd type="none" w="med" len="med"/>
                      <a:tailEnd type="none" w="med" len="med"/>
                    </a:lnL>
                    <a:lnR w="9524" cap="flat" cmpd="sng" algn="ctr">
                      <a:solidFill>
                        <a:schemeClr val="tx2">
                          <a:lumMod val="20000"/>
                          <a:lumOff val="80000"/>
                        </a:schemeClr>
                      </a:solidFill>
                      <a:prstDash val="solid"/>
                      <a:round/>
                      <a:headEnd type="none" w="med" len="med"/>
                      <a:tailEnd type="none" w="med" len="med"/>
                    </a:lnR>
                    <a:lnT w="9524">
                      <a:solidFill>
                        <a:schemeClr val="tx2">
                          <a:lumMod val="20000"/>
                          <a:lumOff val="80000"/>
                        </a:schemeClr>
                      </a:solidFill>
                    </a:lnT>
                    <a:lnB w="9524" cap="flat" cmpd="sng" algn="ctr">
                      <a:solidFill>
                        <a:schemeClr val="tx2">
                          <a:lumMod val="20000"/>
                          <a:lumOff val="80000"/>
                        </a:schemeClr>
                      </a:solidFill>
                      <a:prstDash val="solid"/>
                      <a:round/>
                      <a:headEnd type="none" w="med" len="med"/>
                      <a:tailEnd type="none" w="med" len="med"/>
                    </a:lnB>
                    <a:solidFill>
                      <a:schemeClr val="bg1"/>
                    </a:solidFill>
                  </a:tcPr>
                </a:tc>
                <a:tc hMerge="1">
                  <a:txBody>
                    <a:bodyPr/>
                    <a:lstStyle/>
                    <a:p>
                      <a:endParaRPr lang="en-US"/>
                    </a:p>
                  </a:txBody>
                  <a:tcPr marL="9524" marR="9524" marT="9524" marB="0" anchor="ctr">
                    <a:lnL w="9524" cap="flat" cmpd="sng" algn="ctr">
                      <a:solidFill>
                        <a:schemeClr val="tx2">
                          <a:lumMod val="20000"/>
                          <a:lumOff val="80000"/>
                        </a:schemeClr>
                      </a:solidFill>
                      <a:prstDash val="solid"/>
                      <a:round/>
                      <a:headEnd type="none" w="med" len="med"/>
                      <a:tailEnd type="none" w="med" len="med"/>
                    </a:lnL>
                    <a:lnR w="9524" cap="flat" cmpd="sng" algn="ctr">
                      <a:solidFill>
                        <a:schemeClr val="tx2">
                          <a:lumMod val="20000"/>
                          <a:lumOff val="80000"/>
                        </a:schemeClr>
                      </a:solidFill>
                      <a:prstDash val="solid"/>
                      <a:round/>
                      <a:headEnd type="none" w="med" len="med"/>
                      <a:tailEnd type="none" w="med" len="med"/>
                    </a:lnR>
                    <a:lnT w="9524">
                      <a:solidFill>
                        <a:schemeClr val="tx2">
                          <a:lumMod val="20000"/>
                          <a:lumOff val="80000"/>
                        </a:schemeClr>
                      </a:solidFill>
                    </a:lnT>
                    <a:lnB w="9524" cap="flat" cmpd="sng" algn="ctr">
                      <a:solidFill>
                        <a:schemeClr val="tx2">
                          <a:lumMod val="20000"/>
                          <a:lumOff val="80000"/>
                        </a:schemeClr>
                      </a:solidFill>
                      <a:prstDash val="solid"/>
                      <a:round/>
                      <a:headEnd type="none" w="med" len="med"/>
                      <a:tailEnd type="none" w="med" len="med"/>
                    </a:lnB>
                    <a:solidFill>
                      <a:schemeClr val="bg1"/>
                    </a:solidFill>
                  </a:tcPr>
                </a:tc>
                <a:tc hMerge="1">
                  <a:txBody>
                    <a:bodyPr/>
                    <a:lstStyle/>
                    <a:p>
                      <a:endParaRPr lang="en-US"/>
                    </a:p>
                  </a:txBody>
                  <a:tcPr marL="9524" marR="9524" marT="9524" marB="0" anchor="ctr">
                    <a:lnL w="9524" cap="flat" cmpd="sng" algn="ctr">
                      <a:solidFill>
                        <a:schemeClr val="tx2">
                          <a:lumMod val="20000"/>
                          <a:lumOff val="80000"/>
                        </a:schemeClr>
                      </a:solidFill>
                      <a:prstDash val="solid"/>
                      <a:round/>
                      <a:headEnd type="none" w="med" len="med"/>
                      <a:tailEnd type="none" w="med" len="med"/>
                    </a:lnL>
                    <a:lnR w="9524" cap="flat" cmpd="sng" algn="ctr">
                      <a:solidFill>
                        <a:schemeClr val="tx2">
                          <a:lumMod val="20000"/>
                          <a:lumOff val="80000"/>
                        </a:schemeClr>
                      </a:solidFill>
                      <a:prstDash val="solid"/>
                      <a:round/>
                      <a:headEnd type="none" w="med" len="med"/>
                      <a:tailEnd type="none" w="med" len="med"/>
                    </a:lnR>
                    <a:lnT w="9524">
                      <a:solidFill>
                        <a:schemeClr val="tx2">
                          <a:lumMod val="20000"/>
                          <a:lumOff val="80000"/>
                        </a:schemeClr>
                      </a:solidFill>
                    </a:lnT>
                    <a:lnB w="9524" cap="flat" cmpd="sng" algn="ctr">
                      <a:solidFill>
                        <a:schemeClr val="tx2">
                          <a:lumMod val="20000"/>
                          <a:lumOff val="80000"/>
                        </a:schemeClr>
                      </a:solidFill>
                      <a:prstDash val="solid"/>
                      <a:round/>
                      <a:headEnd type="none" w="med" len="med"/>
                      <a:tailEnd type="none" w="med" len="med"/>
                    </a:lnB>
                    <a:solidFill>
                      <a:schemeClr val="bg1"/>
                    </a:solidFill>
                  </a:tcPr>
                </a:tc>
                <a:tc hMerge="1">
                  <a:txBody>
                    <a:bodyPr/>
                    <a:lstStyle/>
                    <a:p>
                      <a:endParaRPr lang="en-US"/>
                    </a:p>
                  </a:txBody>
                  <a:tcPr marL="9524" marR="9524" marT="9524" marB="0" anchor="ctr">
                    <a:lnL w="9524" cap="flat" cmpd="sng" algn="ctr">
                      <a:solidFill>
                        <a:schemeClr val="tx2">
                          <a:lumMod val="20000"/>
                          <a:lumOff val="80000"/>
                        </a:schemeClr>
                      </a:solidFill>
                      <a:prstDash val="solid"/>
                      <a:round/>
                      <a:headEnd type="none" w="med" len="med"/>
                      <a:tailEnd type="none" w="med" len="med"/>
                    </a:lnL>
                    <a:lnR w="9524">
                      <a:solidFill>
                        <a:schemeClr val="tx2">
                          <a:lumMod val="20000"/>
                          <a:lumOff val="80000"/>
                        </a:schemeClr>
                      </a:solidFill>
                    </a:lnR>
                    <a:lnT w="9524">
                      <a:solidFill>
                        <a:schemeClr val="tx2">
                          <a:lumMod val="20000"/>
                          <a:lumOff val="80000"/>
                        </a:schemeClr>
                      </a:solidFill>
                    </a:lnT>
                    <a:lnB w="9524" cap="flat" cmpd="sng" algn="ctr">
                      <a:solidFill>
                        <a:schemeClr val="tx2">
                          <a:lumMod val="20000"/>
                          <a:lumOff val="80000"/>
                        </a:schemeClr>
                      </a:solidFill>
                      <a:prstDash val="solid"/>
                      <a:round/>
                      <a:headEnd type="none" w="med" len="med"/>
                      <a:tailEnd type="none" w="med" len="med"/>
                    </a:lnB>
                    <a:solidFill>
                      <a:srgbClr val="FF6666"/>
                    </a:solidFill>
                  </a:tcPr>
                </a:tc>
                <a:extLst>
                  <a:ext uri="{0D108BD9-81ED-4DB2-BD59-A6C34878D82A}">
                    <a16:rowId xmlns:a16="http://schemas.microsoft.com/office/drawing/2014/main" val="1985954264"/>
                  </a:ext>
                </a:extLst>
              </a:tr>
              <a:tr h="408427">
                <a:tc>
                  <a:txBody>
                    <a:bodyPr/>
                    <a:lstStyle/>
                    <a:p>
                      <a:pPr marL="71755" lvl="0" algn="l">
                        <a:buNone/>
                      </a:pPr>
                      <a:r>
                        <a:rPr lang="en-US" sz="1100" b="0" i="0" u="none" strike="noStrike" noProof="0">
                          <a:solidFill>
                            <a:srgbClr val="000000"/>
                          </a:solidFill>
                          <a:effectLst/>
                          <a:latin typeface="Segoe UI" panose="020B0502040204020203" pitchFamily="34" charset="0"/>
                          <a:cs typeface="Segoe UI" panose="020B0502040204020203" pitchFamily="34" charset="0"/>
                        </a:rPr>
                        <a:t>G1. Governance arrangements</a:t>
                      </a:r>
                      <a:endParaRPr lang="en-US" sz="1100">
                        <a:latin typeface="Segoe UI" panose="020B0502040204020203" pitchFamily="34" charset="0"/>
                        <a:cs typeface="Segoe UI" panose="020B0502040204020203" pitchFamily="34" charset="0"/>
                      </a:endParaRP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1755" lvl="0" algn="l">
                        <a:buNone/>
                      </a:pPr>
                      <a:r>
                        <a:rPr lang="en-US" sz="1100" b="0" i="0" u="none" strike="noStrike" noProof="0">
                          <a:solidFill>
                            <a:srgbClr val="000000"/>
                          </a:solidFill>
                          <a:effectLst/>
                          <a:latin typeface="Segoe UI" panose="020B0502040204020203" pitchFamily="34" charset="0"/>
                          <a:cs typeface="Segoe UI" panose="020B0502040204020203" pitchFamily="34" charset="0"/>
                        </a:rPr>
                        <a:t>Board and Executive governance arrangements may not support effective decision</a:t>
                      </a:r>
                      <a:endParaRPr lang="en-US" sz="1100">
                        <a:latin typeface="Segoe UI" panose="020B0502040204020203" pitchFamily="34" charset="0"/>
                        <a:cs typeface="Segoe UI" panose="020B0502040204020203" pitchFamily="34" charset="0"/>
                      </a:endParaRP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16</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10</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100" b="0" i="0" u="none" strike="noStrike">
                          <a:solidFill>
                            <a:srgbClr val="000000"/>
                          </a:solidFill>
                          <a:effectLst/>
                          <a:latin typeface="Segoe UI" panose="020B0502040204020203" pitchFamily="34" charset="0"/>
                          <a:cs typeface="Segoe UI" panose="020B0502040204020203" pitchFamily="34" charset="0"/>
                        </a:rPr>
                        <a:t>15</a:t>
                      </a: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1755" lvl="0" algn="l">
                        <a:buNone/>
                      </a:pPr>
                      <a:r>
                        <a:rPr lang="en-GB" sz="1100" b="0" i="0" u="none" strike="noStrike" noProof="0">
                          <a:solidFill>
                            <a:schemeClr val="bg1"/>
                          </a:solidFill>
                          <a:effectLst/>
                          <a:latin typeface="Segoe UI" panose="020B0502040204020203" pitchFamily="34" charset="0"/>
                          <a:cs typeface="Segoe UI" panose="020B0502040204020203" pitchFamily="34" charset="0"/>
                        </a:rPr>
                        <a:t>Exceeds Tolerance</a:t>
                      </a:r>
                      <a:endParaRPr lang="en-US" sz="1100">
                        <a:solidFill>
                          <a:schemeClr val="bg1"/>
                        </a:solidFill>
                        <a:latin typeface="Segoe UI" panose="020B0502040204020203" pitchFamily="34" charset="0"/>
                        <a:cs typeface="Segoe UI" panose="020B0502040204020203" pitchFamily="34" charset="0"/>
                      </a:endParaRPr>
                    </a:p>
                  </a:txBody>
                  <a:tcPr marL="9524" marR="9524" marT="952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0D08"/>
                    </a:solidFill>
                  </a:tcPr>
                </a:tc>
                <a:extLst>
                  <a:ext uri="{0D108BD9-81ED-4DB2-BD59-A6C34878D82A}">
                    <a16:rowId xmlns:a16="http://schemas.microsoft.com/office/drawing/2014/main" val="1940056683"/>
                  </a:ext>
                </a:extLst>
              </a:tr>
            </a:tbl>
          </a:graphicData>
        </a:graphic>
      </p:graphicFrame>
      <p:sp>
        <p:nvSpPr>
          <p:cNvPr id="4" name="Rectangle 3">
            <a:extLst>
              <a:ext uri="{FF2B5EF4-FFF2-40B4-BE49-F238E27FC236}">
                <a16:creationId xmlns:a16="http://schemas.microsoft.com/office/drawing/2014/main" id="{3E9F8295-E2A7-EC1E-DC2E-208BE74C44F2}"/>
              </a:ext>
              <a:ext uri="{C183D7F6-B498-43B3-948B-1728B52AA6E4}">
                <adec:decorative xmlns:adec="http://schemas.microsoft.com/office/drawing/2017/decorative" val="1"/>
              </a:ext>
            </a:extLst>
          </p:cNvPr>
          <p:cNvSpPr/>
          <p:nvPr/>
        </p:nvSpPr>
        <p:spPr>
          <a:xfrm>
            <a:off x="374199" y="337446"/>
            <a:ext cx="4755854" cy="459508"/>
          </a:xfrm>
          <a:prstGeom prst="rect">
            <a:avLst/>
          </a:prstGeom>
          <a:solidFill>
            <a:srgbClr val="7B5F8C">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8">
            <a:extLst>
              <a:ext uri="{FF2B5EF4-FFF2-40B4-BE49-F238E27FC236}">
                <a16:creationId xmlns:a16="http://schemas.microsoft.com/office/drawing/2014/main" id="{2BFEC1C5-9882-82D1-384F-FE440940DEEE}"/>
              </a:ext>
            </a:extLst>
          </p:cNvPr>
          <p:cNvSpPr txBox="1">
            <a:spLocks/>
          </p:cNvSpPr>
          <p:nvPr/>
        </p:nvSpPr>
        <p:spPr>
          <a:xfrm>
            <a:off x="448739" y="399371"/>
            <a:ext cx="4506501"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GB" sz="1600" b="1">
                <a:solidFill>
                  <a:srgbClr val="5A4567"/>
                </a:solidFill>
                <a:latin typeface="Segoe UI" panose="020B0502040204020203" pitchFamily="34" charset="0"/>
                <a:ea typeface="+mn-ea"/>
                <a:cs typeface="Segoe UI" panose="020B0502040204020203" pitchFamily="34" charset="0"/>
              </a:rPr>
              <a:t>Risk Annex - Corporate Risk Register – cont.</a:t>
            </a:r>
          </a:p>
        </p:txBody>
      </p:sp>
      <p:sp>
        <p:nvSpPr>
          <p:cNvPr id="6" name="Slide Number Placeholder 4">
            <a:extLst>
              <a:ext uri="{FF2B5EF4-FFF2-40B4-BE49-F238E27FC236}">
                <a16:creationId xmlns:a16="http://schemas.microsoft.com/office/drawing/2014/main" id="{84AF2E31-DA29-14D0-1FD8-3F9FA9626E4D}"/>
              </a:ext>
            </a:extLst>
          </p:cNvPr>
          <p:cNvSpPr>
            <a:spLocks noGrp="1"/>
          </p:cNvSpPr>
          <p:nvPr>
            <p:ph type="sldNum" sz="quarter" idx="12"/>
          </p:nvPr>
        </p:nvSpPr>
        <p:spPr>
          <a:xfrm>
            <a:off x="9448800" y="-5262"/>
            <a:ext cx="2743200" cy="365125"/>
          </a:xfrm>
        </p:spPr>
        <p:txBody>
          <a:bodyPr/>
          <a:lstStyle/>
          <a:p>
            <a:fld id="{EFAAA52C-CE07-4EAC-8791-44FF385A0652}" type="slidenum">
              <a:rPr lang="en-GB" smtClean="0">
                <a:latin typeface="Segoe UI" panose="020B0502040204020203" pitchFamily="34" charset="0"/>
                <a:cs typeface="Segoe UI" panose="020B0502040204020203" pitchFamily="34" charset="0"/>
              </a:rPr>
              <a:t>10</a:t>
            </a:fld>
            <a:endParaRPr lang="en-GB">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506436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9FC863EA7C6D041AE6C2DF7B2529789" ma:contentTypeVersion="14" ma:contentTypeDescription="Create a new document." ma:contentTypeScope="" ma:versionID="3fe018f84d8881eac2df547d3d13f0dc">
  <xsd:schema xmlns:xsd="http://www.w3.org/2001/XMLSchema" xmlns:xs="http://www.w3.org/2001/XMLSchema" xmlns:p="http://schemas.microsoft.com/office/2006/metadata/properties" xmlns:ns2="164ad382-3c4e-46c8-8941-bb10e29dc2a7" xmlns:ns3="69835d11-a58d-4a3a-98ba-45651de9bb33" targetNamespace="http://schemas.microsoft.com/office/2006/metadata/properties" ma:root="true" ma:fieldsID="ce7e52b8adf17a72e3795ceffdc20784" ns2:_="" ns3:_="">
    <xsd:import namespace="164ad382-3c4e-46c8-8941-bb10e29dc2a7"/>
    <xsd:import namespace="69835d11-a58d-4a3a-98ba-45651de9bb3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4ad382-3c4e-46c8-8941-bb10e29dc2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8df9d8e5-705b-4129-800a-08ca17c575e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835d11-a58d-4a3a-98ba-45651de9bb3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3aaa2f0-1062-40e0-aaee-3b6b3910f74a}" ma:internalName="TaxCatchAll" ma:showField="CatchAllData" ma:web="69835d11-a58d-4a3a-98ba-45651de9bb3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64ad382-3c4e-46c8-8941-bb10e29dc2a7">
      <Terms xmlns="http://schemas.microsoft.com/office/infopath/2007/PartnerControls"/>
    </lcf76f155ced4ddcb4097134ff3c332f>
    <TaxCatchAll xmlns="69835d11-a58d-4a3a-98ba-45651de9bb33" xsi:nil="true"/>
  </documentManagement>
</p:properties>
</file>

<file path=customXml/itemProps1.xml><?xml version="1.0" encoding="utf-8"?>
<ds:datastoreItem xmlns:ds="http://schemas.openxmlformats.org/officeDocument/2006/customXml" ds:itemID="{9DF66579-A962-4CBE-9DDF-DBB15386DC7A}">
  <ds:schemaRefs>
    <ds:schemaRef ds:uri="http://schemas.microsoft.com/sharepoint/v3/contenttype/forms"/>
  </ds:schemaRefs>
</ds:datastoreItem>
</file>

<file path=customXml/itemProps2.xml><?xml version="1.0" encoding="utf-8"?>
<ds:datastoreItem xmlns:ds="http://schemas.openxmlformats.org/officeDocument/2006/customXml" ds:itemID="{9FA7D130-AC78-43F2-9E1B-684DFE33FE58}"/>
</file>

<file path=customXml/itemProps3.xml><?xml version="1.0" encoding="utf-8"?>
<ds:datastoreItem xmlns:ds="http://schemas.openxmlformats.org/officeDocument/2006/customXml" ds:itemID="{7F7D784C-D43E-4D40-A900-F06047087FB3}">
  <ds:schemaRefs>
    <ds:schemaRef ds:uri="1d162527-c308-4a98-98b8-9e726c57dd8b"/>
    <ds:schemaRef ds:uri="c497441b-d3fe-4788-8629-aff52d38f5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2190</Words>
  <Application>Microsoft Office PowerPoint</Application>
  <PresentationFormat>Widescreen</PresentationFormat>
  <Paragraphs>728</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Aptos Display</vt:lpstr>
      <vt:lpstr>Arial</vt:lpstr>
      <vt:lpstr>Calibri</vt:lpstr>
      <vt:lpstr>Segoe UI</vt:lpstr>
      <vt:lpstr>Segoe UI Semilight</vt:lpstr>
      <vt:lpstr>Office Theme</vt:lpstr>
      <vt:lpstr>Balanced score card CQC Business Plan 2025/26 draft measures Item 5.4 CM/09/25/54 Annex A Month 4 | July 2025</vt:lpstr>
      <vt:lpstr>Measure categories</vt:lpstr>
      <vt:lpstr>Immediate Action Measures</vt:lpstr>
      <vt:lpstr>PowerPoint Presentation</vt:lpstr>
      <vt:lpstr>Regulatory Effectiveness (Customer)</vt:lpstr>
      <vt:lpstr>Business Processes</vt:lpstr>
      <vt:lpstr>Business Processes (Continued)</vt:lpstr>
      <vt:lpstr>Culture and People</vt:lpstr>
      <vt:lpstr>Risk Annex - Corporate Risk Register</vt:lpstr>
      <vt:lpstr>PowerPoint Presentation</vt:lpstr>
    </vt:vector>
  </TitlesOfParts>
  <Company>Care Quality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OConnell</dc:creator>
  <cp:lastModifiedBy>Sarah Vallotton</cp:lastModifiedBy>
  <cp:revision>2</cp:revision>
  <dcterms:created xsi:type="dcterms:W3CDTF">2024-09-30T13:51:33Z</dcterms:created>
  <dcterms:modified xsi:type="dcterms:W3CDTF">2025-09-14T20:05:36Z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0x01010009FC863EA7C6D041AE6C2DF7B2529789</vt:lpwstr>
  </property>
  <property fmtid="{D5CDD505-2E9C-101B-9397-08002B2CF9AE}" pid="3" name="MediaServiceImageTags">
    <vt:lpwstr/>
  </property>
</Properties>
</file>