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1"/>
  </p:notesMasterIdLst>
  <p:handoutMasterIdLst>
    <p:handoutMasterId r:id="rId12"/>
  </p:handoutMasterIdLst>
  <p:sldIdLst>
    <p:sldId id="271" r:id="rId5"/>
    <p:sldId id="2338" r:id="rId6"/>
    <p:sldId id="2340" r:id="rId7"/>
    <p:sldId id="2343" r:id="rId8"/>
    <p:sldId id="2344" r:id="rId9"/>
    <p:sldId id="234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F86F90-5C7D-7562-B336-BECA3DBE662D}" name="Meryll Paterson" initials="" userId="S::Meryll.Paterson@cqc.org.uk::de512a71-9945-41b7-9525-94405b721d3d" providerId="AD"/>
  <p188:author id="{E355FAA3-B55F-19F7-4642-5C552FA5AB2E}" name="Meryll Paterson" initials="MP" userId="S::meryll.paterson@cqc.org.uk::de512a71-9945-41b7-9525-94405b721d3d" providerId="AD"/>
  <p188:author id="{CAD450F9-CE9C-CAE7-3E16-F326C2B86330}" name="Charlotte Riviere" initials="CR" userId="S::charlotte.Riviere@cqc.org.uk::46d5e3a2-b43d-474a-bad7-7b5b70a38071" providerId="AD"/>
  <p188:author id="{19C0E9FE-C838-34A0-4F85-97A17B5D5636}" name="Christine Bennett2" initials="CB" userId="S::Christine.bennett2@cqc.org.uk::79081c52-f626-4ea4-b12d-4a98ee08d42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gan Robertson" initials="LR" lastIdx="1" clrIdx="0">
    <p:extLst>
      <p:ext uri="{19B8F6BF-5375-455C-9EA6-DF929625EA0E}">
        <p15:presenceInfo xmlns:p15="http://schemas.microsoft.com/office/powerpoint/2012/main" userId="Logan Robert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195D"/>
    <a:srgbClr val="375071"/>
    <a:srgbClr val="005EB8"/>
    <a:srgbClr val="AFB9C6"/>
    <a:srgbClr val="595959"/>
    <a:srgbClr val="A83DA4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787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tservicemanagementcqcorg-my.sharepoint.com/personal/christine_bennett2_cqc_org_uk/Documents/LTS%20analysis%20for%20external%20presentat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itservicemanagementcqcorg-my.sharepoint.com/personal/christine_bennett2_cqc_org_uk/Documents/LTS%20analysis%20for%20external%20presentatio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4901610375218422E-2"/>
          <c:y val="6.0185082453268514E-2"/>
          <c:w val="0.91988888888888887"/>
          <c:h val="0.83278579760863225"/>
        </c:manualLayout>
      </c:layout>
      <c:barChart>
        <c:barDir val="bar"/>
        <c:grouping val="stacked"/>
        <c:varyColors val="0"/>
        <c:ser>
          <c:idx val="3"/>
          <c:order val="0"/>
          <c:tx>
            <c:v>left lts</c:v>
          </c:tx>
          <c:spPr>
            <a:pattFill prst="pct20">
              <a:fgClr>
                <a:srgbClr val="A83DA4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val>
            <c:numRef>
              <c:f>Sheet1!$C$12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F-4E11-84E9-DFC533F84F21}"/>
            </c:ext>
          </c:extLst>
        </c:ser>
        <c:ser>
          <c:idx val="0"/>
          <c:order val="1"/>
          <c:spPr>
            <a:solidFill>
              <a:srgbClr val="A83DA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728896253337016E-2"/>
                  <c:y val="-2.219280679129489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000">
                        <a:solidFill>
                          <a:schemeClr val="bg1"/>
                        </a:solidFill>
                      </a:rPr>
                      <a:t>71 ICETR completed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359149493223041"/>
                      <c:h val="0.170795894188326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2FDF-4E11-84E9-DFC533F84F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Sheet1!$A$12</c:f>
              <c:strCache>
                <c:ptCount val="1"/>
                <c:pt idx="0">
                  <c:v>ICETR complete</c:v>
                </c:pt>
              </c:strCache>
            </c:strRef>
          </c:cat>
          <c:val>
            <c:numRef>
              <c:f>Sheet1!$B$12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DF-4E11-84E9-DFC533F84F21}"/>
            </c:ext>
          </c:extLst>
        </c:ser>
        <c:ser>
          <c:idx val="1"/>
          <c:order val="2"/>
          <c:spPr>
            <a:pattFill prst="pct50">
              <a:fgClr>
                <a:srgbClr val="AFB9C6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FB9C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FDF-4E11-84E9-DFC533F84F21}"/>
              </c:ext>
            </c:extLst>
          </c:dPt>
          <c:cat>
            <c:strRef>
              <c:f>Sheet1!$A$12</c:f>
              <c:strCache>
                <c:ptCount val="1"/>
                <c:pt idx="0">
                  <c:v>ICETR complete</c:v>
                </c:pt>
              </c:strCache>
            </c:strRef>
          </c:cat>
          <c:val>
            <c:numRef>
              <c:f>Sheet1!$D$12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DF-4E11-84E9-DFC533F84F21}"/>
            </c:ext>
          </c:extLst>
        </c:ser>
        <c:ser>
          <c:idx val="2"/>
          <c:order val="3"/>
          <c:spPr>
            <a:solidFill>
              <a:srgbClr val="AFB9C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4438776138898271E-2"/>
                  <c:y val="-1.78009373329000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22 ICETR to</a:t>
                    </a:r>
                    <a:r>
                      <a:rPr lang="en-US" sz="10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complete</a:t>
                    </a:r>
                    <a:endParaRPr lang="en-US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60035603026257"/>
                      <c:h val="0.2853976256920454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6-2FDF-4E11-84E9-DFC533F84F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Sheet1!$A$12</c:f>
              <c:strCache>
                <c:ptCount val="1"/>
                <c:pt idx="0">
                  <c:v>ICETR complete</c:v>
                </c:pt>
              </c:strCache>
            </c:strRef>
          </c:cat>
          <c:val>
            <c:numRef>
              <c:f>Sheet1!$E$12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FDF-4E11-84E9-DFC533F84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581591408"/>
        <c:axId val="1581590928"/>
      </c:barChart>
      <c:catAx>
        <c:axId val="15815914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81590928"/>
        <c:crosses val="autoZero"/>
        <c:auto val="1"/>
        <c:lblAlgn val="ctr"/>
        <c:lblOffset val="100"/>
        <c:noMultiLvlLbl val="0"/>
      </c:catAx>
      <c:valAx>
        <c:axId val="15815909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8159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75071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BD9-4124-B452-619C23C8ADA3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BD9-4124-B452-619C23C8AD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Sheet1!$H$123:$H$130</c:f>
              <c:strCache>
                <c:ptCount val="8"/>
                <c:pt idx="0">
                  <c:v>0 to 9</c:v>
                </c:pt>
                <c:pt idx="1">
                  <c:v>10 to 19</c:v>
                </c:pt>
                <c:pt idx="2">
                  <c:v>20 to 29</c:v>
                </c:pt>
                <c:pt idx="3">
                  <c:v>30 to 39</c:v>
                </c:pt>
                <c:pt idx="4">
                  <c:v>40 to 49</c:v>
                </c:pt>
                <c:pt idx="5">
                  <c:v>50 to 59</c:v>
                </c:pt>
                <c:pt idx="6">
                  <c:v>60+</c:v>
                </c:pt>
                <c:pt idx="7">
                  <c:v>Unknown</c:v>
                </c:pt>
              </c:strCache>
            </c:strRef>
          </c:cat>
          <c:val>
            <c:numRef>
              <c:f>Sheet1!$I$123:$I$130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31</c:v>
                </c:pt>
                <c:pt idx="3">
                  <c:v>18</c:v>
                </c:pt>
                <c:pt idx="4">
                  <c:v>15</c:v>
                </c:pt>
                <c:pt idx="5">
                  <c:v>3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87-4F19-AF90-4A6E66E37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360719312"/>
        <c:axId val="1357315008"/>
      </c:barChart>
      <c:catAx>
        <c:axId val="136071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57315008"/>
        <c:crosses val="autoZero"/>
        <c:auto val="1"/>
        <c:lblAlgn val="ctr"/>
        <c:lblOffset val="100"/>
        <c:noMultiLvlLbl val="0"/>
      </c:catAx>
      <c:valAx>
        <c:axId val="13573150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60719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407686433381463E-2"/>
          <c:y val="6.3805279258853959E-2"/>
          <c:w val="0.96459231356661845"/>
          <c:h val="0.7386116482771660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Sheet1!$F$144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AA0-4BBF-9B21-9537C9E342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Sheet1!$G$144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A0-4BBF-9B21-9537C9E34286}"/>
            </c:ext>
          </c:extLst>
        </c:ser>
        <c:ser>
          <c:idx val="1"/>
          <c:order val="1"/>
          <c:tx>
            <c:strRef>
              <c:f>Sheet1!$F$145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0079EB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A0E8-465F-9CB2-4DE588D378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Sheet1!$G$145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A0-4BBF-9B21-9537C9E34286}"/>
            </c:ext>
          </c:extLst>
        </c:ser>
        <c:ser>
          <c:idx val="2"/>
          <c:order val="2"/>
          <c:tx>
            <c:strRef>
              <c:f>Sheet1!$F$146</c:f>
              <c:strCache>
                <c:ptCount val="1"/>
                <c:pt idx="0">
                  <c:v>Non-binary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Sheet1!$G$146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A0-4BBF-9B21-9537C9E34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81077104"/>
        <c:axId val="1581078544"/>
      </c:barChart>
      <c:catAx>
        <c:axId val="1581077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81078544"/>
        <c:crosses val="autoZero"/>
        <c:auto val="1"/>
        <c:lblAlgn val="ctr"/>
        <c:lblOffset val="100"/>
        <c:noMultiLvlLbl val="0"/>
      </c:catAx>
      <c:valAx>
        <c:axId val="1581078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8107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22205706887822402"/>
          <c:y val="0.86042172686225094"/>
          <c:w val="0.50301803065174366"/>
          <c:h val="9.89749136093874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102234902520212E-3"/>
          <c:y val="6.9444444444444448E-2"/>
          <c:w val="0.94769377080361383"/>
          <c:h val="0.7860564304461942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7507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D14-4E9F-BDA6-CE241AC20C5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D14-4E9F-BDA6-CE241AC20C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Sheet1!$E$156:$E$160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Mixed</c:v>
                </c:pt>
                <c:pt idx="3">
                  <c:v>Asian</c:v>
                </c:pt>
                <c:pt idx="4">
                  <c:v>Not Stated/Not known</c:v>
                </c:pt>
              </c:strCache>
            </c:strRef>
          </c:cat>
          <c:val>
            <c:numRef>
              <c:f>Sheet1!$F$156:$F$160</c:f>
              <c:numCache>
                <c:formatCode>General</c:formatCode>
                <c:ptCount val="5"/>
                <c:pt idx="0">
                  <c:v>71</c:v>
                </c:pt>
                <c:pt idx="1">
                  <c:v>6</c:v>
                </c:pt>
                <c:pt idx="2">
                  <c:v>4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29-4372-B412-0F99B0A7F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815586528"/>
        <c:axId val="1815586048"/>
      </c:barChart>
      <c:catAx>
        <c:axId val="181558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15586048"/>
        <c:crosses val="autoZero"/>
        <c:auto val="1"/>
        <c:lblAlgn val="ctr"/>
        <c:lblOffset val="100"/>
        <c:noMultiLvlLbl val="0"/>
      </c:catAx>
      <c:valAx>
        <c:axId val="1815586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15586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Hospital Length of Stay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7507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Sheet1!$A$213:$A$222</c:f>
              <c:strCache>
                <c:ptCount val="10"/>
                <c:pt idx="0">
                  <c:v>Less than 6 months</c:v>
                </c:pt>
                <c:pt idx="1">
                  <c:v>6 months - 1 year</c:v>
                </c:pt>
                <c:pt idx="2">
                  <c:v>1 -2 years</c:v>
                </c:pt>
                <c:pt idx="3">
                  <c:v>2 - 3 years</c:v>
                </c:pt>
                <c:pt idx="4">
                  <c:v>3 - 4 years</c:v>
                </c:pt>
                <c:pt idx="5">
                  <c:v>4 - 5 years</c:v>
                </c:pt>
                <c:pt idx="6">
                  <c:v>5 - 10 years</c:v>
                </c:pt>
                <c:pt idx="7">
                  <c:v>10 - 15 yeas</c:v>
                </c:pt>
                <c:pt idx="8">
                  <c:v>15+ years</c:v>
                </c:pt>
                <c:pt idx="9">
                  <c:v>No data</c:v>
                </c:pt>
              </c:strCache>
            </c:strRef>
          </c:cat>
          <c:val>
            <c:numRef>
              <c:f>Sheet1!$B$213:$B$222</c:f>
              <c:numCache>
                <c:formatCode>General</c:formatCode>
                <c:ptCount val="10"/>
                <c:pt idx="0">
                  <c:v>4</c:v>
                </c:pt>
                <c:pt idx="1">
                  <c:v>3</c:v>
                </c:pt>
                <c:pt idx="2">
                  <c:v>7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19</c:v>
                </c:pt>
                <c:pt idx="7">
                  <c:v>14</c:v>
                </c:pt>
                <c:pt idx="8">
                  <c:v>15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09-47DB-AD87-B03049977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307856655"/>
        <c:axId val="307860495"/>
      </c:barChart>
      <c:catAx>
        <c:axId val="307856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7860495"/>
        <c:crosses val="autoZero"/>
        <c:auto val="1"/>
        <c:lblAlgn val="ctr"/>
        <c:lblOffset val="100"/>
        <c:noMultiLvlLbl val="0"/>
      </c:catAx>
      <c:valAx>
        <c:axId val="30786049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78566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LTS</a:t>
            </a:r>
            <a:r>
              <a:rPr lang="en-GB" baseline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Length of Stay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Sheet1!$A$244:$A$253</c:f>
              <c:strCache>
                <c:ptCount val="10"/>
                <c:pt idx="0">
                  <c:v>Less than 6 months</c:v>
                </c:pt>
                <c:pt idx="1">
                  <c:v>6 months - 1 year</c:v>
                </c:pt>
                <c:pt idx="2">
                  <c:v>1 -2 years</c:v>
                </c:pt>
                <c:pt idx="3">
                  <c:v>2 - 3 years</c:v>
                </c:pt>
                <c:pt idx="4">
                  <c:v>3 - 4 years</c:v>
                </c:pt>
                <c:pt idx="5">
                  <c:v>4 - 5 years</c:v>
                </c:pt>
                <c:pt idx="6">
                  <c:v>5 - 10 years</c:v>
                </c:pt>
                <c:pt idx="7">
                  <c:v>10 - 15 yeas</c:v>
                </c:pt>
                <c:pt idx="8">
                  <c:v>15+ years</c:v>
                </c:pt>
                <c:pt idx="9">
                  <c:v>No data</c:v>
                </c:pt>
              </c:strCache>
            </c:strRef>
          </c:cat>
          <c:val>
            <c:numRef>
              <c:f>Sheet1!$K$245:$K$254</c:f>
              <c:numCache>
                <c:formatCode>General</c:formatCode>
                <c:ptCount val="10"/>
                <c:pt idx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11</c:v>
                </c:pt>
                <c:pt idx="4">
                  <c:v>11</c:v>
                </c:pt>
                <c:pt idx="5">
                  <c:v>5</c:v>
                </c:pt>
                <c:pt idx="6">
                  <c:v>6</c:v>
                </c:pt>
                <c:pt idx="7">
                  <c:v>4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F6-4B8E-A6A4-2F31CB099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307856655"/>
        <c:axId val="307860495"/>
      </c:barChart>
      <c:catAx>
        <c:axId val="307856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7860495"/>
        <c:crosses val="autoZero"/>
        <c:auto val="1"/>
        <c:lblAlgn val="ctr"/>
        <c:lblOffset val="100"/>
        <c:noMultiLvlLbl val="0"/>
      </c:catAx>
      <c:valAx>
        <c:axId val="30786049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78566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0.08374</cdr:x>
      <cdr:y>0.33812</cdr:y>
    </cdr:from>
    <cdr:to>
      <cdr:x>0.18955</cdr:x>
      <cdr:y>0.61201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206A84E-0476-6104-8865-0D67B3D85DB1}"/>
            </a:ext>
          </a:extLst>
        </cdr:cNvPr>
        <cdr:cNvSpPr txBox="1"/>
      </cdr:nvSpPr>
      <cdr:spPr>
        <a:xfrm xmlns:a="http://schemas.openxmlformats.org/drawingml/2006/main">
          <a:off x="708500" y="792358"/>
          <a:ext cx="895200" cy="6418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19 people have left LTS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0A331-7ADD-4391-8CA5-606C9BFD26F5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NHS Improvement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E16CE-1862-465F-9912-D0001C1A0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06748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AE991-F138-4FD8-982E-957F3CA6A0F6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NHS Improvement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0AB7D-FC04-41BF-88F7-E47891A06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01105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NHS Improvement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0AB7D-FC04-41BF-88F7-E47891A0628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950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9"/>
          <p:cNvSpPr>
            <a:spLocks noGrp="1"/>
          </p:cNvSpPr>
          <p:nvPr>
            <p:ph type="title" hasCustomPrompt="1"/>
          </p:nvPr>
        </p:nvSpPr>
        <p:spPr>
          <a:xfrm>
            <a:off x="449539" y="2589439"/>
            <a:ext cx="7886700" cy="689541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rgbClr val="005EB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9539" y="3278980"/>
            <a:ext cx="6858000" cy="4732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 baseline="0">
                <a:solidFill>
                  <a:srgbClr val="005EB8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367186" y="1027522"/>
            <a:ext cx="6523807" cy="507162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cs typeface="Arial" panose="020B0604020202020204" pitchFamily="34" charset="0"/>
              </a:defRPr>
            </a:lvl1pPr>
            <a:lvl2pPr>
              <a:defRPr sz="1400">
                <a:latin typeface="+mn-lt"/>
                <a:cs typeface="Arial" panose="020B0604020202020204" pitchFamily="34" charset="0"/>
              </a:defRPr>
            </a:lvl2pPr>
            <a:lvl3pPr>
              <a:defRPr sz="1400">
                <a:latin typeface="+mn-lt"/>
                <a:cs typeface="Arial" panose="020B0604020202020204" pitchFamily="34" charset="0"/>
              </a:defRPr>
            </a:lvl3pPr>
            <a:lvl4pPr>
              <a:defRPr sz="1400">
                <a:latin typeface="+mn-lt"/>
                <a:cs typeface="Arial" panose="020B0604020202020204" pitchFamily="34" charset="0"/>
              </a:defRPr>
            </a:lvl4pPr>
            <a:lvl5pPr>
              <a:defRPr sz="14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67186" y="205408"/>
            <a:ext cx="7145977" cy="611649"/>
          </a:xfrm>
          <a:prstGeom prst="rect">
            <a:avLst/>
          </a:prstGeom>
        </p:spPr>
        <p:txBody>
          <a:bodyPr/>
          <a:lstStyle>
            <a:lvl1pPr>
              <a:defRPr sz="3600" b="0">
                <a:solidFill>
                  <a:srgbClr val="005EB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sz="2800">
              <a:solidFill>
                <a:srgbClr val="005EB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91314" y="6372536"/>
            <a:ext cx="647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34F92BC6-D7C3-584B-87F2-0B845776A5AD}" type="slidenum">
              <a:rPr lang="en-US" sz="12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r>
              <a:rPr lang="en-US" sz="12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20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120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90676" y="6333439"/>
            <a:ext cx="5723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12" name="Picture 11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7ADC841C-5A22-4563-A975-9750BB6F94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96159" y="293024"/>
            <a:ext cx="1080655" cy="43641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E80DD3-7348-45A1-9B42-8439BBF528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0993" y="1027113"/>
            <a:ext cx="1989056" cy="507206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cs typeface="Arial" panose="020B0604020202020204" pitchFamily="34" charset="0"/>
              </a:defRPr>
            </a:lvl1pPr>
            <a:lvl2pPr>
              <a:defRPr sz="1400">
                <a:latin typeface="+mn-lt"/>
                <a:cs typeface="Arial" panose="020B0604020202020204" pitchFamily="34" charset="0"/>
              </a:defRPr>
            </a:lvl2pPr>
            <a:lvl3pPr marL="914400" indent="0">
              <a:buNone/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367186" y="1027522"/>
            <a:ext cx="6523807" cy="3135916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cs typeface="Arial" panose="020B0604020202020204" pitchFamily="34" charset="0"/>
              </a:defRPr>
            </a:lvl1pPr>
            <a:lvl2pPr>
              <a:defRPr sz="1400">
                <a:latin typeface="+mn-lt"/>
                <a:cs typeface="Arial" panose="020B0604020202020204" pitchFamily="34" charset="0"/>
              </a:defRPr>
            </a:lvl2pPr>
            <a:lvl3pPr>
              <a:defRPr sz="1400">
                <a:latin typeface="+mn-lt"/>
                <a:cs typeface="Arial" panose="020B0604020202020204" pitchFamily="34" charset="0"/>
              </a:defRPr>
            </a:lvl3pPr>
            <a:lvl4pPr>
              <a:defRPr sz="1400">
                <a:latin typeface="+mn-lt"/>
                <a:cs typeface="Arial" panose="020B0604020202020204" pitchFamily="34" charset="0"/>
              </a:defRPr>
            </a:lvl4pPr>
            <a:lvl5pPr>
              <a:defRPr sz="14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67186" y="205408"/>
            <a:ext cx="7145977" cy="611649"/>
          </a:xfrm>
          <a:prstGeom prst="rect">
            <a:avLst/>
          </a:prstGeom>
        </p:spPr>
        <p:txBody>
          <a:bodyPr/>
          <a:lstStyle>
            <a:lvl1pPr>
              <a:defRPr sz="3600" b="0">
                <a:solidFill>
                  <a:srgbClr val="005EB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sz="2800">
              <a:solidFill>
                <a:srgbClr val="005EB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91314" y="6372536"/>
            <a:ext cx="647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34F92BC6-D7C3-584B-87F2-0B845776A5AD}" type="slidenum">
              <a:rPr lang="en-US" sz="12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r>
              <a:rPr lang="en-US" sz="12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20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120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90676" y="6333439"/>
            <a:ext cx="5723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E80DD3-7348-45A1-9B42-8439BBF528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0993" y="1027113"/>
            <a:ext cx="1989056" cy="507206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cs typeface="Arial" panose="020B0604020202020204" pitchFamily="34" charset="0"/>
              </a:defRPr>
            </a:lvl1pPr>
            <a:lvl2pPr>
              <a:defRPr sz="1400">
                <a:latin typeface="+mn-lt"/>
                <a:cs typeface="Arial" panose="020B0604020202020204" pitchFamily="34" charset="0"/>
              </a:defRPr>
            </a:lvl2pPr>
            <a:lvl3pPr marL="914400" indent="0">
              <a:buNone/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3F6515-13DA-348D-7B26-A0BE232EC4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0993" y="184274"/>
            <a:ext cx="2005012" cy="73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62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367186" y="1027522"/>
            <a:ext cx="6523807" cy="3553007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cs typeface="Arial" panose="020B0604020202020204" pitchFamily="34" charset="0"/>
              </a:defRPr>
            </a:lvl1pPr>
            <a:lvl2pPr>
              <a:defRPr sz="1400">
                <a:latin typeface="+mn-lt"/>
                <a:cs typeface="Arial" panose="020B0604020202020204" pitchFamily="34" charset="0"/>
              </a:defRPr>
            </a:lvl2pPr>
            <a:lvl3pPr>
              <a:defRPr sz="1400">
                <a:latin typeface="+mn-lt"/>
                <a:cs typeface="Arial" panose="020B0604020202020204" pitchFamily="34" charset="0"/>
              </a:defRPr>
            </a:lvl3pPr>
            <a:lvl4pPr>
              <a:defRPr sz="1400">
                <a:latin typeface="+mn-lt"/>
                <a:cs typeface="Arial" panose="020B0604020202020204" pitchFamily="34" charset="0"/>
              </a:defRPr>
            </a:lvl4pPr>
            <a:lvl5pPr>
              <a:defRPr sz="14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67186" y="205408"/>
            <a:ext cx="7145977" cy="611649"/>
          </a:xfrm>
          <a:prstGeom prst="rect">
            <a:avLst/>
          </a:prstGeom>
        </p:spPr>
        <p:txBody>
          <a:bodyPr/>
          <a:lstStyle>
            <a:lvl1pPr>
              <a:defRPr sz="3600" b="0">
                <a:solidFill>
                  <a:srgbClr val="005EB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sz="2800">
              <a:solidFill>
                <a:srgbClr val="005EB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91314" y="6372536"/>
            <a:ext cx="647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34F92BC6-D7C3-584B-87F2-0B845776A5AD}" type="slidenum">
              <a:rPr lang="en-US" sz="12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r>
              <a:rPr lang="en-US" sz="12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20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120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90676" y="6333439"/>
            <a:ext cx="5723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12" name="Picture 11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7ADC841C-5A22-4563-A975-9750BB6F94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96159" y="293024"/>
            <a:ext cx="1080655" cy="43641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E80DD3-7348-45A1-9B42-8439BBF528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0993" y="1027522"/>
            <a:ext cx="1989056" cy="3553006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cs typeface="Arial" panose="020B0604020202020204" pitchFamily="34" charset="0"/>
              </a:defRPr>
            </a:lvl1pPr>
            <a:lvl2pPr>
              <a:defRPr sz="1400">
                <a:latin typeface="+mn-lt"/>
                <a:cs typeface="Arial" panose="020B0604020202020204" pitchFamily="34" charset="0"/>
              </a:defRPr>
            </a:lvl2pPr>
            <a:lvl3pPr marL="914400" indent="0">
              <a:buNone/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0E98A-E5B4-4E87-B015-01ADCB155F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6713" y="4610100"/>
            <a:ext cx="8513762" cy="1592263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cs typeface="Arial" panose="020B0604020202020204" pitchFamily="34" charset="0"/>
              </a:defRPr>
            </a:lvl1pPr>
            <a:lvl2pPr>
              <a:defRPr sz="1400">
                <a:latin typeface="+mn-lt"/>
                <a:cs typeface="Arial" panose="020B0604020202020204" pitchFamily="34" charset="0"/>
              </a:defRPr>
            </a:lvl2pPr>
            <a:lvl3pPr>
              <a:defRPr sz="1400">
                <a:latin typeface="+mn-lt"/>
                <a:cs typeface="Arial" panose="020B0604020202020204" pitchFamily="34" charset="0"/>
              </a:defRPr>
            </a:lvl3pPr>
            <a:lvl4pPr>
              <a:defRPr sz="1400">
                <a:latin typeface="+mn-lt"/>
                <a:cs typeface="Arial" panose="020B0604020202020204" pitchFamily="34" charset="0"/>
              </a:defRPr>
            </a:lvl4pPr>
            <a:lvl5pPr>
              <a:defRPr sz="14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02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291314" y="6372536"/>
            <a:ext cx="647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34F92BC6-D7C3-584B-87F2-0B845776A5AD}" type="slidenum">
              <a:rPr lang="en-US" sz="12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r>
              <a:rPr lang="en-US" sz="12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90676" y="6333439"/>
            <a:ext cx="5723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626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lowchart: Document 2054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631" y="0"/>
            <a:ext cx="2436019" cy="3400426"/>
          </a:xfrm>
          <a:prstGeom prst="flowChartDocument">
            <a:avLst/>
          </a:prstGeom>
          <a:solidFill>
            <a:srgbClr val="5A2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6BFD9E7-A0F1-4984-8E67-947DF3BCD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62"/>
            <a:ext cx="2130136" cy="237114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ICETR Summary Statistics for July/August 2025 – </a:t>
            </a:r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Annex </a:t>
            </a:r>
            <a:r>
              <a:rPr lang="en-US" sz="3200">
                <a:solidFill>
                  <a:srgbClr val="FFFFFF"/>
                </a:solidFill>
                <a:latin typeface="+mj-lt"/>
                <a:cs typeface="+mj-cs"/>
              </a:rPr>
              <a:t>A</a:t>
            </a:r>
            <a:br>
              <a:rPr lang="en-US" sz="320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1200">
                <a:solidFill>
                  <a:srgbClr val="FFFFFF"/>
                </a:solidFill>
                <a:latin typeface="+mj-lt"/>
                <a:cs typeface="+mj-cs"/>
              </a:rPr>
              <a:t>Item 5.1</a:t>
            </a:r>
            <a:br>
              <a:rPr lang="en-US" sz="120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1200">
                <a:solidFill>
                  <a:srgbClr val="FFFFFF"/>
                </a:solidFill>
                <a:latin typeface="+mj-lt"/>
                <a:cs typeface="+mj-cs"/>
              </a:rPr>
              <a:t>CM/09/25/51 Annex </a:t>
            </a:r>
            <a:r>
              <a:rPr lang="en-US" sz="1200" dirty="0">
                <a:solidFill>
                  <a:srgbClr val="FFFFFF"/>
                </a:solidFill>
                <a:latin typeface="+mj-lt"/>
                <a:cs typeface="+mj-cs"/>
              </a:rPr>
              <a:t>A</a:t>
            </a: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A logo for a company">
            <a:extLst>
              <a:ext uri="{FF2B5EF4-FFF2-40B4-BE49-F238E27FC236}">
                <a16:creationId xmlns:a16="http://schemas.microsoft.com/office/drawing/2014/main" id="{4E127C95-F0D2-BAA9-EC61-7659E28E8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5949" y="1879617"/>
            <a:ext cx="5510653" cy="309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6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FAB3DD-4AE0-AFC0-EAB0-B49298B251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9327" y="1336050"/>
            <a:ext cx="8497340" cy="2177617"/>
          </a:xfrm>
          <a:solidFill>
            <a:schemeClr val="bg1">
              <a:lumMod val="95000"/>
            </a:schemeClr>
          </a:solidFill>
        </p:spPr>
        <p:txBody>
          <a:bodyPr lIns="91440" tIns="45720" rIns="91440" bIns="45720" anchor="t"/>
          <a:lstStyle/>
          <a:p>
            <a:r>
              <a:rPr lang="en-US" sz="1600" dirty="0">
                <a:latin typeface="Arial"/>
                <a:cs typeface="Arial"/>
              </a:rPr>
              <a:t>The numbers of people in long-term segregation (LTS) have fluctuated throughout the qualifying period from May 2024 to date.</a:t>
            </a:r>
          </a:p>
          <a:p>
            <a:r>
              <a:rPr lang="en-US" sz="1600" dirty="0">
                <a:latin typeface="Arial"/>
                <a:cs typeface="Arial"/>
              </a:rPr>
              <a:t>At the end of August 2025 there continues to be 74 autistic people and/or people with a learning disability in LTS. </a:t>
            </a:r>
          </a:p>
          <a:p>
            <a:r>
              <a:rPr lang="en-US" sz="1600" dirty="0">
                <a:latin typeface="Arial"/>
                <a:cs typeface="Arial"/>
              </a:rPr>
              <a:t>19 of the 71 people (65 Adults and 6 children and young people) CQC have completed an IC(E)TR for have since left LTS. </a:t>
            </a:r>
          </a:p>
          <a:p>
            <a:r>
              <a:rPr lang="en-US" sz="1600" dirty="0">
                <a:latin typeface="Arial"/>
                <a:cs typeface="Arial"/>
              </a:rPr>
              <a:t>CQC have a further 22 IC(E)TRs left to complete which we hope to achieve by the end of the </a:t>
            </a:r>
            <a:r>
              <a:rPr lang="en-US" sz="1600">
                <a:latin typeface="Arial"/>
                <a:cs typeface="Arial"/>
              </a:rPr>
              <a:t>programme (November 2025), </a:t>
            </a:r>
            <a:r>
              <a:rPr lang="en-US" sz="1600" dirty="0">
                <a:latin typeface="Arial"/>
                <a:cs typeface="Arial"/>
              </a:rPr>
              <a:t>12 of which are scheduled.</a:t>
            </a:r>
          </a:p>
          <a:p>
            <a:endParaRPr lang="en-US" sz="1600" dirty="0">
              <a:latin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E4B219-3CD9-09B1-9CF7-DCC199AE8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27" y="205408"/>
            <a:ext cx="7163836" cy="897399"/>
          </a:xfrm>
        </p:spPr>
        <p:txBody>
          <a:bodyPr lIns="91440" tIns="45720" rIns="91440" bIns="45720" anchor="t"/>
          <a:lstStyle/>
          <a:p>
            <a:r>
              <a:rPr lang="en-US" sz="3200">
                <a:solidFill>
                  <a:srgbClr val="4B195D"/>
                </a:solidFill>
                <a:latin typeface="Arial"/>
                <a:cs typeface="Arial"/>
              </a:rPr>
              <a:t>Summary of people in Long Term Segregation at end August 2025</a:t>
            </a:r>
            <a:endParaRPr lang="en-GB" sz="3200">
              <a:solidFill>
                <a:srgbClr val="4B195D"/>
              </a:solidFill>
              <a:latin typeface="Arial" panose="020B0604020202020204" pitchFamily="34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BA75DDB-025A-C787-F833-C5C7A5DB2580}"/>
              </a:ext>
            </a:extLst>
          </p:cNvPr>
          <p:cNvSpPr txBox="1">
            <a:spLocks/>
          </p:cNvSpPr>
          <p:nvPr/>
        </p:nvSpPr>
        <p:spPr>
          <a:xfrm>
            <a:off x="621229" y="6327979"/>
            <a:ext cx="5723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kern="120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>
                <a:solidFill>
                  <a:schemeClr val="tx1"/>
                </a:solidFill>
                <a:latin typeface="Arial"/>
                <a:cs typeface="Arial"/>
              </a:rPr>
              <a:t>Source:</a:t>
            </a:r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 ICETR Data, 30 August 2025.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53F3686-ED04-68CD-4863-A33BDDD0E8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2191040"/>
              </p:ext>
            </p:extLst>
          </p:nvPr>
        </p:nvGraphicFramePr>
        <p:xfrm>
          <a:off x="385968" y="3932043"/>
          <a:ext cx="8460699" cy="2343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0015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FE1931-BE2D-1EF5-32EB-1CF6CD4A7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538" y="205408"/>
            <a:ext cx="7190625" cy="888469"/>
          </a:xfrm>
        </p:spPr>
        <p:txBody>
          <a:bodyPr lIns="91440" tIns="45720" rIns="91440" bIns="45720" anchor="t"/>
          <a:lstStyle/>
          <a:p>
            <a:r>
              <a:rPr lang="en-US" sz="2800">
                <a:solidFill>
                  <a:srgbClr val="4B195D"/>
                </a:solidFill>
                <a:latin typeface="Arial"/>
                <a:cs typeface="Arial"/>
              </a:rPr>
              <a:t>Numbers in LTS by NHS Commissioning Region – July 2025</a:t>
            </a:r>
            <a:br>
              <a:rPr lang="en-US" sz="2800">
                <a:latin typeface="Arial"/>
                <a:cs typeface="Arial"/>
              </a:rPr>
            </a:br>
            <a:endParaRPr lang="en-US" sz="2800">
              <a:solidFill>
                <a:srgbClr val="4B195D"/>
              </a:solidFill>
              <a:latin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5E44417-E2E8-81D2-BF0A-A27AB117DA4B}"/>
              </a:ext>
            </a:extLst>
          </p:cNvPr>
          <p:cNvSpPr txBox="1">
            <a:spLocks/>
          </p:cNvSpPr>
          <p:nvPr/>
        </p:nvSpPr>
        <p:spPr>
          <a:xfrm>
            <a:off x="457199" y="1291401"/>
            <a:ext cx="8275899" cy="13247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latin typeface="Arial"/>
                <a:cs typeface="Arial"/>
              </a:rPr>
              <a:t>Northwest and Northeast &amp; Yorkshire fund the highest number of people in long-term segregation [16 respectively] </a:t>
            </a:r>
          </a:p>
          <a:p>
            <a:r>
              <a:rPr lang="en-US" sz="1600">
                <a:latin typeface="Arial"/>
                <a:cs typeface="Arial"/>
              </a:rPr>
              <a:t>Each region funds out of area placements (over 30 miles away from home) that are denoted in pink.</a:t>
            </a:r>
            <a:r>
              <a:rPr lang="en-GB">
                <a:cs typeface="Arial"/>
              </a:rPr>
              <a:t> </a:t>
            </a:r>
            <a:endParaRPr lang="en-GB">
              <a:ea typeface="Calibri"/>
              <a:cs typeface="Arial"/>
            </a:endParaRPr>
          </a:p>
          <a:p>
            <a:endParaRPr lang="en-US" sz="1600">
              <a:latin typeface="Arial"/>
              <a:cs typeface="Arial"/>
            </a:endParaRPr>
          </a:p>
          <a:p>
            <a:endParaRPr lang="en-US" sz="1600">
              <a:latin typeface="Arial" panose="020B0604020202020204" pitchFamily="34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FFE73C8-EC1C-A073-78FF-A824F0F356A5}"/>
              </a:ext>
            </a:extLst>
          </p:cNvPr>
          <p:cNvSpPr txBox="1">
            <a:spLocks/>
          </p:cNvSpPr>
          <p:nvPr/>
        </p:nvSpPr>
        <p:spPr>
          <a:xfrm>
            <a:off x="621229" y="6327979"/>
            <a:ext cx="5723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kern="120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ICETR Data, 7</a:t>
            </a:r>
            <a:r>
              <a:rPr lang="en-US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July 2025.</a:t>
            </a:r>
          </a:p>
        </p:txBody>
      </p:sp>
      <p:pic>
        <p:nvPicPr>
          <p:cNvPr id="7" name="Picture 6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4043131F-EA64-2689-2A71-21AAE8EE2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146" y="2500610"/>
            <a:ext cx="7792811" cy="382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85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80AE66-76E9-1493-7406-2FB75C5A0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87" y="205408"/>
            <a:ext cx="7145976" cy="710121"/>
          </a:xfrm>
        </p:spPr>
        <p:txBody>
          <a:bodyPr/>
          <a:lstStyle/>
          <a:p>
            <a:r>
              <a:rPr lang="en-US" sz="2400">
                <a:solidFill>
                  <a:srgbClr val="4B195D"/>
                </a:solidFill>
                <a:latin typeface="Arial" panose="020B0604020202020204" pitchFamily="34" charset="0"/>
              </a:rPr>
              <a:t>Numbers of people in LTS by Age Group and Gender</a:t>
            </a:r>
            <a:endParaRPr lang="en-GB" sz="2400">
              <a:solidFill>
                <a:srgbClr val="4B195D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C940B89-7AD0-3144-8104-4A6307D7B1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189156"/>
              </p:ext>
            </p:extLst>
          </p:nvPr>
        </p:nvGraphicFramePr>
        <p:xfrm>
          <a:off x="367187" y="2971429"/>
          <a:ext cx="3945471" cy="2983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DBA281C8-0A68-0039-FE22-8366968A2D7E}"/>
              </a:ext>
            </a:extLst>
          </p:cNvPr>
          <p:cNvSpPr txBox="1">
            <a:spLocks/>
          </p:cNvSpPr>
          <p:nvPr/>
        </p:nvSpPr>
        <p:spPr>
          <a:xfrm>
            <a:off x="410901" y="1291402"/>
            <a:ext cx="8322198" cy="9580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latin typeface="Arial"/>
                <a:cs typeface="Arial"/>
              </a:rPr>
              <a:t>Most people in LTS are aged between 20 to 29. Age is unknown for 2 people. This appears in line with detention figures across the country.</a:t>
            </a:r>
            <a:endParaRPr lang="en-US" sz="1600">
              <a:latin typeface="Arial" panose="020B0604020202020204" pitchFamily="34" charset="0"/>
            </a:endParaRPr>
          </a:p>
          <a:p>
            <a:r>
              <a:rPr lang="en-US" sz="1600">
                <a:latin typeface="Arial"/>
                <a:cs typeface="Arial"/>
              </a:rPr>
              <a:t>The majority of people in LTS are male. </a:t>
            </a:r>
          </a:p>
          <a:p>
            <a:endParaRPr lang="en-US" sz="1600"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AB1C40-FB12-5519-C0E2-5C2B4E298DCC}"/>
              </a:ext>
            </a:extLst>
          </p:cNvPr>
          <p:cNvSpPr txBox="1"/>
          <p:nvPr/>
        </p:nvSpPr>
        <p:spPr>
          <a:xfrm>
            <a:off x="367187" y="2625297"/>
            <a:ext cx="4204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a third of people in LTS are aged 20 to 29…</a:t>
            </a:r>
            <a:endParaRPr lang="en-GB" sz="1400" b="1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56D52256-6AA3-E47F-5F13-F5FCFF34510A}"/>
              </a:ext>
            </a:extLst>
          </p:cNvPr>
          <p:cNvSpPr txBox="1">
            <a:spLocks/>
          </p:cNvSpPr>
          <p:nvPr/>
        </p:nvSpPr>
        <p:spPr>
          <a:xfrm>
            <a:off x="679102" y="6145416"/>
            <a:ext cx="8053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kern="120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</a:t>
            </a: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 was assumed as data only contains year of birth. For example, someone born in 2023 could be either 0 or 1 in 2024. For this analysis, the upper value of the range has been used</a:t>
            </a:r>
            <a:endParaRPr lang="en-US" b="1" u="sng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ICETR Data, 7</a:t>
            </a:r>
            <a:r>
              <a:rPr lang="en-US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July 2025.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B39EE84-7BF0-6F9B-9904-26F3D13C96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6511954"/>
              </p:ext>
            </p:extLst>
          </p:nvPr>
        </p:nvGraphicFramePr>
        <p:xfrm>
          <a:off x="4985170" y="3478193"/>
          <a:ext cx="3945471" cy="1985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9FEDA6D-30C7-BD44-0344-36DE1FE1E72A}"/>
              </a:ext>
            </a:extLst>
          </p:cNvPr>
          <p:cNvSpPr txBox="1"/>
          <p:nvPr/>
        </p:nvSpPr>
        <p:spPr>
          <a:xfrm>
            <a:off x="4706100" y="2623358"/>
            <a:ext cx="4609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two-thirds of people in LTS are male…</a:t>
            </a:r>
            <a:endParaRPr lang="en-GB" sz="1400" b="1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586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CE7E33-7D8D-4C8A-9934-D35E6197D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514" y="205408"/>
            <a:ext cx="7188649" cy="891557"/>
          </a:xfrm>
        </p:spPr>
        <p:txBody>
          <a:bodyPr/>
          <a:lstStyle/>
          <a:p>
            <a:r>
              <a:rPr lang="en-US" sz="2800">
                <a:solidFill>
                  <a:srgbClr val="4B195D"/>
                </a:solidFill>
                <a:latin typeface="Arial" panose="020B0604020202020204" pitchFamily="34" charset="0"/>
              </a:rPr>
              <a:t>Numbers of people in LTS by Ethnicity</a:t>
            </a:r>
            <a:endParaRPr lang="en-GB" sz="2800">
              <a:solidFill>
                <a:srgbClr val="4B195D"/>
              </a:solidFill>
              <a:latin typeface="Arial" panose="020B0604020202020204" pitchFamily="34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4DD4001-293E-5189-C4E4-A2AA469B4E94}"/>
              </a:ext>
            </a:extLst>
          </p:cNvPr>
          <p:cNvSpPr txBox="1">
            <a:spLocks/>
          </p:cNvSpPr>
          <p:nvPr/>
        </p:nvSpPr>
        <p:spPr>
          <a:xfrm>
            <a:off x="621229" y="6327979"/>
            <a:ext cx="5723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kern="120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ICETR Data, 7</a:t>
            </a:r>
            <a:r>
              <a:rPr lang="en-US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July 2025.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1D7822C-099D-098B-9950-B68B5F8040AC}"/>
              </a:ext>
            </a:extLst>
          </p:cNvPr>
          <p:cNvSpPr txBox="1">
            <a:spLocks/>
          </p:cNvSpPr>
          <p:nvPr/>
        </p:nvSpPr>
        <p:spPr>
          <a:xfrm>
            <a:off x="324514" y="1291402"/>
            <a:ext cx="8408585" cy="11215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/>
                <a:cs typeface="Arial"/>
              </a:rPr>
              <a:t>White people make up the majority of people in LTS who are autistic and/or have a learning disability. This aligns to </a:t>
            </a:r>
            <a:r>
              <a:rPr lang="en-US" sz="1600" dirty="0">
                <a:latin typeface="Arial"/>
                <a:cs typeface="Times New Roman"/>
              </a:rPr>
              <a:t>proportion of white people in the population, therefore there is not an overrepresentation.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>
                <a:latin typeface="Arial"/>
                <a:cs typeface="Times New Roman"/>
              </a:rPr>
              <a:t>However, we know that there are wider mental health inequalities that people experience who are black and from other minority groups.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A4FB88-4426-2606-0E70-103EC1010671}"/>
              </a:ext>
            </a:extLst>
          </p:cNvPr>
          <p:cNvSpPr txBox="1"/>
          <p:nvPr/>
        </p:nvSpPr>
        <p:spPr>
          <a:xfrm>
            <a:off x="324514" y="2527498"/>
            <a:ext cx="4008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8 in 10 people in LTS are White…</a:t>
            </a:r>
            <a:endParaRPr lang="en-GB" sz="1400" b="1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D6CC43E-E32A-BF70-4060-A4AF146718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2400414"/>
              </p:ext>
            </p:extLst>
          </p:nvPr>
        </p:nvGraphicFramePr>
        <p:xfrm>
          <a:off x="1290655" y="3029712"/>
          <a:ext cx="6083808" cy="3249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7073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A82A51-786F-F152-4F0F-C8B4DBBC8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50" y="205408"/>
            <a:ext cx="6665017" cy="859601"/>
          </a:xfrm>
        </p:spPr>
        <p:txBody>
          <a:bodyPr/>
          <a:lstStyle/>
          <a:p>
            <a:r>
              <a:rPr lang="en-US" sz="2800">
                <a:solidFill>
                  <a:srgbClr val="4B195D"/>
                </a:solidFill>
                <a:latin typeface="Arial" panose="020B0604020202020204" pitchFamily="34" charset="0"/>
              </a:rPr>
              <a:t>Length of hospital admission and length of time in LTS for people currently in LTS</a:t>
            </a:r>
            <a:endParaRPr lang="en-GB" sz="2800">
              <a:solidFill>
                <a:srgbClr val="4B195D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0994D2E-2A06-1F0E-8DB7-C0FA997486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5430151"/>
              </p:ext>
            </p:extLst>
          </p:nvPr>
        </p:nvGraphicFramePr>
        <p:xfrm>
          <a:off x="626716" y="1430134"/>
          <a:ext cx="7962547" cy="2112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1D27AD2-1B65-A491-D4B6-E96E8A6AB465}"/>
              </a:ext>
            </a:extLst>
          </p:cNvPr>
          <p:cNvSpPr txBox="1"/>
          <p:nvPr/>
        </p:nvSpPr>
        <p:spPr>
          <a:xfrm>
            <a:off x="410902" y="1112526"/>
            <a:ext cx="7385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half of people in LTS have been in hospital for over 5 years…</a:t>
            </a:r>
            <a:endParaRPr lang="en-GB" sz="1400" b="1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438B2B-35D3-FDE1-2380-707623497532}"/>
              </a:ext>
            </a:extLst>
          </p:cNvPr>
          <p:cNvSpPr txBox="1"/>
          <p:nvPr/>
        </p:nvSpPr>
        <p:spPr>
          <a:xfrm>
            <a:off x="410902" y="3696402"/>
            <a:ext cx="7184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in 7 of people in LTS has been in long-term segregation for over 5 years…</a:t>
            </a:r>
            <a:endParaRPr lang="en-GB" sz="1400" b="1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D18030A-44B4-AC4F-7EC0-9851890ED9F2}"/>
              </a:ext>
            </a:extLst>
          </p:cNvPr>
          <p:cNvSpPr txBox="1">
            <a:spLocks/>
          </p:cNvSpPr>
          <p:nvPr/>
        </p:nvSpPr>
        <p:spPr>
          <a:xfrm>
            <a:off x="621229" y="6327979"/>
            <a:ext cx="5723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kern="120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ICETR Data, 7</a:t>
            </a:r>
            <a:r>
              <a:rPr lang="en-US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July 2025.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CD762FA-00C1-48B2-B8EB-343DF77EC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1525154"/>
              </p:ext>
            </p:extLst>
          </p:nvPr>
        </p:nvGraphicFramePr>
        <p:xfrm>
          <a:off x="621229" y="4004179"/>
          <a:ext cx="7962546" cy="232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4734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HS Improvement">
      <a:dk1>
        <a:srgbClr val="000000"/>
      </a:dk1>
      <a:lt1>
        <a:srgbClr val="FFFFFF"/>
      </a:lt1>
      <a:dk2>
        <a:srgbClr val="003087"/>
      </a:dk2>
      <a:lt2>
        <a:srgbClr val="005EB8"/>
      </a:lt2>
      <a:accent1>
        <a:srgbClr val="005EB8"/>
      </a:accent1>
      <a:accent2>
        <a:srgbClr val="41B6E6"/>
      </a:accent2>
      <a:accent3>
        <a:srgbClr val="768692"/>
      </a:accent3>
      <a:accent4>
        <a:srgbClr val="00A499"/>
      </a:accent4>
      <a:accent5>
        <a:srgbClr val="006747"/>
      </a:accent5>
      <a:accent6>
        <a:srgbClr val="00A9CE"/>
      </a:accent6>
      <a:hlink>
        <a:srgbClr val="0072CE"/>
      </a:hlink>
      <a:folHlink>
        <a:srgbClr val="41B6E6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FC863EA7C6D041AE6C2DF7B2529789" ma:contentTypeVersion="14" ma:contentTypeDescription="Create a new document." ma:contentTypeScope="" ma:versionID="3fe018f84d8881eac2df547d3d13f0dc">
  <xsd:schema xmlns:xsd="http://www.w3.org/2001/XMLSchema" xmlns:xs="http://www.w3.org/2001/XMLSchema" xmlns:p="http://schemas.microsoft.com/office/2006/metadata/properties" xmlns:ns2="164ad382-3c4e-46c8-8941-bb10e29dc2a7" xmlns:ns3="69835d11-a58d-4a3a-98ba-45651de9bb33" targetNamespace="http://schemas.microsoft.com/office/2006/metadata/properties" ma:root="true" ma:fieldsID="ce7e52b8adf17a72e3795ceffdc20784" ns2:_="" ns3:_="">
    <xsd:import namespace="164ad382-3c4e-46c8-8941-bb10e29dc2a7"/>
    <xsd:import namespace="69835d11-a58d-4a3a-98ba-45651de9bb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ad382-3c4e-46c8-8941-bb10e29dc2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8df9d8e5-705b-4129-800a-08ca17c575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835d11-a58d-4a3a-98ba-45651de9bb3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d3aaa2f0-1062-40e0-aaee-3b6b3910f74a}" ma:internalName="TaxCatchAll" ma:showField="CatchAllData" ma:web="69835d11-a58d-4a3a-98ba-45651de9bb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9835d11-a58d-4a3a-98ba-45651de9bb33">
      <UserInfo>
        <DisplayName>Nicola Pollard</DisplayName>
        <AccountId>2842</AccountId>
        <AccountType/>
      </UserInfo>
      <UserInfo>
        <DisplayName>Shahin Alam</DisplayName>
        <AccountId>4938</AccountId>
        <AccountType/>
      </UserInfo>
      <UserInfo>
        <DisplayName>Lisa King</DisplayName>
        <AccountId>48</AccountId>
        <AccountType/>
      </UserInfo>
      <UserInfo>
        <DisplayName>Sade Cross</DisplayName>
        <AccountId>6199</AccountId>
        <AccountType/>
      </UserInfo>
      <UserInfo>
        <DisplayName>Roger Durack</DisplayName>
        <AccountId>2106</AccountId>
        <AccountType/>
      </UserInfo>
      <UserInfo>
        <DisplayName>Sarah Cooper</DisplayName>
        <AccountId>1135</AccountId>
        <AccountType/>
      </UserInfo>
    </SharedWithUsers>
    <lcf76f155ced4ddcb4097134ff3c332f xmlns="164ad382-3c4e-46c8-8941-bb10e29dc2a7">
      <Terms xmlns="http://schemas.microsoft.com/office/infopath/2007/PartnerControls"/>
    </lcf76f155ced4ddcb4097134ff3c332f>
    <TaxCatchAll xmlns="69835d11-a58d-4a3a-98ba-45651de9bb33" xsi:nil="true"/>
  </documentManagement>
</p:properties>
</file>

<file path=customXml/itemProps1.xml><?xml version="1.0" encoding="utf-8"?>
<ds:datastoreItem xmlns:ds="http://schemas.openxmlformats.org/officeDocument/2006/customXml" ds:itemID="{A4660525-D582-42B7-9C2F-2BF9F425D3FA}"/>
</file>

<file path=customXml/itemProps2.xml><?xml version="1.0" encoding="utf-8"?>
<ds:datastoreItem xmlns:ds="http://schemas.openxmlformats.org/officeDocument/2006/customXml" ds:itemID="{A6333066-D95F-4DC9-8F45-8431A5C3C7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D9FD49-C1C5-400A-B04D-90A236984D1F}">
  <ds:schemaRefs>
    <ds:schemaRef ds:uri="50cd05da-84e1-47aa-8bdf-d579a41c32b6"/>
    <ds:schemaRef ds:uri="bb612a16-bb3a-4b47-901b-144754eabb2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504</Words>
  <Application>Microsoft Office PowerPoint</Application>
  <PresentationFormat>On-screen Show (4:3)</PresentationFormat>
  <Paragraphs>41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ICETR Summary Statistics for July/August 2025 – Annex A Item 5.1 CM/09/25/51 Annex A</vt:lpstr>
      <vt:lpstr>Summary of people in Long Term Segregation at end August 2025</vt:lpstr>
      <vt:lpstr>Numbers in LTS by NHS Commissioning Region – July 2025 </vt:lpstr>
      <vt:lpstr>Numbers of people in LTS by Age Group and Gender</vt:lpstr>
      <vt:lpstr>Numbers of people in LTS by Ethnicity</vt:lpstr>
      <vt:lpstr>Length of hospital admission and length of time in LTS for people currently in 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Sanderson</dc:creator>
  <cp:lastModifiedBy>Sarah Vallotton</cp:lastModifiedBy>
  <cp:revision>27</cp:revision>
  <dcterms:created xsi:type="dcterms:W3CDTF">2017-05-03T08:06:17Z</dcterms:created>
  <dcterms:modified xsi:type="dcterms:W3CDTF">2025-09-18T10:17:19Z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0x01010009FC863EA7C6D041AE6C2DF7B2529789</vt:lpwstr>
  </property>
  <property fmtid="{D5CDD505-2E9C-101B-9397-08002B2CF9AE}" pid="3" name="TaxKeyword">
    <vt:lpwstr/>
  </property>
  <property fmtid="{D5CDD505-2E9C-101B-9397-08002B2CF9AE}" pid="4" name="Subject0">
    <vt:lpwstr/>
  </property>
  <property fmtid="{D5CDD505-2E9C-101B-9397-08002B2CF9AE}" pid="5" name="Document type0">
    <vt:lpwstr/>
  </property>
  <property fmtid="{D5CDD505-2E9C-101B-9397-08002B2CF9AE}" pid="6" name="WTTeamSiteDocumentType">
    <vt:lpwstr/>
  </property>
  <property fmtid="{D5CDD505-2E9C-101B-9397-08002B2CF9AE}" pid="7" name="WTTeamSiteDocumentTypeTaxHTField0">
    <vt:lpwstr/>
  </property>
  <property fmtid="{D5CDD505-2E9C-101B-9397-08002B2CF9AE}" pid="8" name="cebceaf3e3574cdab9f9dab6bbd34ddb">
    <vt:lpwstr/>
  </property>
  <property fmtid="{D5CDD505-2E9C-101B-9397-08002B2CF9AE}" pid="9" name="n2fe4ed80ae84f2cbc880662fe0a8735">
    <vt:lpwstr/>
  </property>
  <property fmtid="{D5CDD505-2E9C-101B-9397-08002B2CF9AE}" pid="10" name="TaxCatchAll">
    <vt:lpwstr/>
  </property>
  <property fmtid="{D5CDD505-2E9C-101B-9397-08002B2CF9AE}" pid="11" name="TaxKeywordTaxHTField">
    <vt:lpwstr/>
  </property>
  <property fmtid="{D5CDD505-2E9C-101B-9397-08002B2CF9AE}" pid="12" name="MediaServiceImageTags">
    <vt:lpwstr/>
  </property>
</Properties>
</file>