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2" r:id="rId6"/>
  </p:sldMasterIdLst>
  <p:notesMasterIdLst>
    <p:notesMasterId r:id="rId22"/>
  </p:notesMasterIdLst>
  <p:sldIdLst>
    <p:sldId id="975" r:id="rId7"/>
    <p:sldId id="2147471825" r:id="rId8"/>
    <p:sldId id="2147471820" r:id="rId9"/>
    <p:sldId id="2147471821" r:id="rId10"/>
    <p:sldId id="2147471822" r:id="rId11"/>
    <p:sldId id="2147471823" r:id="rId12"/>
    <p:sldId id="2147471824" r:id="rId13"/>
    <p:sldId id="2147471826" r:id="rId14"/>
    <p:sldId id="3168" r:id="rId15"/>
    <p:sldId id="3169" r:id="rId16"/>
    <p:sldId id="3165" r:id="rId17"/>
    <p:sldId id="3172" r:id="rId18"/>
    <p:sldId id="3173" r:id="rId19"/>
    <p:sldId id="3174" r:id="rId20"/>
    <p:sldId id="31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51EDFDE-367A-4A4C-8922-D7EFD14B08FF}">
          <p14:sldIdLst>
            <p14:sldId id="975"/>
          </p14:sldIdLst>
        </p14:section>
        <p14:section name="deliverables" id="{6587942D-E620-4B0D-8891-06948AFF5C4E}">
          <p14:sldIdLst>
            <p14:sldId id="2147471825"/>
            <p14:sldId id="2147471820"/>
            <p14:sldId id="2147471821"/>
            <p14:sldId id="2147471822"/>
            <p14:sldId id="2147471823"/>
            <p14:sldId id="2147471824"/>
          </p14:sldIdLst>
        </p14:section>
        <p14:section name="measures of success" id="{967C3BB2-CB51-46E5-BE97-8731BF8771D6}">
          <p14:sldIdLst>
            <p14:sldId id="2147471826"/>
            <p14:sldId id="3168"/>
            <p14:sldId id="3169"/>
            <p14:sldId id="3165"/>
            <p14:sldId id="3172"/>
            <p14:sldId id="3173"/>
            <p14:sldId id="3174"/>
            <p14:sldId id="31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CD3A"/>
    <a:srgbClr val="FFC000"/>
    <a:srgbClr val="FF7C80"/>
    <a:srgbClr val="BA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27D108-085F-4555-934E-040EB12F854B}" v="3" dt="2025-09-10T05:09:53.086"/>
  </p1510:revLst>
</p1510:revInfo>
</file>

<file path=ppt/tableStyles.xml><?xml version="1.0" encoding="utf-8"?>
<a:tblStyleLst xmlns:a="http://schemas.openxmlformats.org/drawingml/2006/main" def="{5C22544A-7EE6-4342-B048-85BDC9FD1C3A}">
  <a:tblStyle styleId="{ED083AE6-46FA-4A59-8FB0-9F97EB10719F}" styleName="">
    <a:wholeTbl>
      <a:tcTxStyle>
        <a:font>
          <a:latin typeface="+mn-lt"/>
          <a:ea typeface="+mn-ea"/>
          <a:cs typeface="+mn-cs"/>
        </a:font>
        <a:srgbClr val="000000"/>
      </a:tcTxStyle>
      <a:tcStyle>
        <a:tcBdr>
          <a:left>
            <a:ln w="12701" cap="flat" cmpd="sng" algn="ctr">
              <a:solidFill>
                <a:srgbClr val="FFC000"/>
              </a:solidFill>
              <a:prstDash val="solid"/>
              <a:round/>
              <a:headEnd type="none" w="med" len="med"/>
              <a:tailEnd type="none" w="med" len="med"/>
            </a:ln>
          </a:left>
          <a:right>
            <a:ln w="12701" cap="flat" cmpd="sng" algn="ctr">
              <a:solidFill>
                <a:srgbClr val="FFC000"/>
              </a:solidFill>
              <a:prstDash val="solid"/>
              <a:round/>
              <a:headEnd type="none" w="med" len="med"/>
              <a:tailEnd type="none" w="med" len="med"/>
            </a:ln>
          </a:right>
          <a:top>
            <a:ln w="12701" cap="flat" cmpd="sng" algn="ctr">
              <a:solidFill>
                <a:srgbClr val="FFC000"/>
              </a:solidFill>
              <a:prstDash val="solid"/>
              <a:round/>
              <a:headEnd type="none" w="med" len="med"/>
              <a:tailEnd type="none" w="med" len="med"/>
            </a:ln>
          </a:top>
          <a:bottom>
            <a:ln w="12701" cap="flat" cmpd="sng" algn="ctr">
              <a:solidFill>
                <a:srgbClr val="FFC000"/>
              </a:solidFill>
              <a:prstDash val="solid"/>
              <a:round/>
              <a:headEnd type="none" w="med" len="med"/>
              <a:tailEnd type="none" w="med" len="med"/>
            </a:ln>
          </a:bottom>
        </a:tcBdr>
      </a:tcStyle>
    </a:wholeTbl>
    <a:band1H>
      <a:tcStyle>
        <a:tcBdr/>
        <a:fill>
          <a:solidFill>
            <a:srgbClr val="FFC000"/>
          </a:solidFill>
        </a:fill>
      </a:tcStyle>
    </a:band1H>
    <a:band1V>
      <a:tcStyle>
        <a:tcBdr/>
        <a:fill>
          <a:solidFill>
            <a:srgbClr val="FFC000"/>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FFC000"/>
              </a:solidFill>
              <a:prstDash val="solid"/>
              <a:round/>
              <a:headEnd type="none" w="med" len="med"/>
              <a:tailEnd type="none" w="med" len="med"/>
            </a:ln>
          </a:top>
        </a:tcBdr>
      </a:tcStyle>
    </a:lastRow>
    <a:firstRow>
      <a:tcTxStyle b="on">
        <a:font>
          <a:latin typeface=""/>
          <a:ea typeface=""/>
          <a:cs typeface=""/>
        </a:font>
      </a:tcTxStyle>
      <a:tcStyle>
        <a:tcBdr>
          <a:bottom>
            <a:ln w="25402" cap="flat" cmpd="sng" algn="ctr">
              <a:solidFill>
                <a:srgbClr val="FFC000"/>
              </a:solidFill>
              <a:prstDash val="solid"/>
              <a:round/>
              <a:headEnd type="none" w="med" len="med"/>
              <a:tailEnd type="none" w="med" len="med"/>
            </a:ln>
          </a:bottom>
        </a:tcBdr>
      </a:tcStyle>
    </a:firstRow>
  </a:tblStyle>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 styleId="{E8B1032C-EA38-4F05-BA0D-38AFFFC7BED3}" styleName="">
    <a:wholeTbl>
      <a:tcTxStyle>
        <a:font>
          <a:latin typeface="+mn-lt"/>
          <a:ea typeface="+mn-ea"/>
          <a:cs typeface="+mn-cs"/>
        </a:font>
        <a:srgbClr val="000000"/>
      </a:tcTxStyle>
      <a:tcStyle>
        <a:tcBdr>
          <a:left>
            <a:ln w="12701" cap="flat" cmpd="sng" algn="ctr">
              <a:solidFill>
                <a:srgbClr val="70AD47"/>
              </a:solidFill>
              <a:prstDash val="solid"/>
              <a:round/>
              <a:headEnd type="none" w="med" len="med"/>
              <a:tailEnd type="none" w="med" len="med"/>
            </a:ln>
          </a:left>
          <a:right>
            <a:ln w="12701" cap="flat" cmpd="sng" algn="ctr">
              <a:solidFill>
                <a:srgbClr val="70AD47"/>
              </a:solidFill>
              <a:prstDash val="solid"/>
              <a:round/>
              <a:headEnd type="none" w="med" len="med"/>
              <a:tailEnd type="none" w="med" len="med"/>
            </a:ln>
          </a:right>
          <a:top>
            <a:ln w="12701" cap="flat" cmpd="sng" algn="ctr">
              <a:solidFill>
                <a:srgbClr val="70AD47"/>
              </a:solidFill>
              <a:prstDash val="solid"/>
              <a:round/>
              <a:headEnd type="none" w="med" len="med"/>
              <a:tailEnd type="none" w="med" len="med"/>
            </a:ln>
          </a:top>
          <a:bottom>
            <a:ln w="12701" cap="flat" cmpd="sng" algn="ctr">
              <a:solidFill>
                <a:srgbClr val="70AD47"/>
              </a:solidFill>
              <a:prstDash val="solid"/>
              <a:round/>
              <a:headEnd type="none" w="med" len="med"/>
              <a:tailEnd type="none" w="med" len="med"/>
            </a:ln>
          </a:bottom>
        </a:tcBdr>
      </a:tcStyle>
    </a:wholeTbl>
    <a:band1H>
      <a:tcStyle>
        <a:tcBdr/>
        <a:fill>
          <a:solidFill>
            <a:srgbClr val="70AD47"/>
          </a:solidFill>
        </a:fill>
      </a:tcStyle>
    </a:band1H>
    <a:band1V>
      <a:tcStyle>
        <a:tcBdr/>
        <a:fill>
          <a:solidFill>
            <a:srgbClr val="70AD47"/>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70AD47"/>
              </a:solidFill>
              <a:prstDash val="solid"/>
              <a:round/>
              <a:headEnd type="none" w="med" len="med"/>
              <a:tailEnd type="none" w="med" len="med"/>
            </a:ln>
          </a:top>
        </a:tcBdr>
      </a:tcStyle>
    </a:lastRow>
    <a:firstRow>
      <a:tcTxStyle b="on">
        <a:font>
          <a:latin typeface=""/>
          <a:ea typeface=""/>
          <a:cs typeface=""/>
        </a:font>
      </a:tcTxStyle>
      <a:tcStyle>
        <a:tcBdr>
          <a:bottom>
            <a:ln w="25402" cap="flat" cmpd="sng" algn="ctr">
              <a:solidFill>
                <a:srgbClr val="70AD47"/>
              </a:solidFill>
              <a:prstDash val="solid"/>
              <a:round/>
              <a:headEnd type="none" w="med" len="med"/>
              <a:tailEnd type="none" w="med" len="med"/>
            </a:ln>
          </a:bottom>
        </a:tcBdr>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77" y="2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6A80877-C7EE-C5B4-08CC-6A8604E8C55D}"/>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3" name="Date Placeholder 2">
            <a:extLst>
              <a:ext uri="{FF2B5EF4-FFF2-40B4-BE49-F238E27FC236}">
                <a16:creationId xmlns:a16="http://schemas.microsoft.com/office/drawing/2014/main" id="{880B8F69-E841-B0B1-3995-E342BD57948F}"/>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81BABFAA-C6C3-4377-81D6-1166C3FEA0D8}" type="datetime1">
              <a:rPr lang="en-GB"/>
              <a:pPr lvl="0"/>
              <a:t>16/09/2025</a:t>
            </a:fld>
            <a:endParaRPr lang="en-GB"/>
          </a:p>
        </p:txBody>
      </p:sp>
      <p:sp>
        <p:nvSpPr>
          <p:cNvPr id="4" name="Slide Image Placeholder 3">
            <a:extLst>
              <a:ext uri="{FF2B5EF4-FFF2-40B4-BE49-F238E27FC236}">
                <a16:creationId xmlns:a16="http://schemas.microsoft.com/office/drawing/2014/main" id="{3A46789D-EC7A-36F5-76AB-02855804149D}"/>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72899EFF-93AD-CBF9-3B38-92107DF6E084}"/>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1A9BF85B-BC1F-9BAB-DAB8-E56C3ABB3905}"/>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7" name="Slide Number Placeholder 6">
            <a:extLst>
              <a:ext uri="{FF2B5EF4-FFF2-40B4-BE49-F238E27FC236}">
                <a16:creationId xmlns:a16="http://schemas.microsoft.com/office/drawing/2014/main" id="{CD54C135-4E11-B1A0-1B94-27CAF8C8AA25}"/>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C3886DC7-07DC-4178-8CFB-B6DB3B81A7E1}" type="slidenum">
              <a:t>‹#›</a:t>
            </a:fld>
            <a:endParaRPr lang="en-GB"/>
          </a:p>
        </p:txBody>
      </p:sp>
    </p:spTree>
    <p:extLst>
      <p:ext uri="{BB962C8B-B14F-4D97-AF65-F5344CB8AC3E}">
        <p14:creationId xmlns:p14="http://schemas.microsoft.com/office/powerpoint/2010/main" val="3296596784"/>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279FF-AD77-D5AE-82A9-86AFD6EB1E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C3D121-C28C-50D7-B987-B6F357FC3A1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BFC98B7-E8DC-85DE-E226-8CB195DFE616}"/>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8802BFAB-E5C4-E7CE-864E-897AC3DC64E5}"/>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7330458-2A98-454C-AD3D-5DACD137D255}" type="slidenum">
              <a:rPr kumimoji="0" sz="1800" b="0" i="0" u="none" strike="noStrike" kern="0" cap="none" spc="0" normalizeH="0" baseline="0" noProof="0">
                <a:ln>
                  <a:noFill/>
                </a:ln>
                <a:solidFill>
                  <a:srgbClr val="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3</a:t>
            </a:fld>
            <a:endParaRPr kumimoji="0" lang="en-GB"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098598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A40B7-D2A5-CCA5-57D8-C27674C703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A6C51E-C860-DFC9-3F06-93DBF4F490D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DA9AD36-5B52-A2C1-FA98-E04264BFFD64}"/>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B4F9AC8A-098E-2BE0-AC90-82D3B1A04593}"/>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7330458-2A98-454C-AD3D-5DACD137D255}" type="slidenum">
              <a:rPr kumimoji="0" sz="1800" b="0" i="0" u="none" strike="noStrike" kern="0" cap="none" spc="0" normalizeH="0" baseline="0" noProof="0">
                <a:ln>
                  <a:noFill/>
                </a:ln>
                <a:solidFill>
                  <a:srgbClr val="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4</a:t>
            </a:fld>
            <a:endParaRPr kumimoji="0" lang="en-GB"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738805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D8AF5-6165-E557-0FB0-02C7DF1C38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39C789-CE40-B799-D119-7827FAA1163F}"/>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2FC89A49-41F0-13E6-6C08-F88A2F3235E8}"/>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1CE186EE-77C5-A721-CF12-6A18D446DDC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7330458-2A98-454C-AD3D-5DACD137D255}" type="slidenum">
              <a:rPr kumimoji="0" sz="1800" b="0" i="0" u="none" strike="noStrike" kern="0" cap="none" spc="0" normalizeH="0" baseline="0" noProof="0">
                <a:ln>
                  <a:noFill/>
                </a:ln>
                <a:solidFill>
                  <a:srgbClr val="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5</a:t>
            </a:fld>
            <a:endParaRPr kumimoji="0" lang="en-GB"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552381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46F83-EA23-323E-F79D-3502742D47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060F14-BA83-FDCF-F474-3BC73F7FB48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AADB4FC-E2BC-C36F-8AF4-BB74B0054E24}"/>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764646B7-CEB7-B09B-CED4-ED99314CA099}"/>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7330458-2A98-454C-AD3D-5DACD137D255}" type="slidenum">
              <a:rPr kumimoji="0" sz="1800" b="0" i="0" u="none" strike="noStrike" kern="0" cap="none" spc="0" normalizeH="0" baseline="0" noProof="0">
                <a:ln>
                  <a:noFill/>
                </a:ln>
                <a:solidFill>
                  <a:srgbClr val="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6</a:t>
            </a:fld>
            <a:endParaRPr kumimoji="0" lang="en-GB"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171064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1798F-3768-829A-8F2D-E965000F3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8352DA-FE91-A8ED-5923-DFD0332F5A4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8FA282D-4316-CBF7-F8D5-CC657C1AE858}"/>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D6D5635D-B649-3064-F0E2-0B66828DA84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7330458-2A98-454C-AD3D-5DACD137D255}" type="slidenum">
              <a:rPr kumimoji="0" sz="1800" b="0" i="0" u="none" strike="noStrike" kern="0" cap="none" spc="0" normalizeH="0" baseline="0" noProof="0">
                <a:ln>
                  <a:noFill/>
                </a:ln>
                <a:solidFill>
                  <a:srgbClr val="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7</a:t>
            </a:fld>
            <a:endParaRPr kumimoji="0" lang="en-GB"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466008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9213BF-DE66-42AD-5858-10EB762A82B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5DAD2B65-C36D-52C8-0BB0-67DA7DDCFD5B}"/>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AEC52241-E1D3-8CDE-6E02-7DCC44A18A74}"/>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7330458-2A98-454C-AD3D-5DACD137D255}" type="slidenum">
              <a:t>9</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C55E20-64F3-D9C1-B66C-56606EF4570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6824FEF-849E-231C-CDB3-8BD130946AF6}"/>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E311B73C-235C-A122-743D-5E20B4E6BCE8}"/>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BD5B185-BD7E-43BD-8FDD-37F8D1969805}" type="slidenum">
              <a:t>15</a:t>
            </a:fld>
            <a:endParaRPr lang="en-GB" sz="1200" b="0" i="0" u="none" strike="noStrike" kern="1200" cap="none" spc="0" baseline="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FE775-F226-2846-CBD4-7178D49AC7CF}"/>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endParaRPr lang="en-GB"/>
          </a:p>
        </p:txBody>
      </p:sp>
      <p:sp>
        <p:nvSpPr>
          <p:cNvPr id="3" name="Subtitle 2">
            <a:extLst>
              <a:ext uri="{FF2B5EF4-FFF2-40B4-BE49-F238E27FC236}">
                <a16:creationId xmlns:a16="http://schemas.microsoft.com/office/drawing/2014/main" id="{AC03EF6A-598E-E056-26A9-05018D21384F}"/>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endParaRPr lang="en-GB"/>
          </a:p>
        </p:txBody>
      </p:sp>
      <p:sp>
        <p:nvSpPr>
          <p:cNvPr id="4" name="Date Placeholder 3">
            <a:extLst>
              <a:ext uri="{FF2B5EF4-FFF2-40B4-BE49-F238E27FC236}">
                <a16:creationId xmlns:a16="http://schemas.microsoft.com/office/drawing/2014/main" id="{495EA0C3-B7DC-3894-B854-7085A6FD11C5}"/>
              </a:ext>
            </a:extLst>
          </p:cNvPr>
          <p:cNvSpPr txBox="1">
            <a:spLocks noGrp="1"/>
          </p:cNvSpPr>
          <p:nvPr>
            <p:ph type="dt" sz="half" idx="7"/>
          </p:nvPr>
        </p:nvSpPr>
        <p:spPr/>
        <p:txBody>
          <a:bodyPr/>
          <a:lstStyle>
            <a:lvl1pPr>
              <a:defRPr/>
            </a:lvl1pPr>
          </a:lstStyle>
          <a:p>
            <a:pPr lvl="0"/>
            <a:fld id="{5EBA2882-4460-4040-A8D3-E39220E8994F}" type="datetime1">
              <a:rPr lang="en-GB"/>
              <a:pPr lvl="0"/>
              <a:t>16/09/2025</a:t>
            </a:fld>
            <a:endParaRPr lang="en-GB"/>
          </a:p>
        </p:txBody>
      </p:sp>
      <p:sp>
        <p:nvSpPr>
          <p:cNvPr id="5" name="Footer Placeholder 4">
            <a:extLst>
              <a:ext uri="{FF2B5EF4-FFF2-40B4-BE49-F238E27FC236}">
                <a16:creationId xmlns:a16="http://schemas.microsoft.com/office/drawing/2014/main" id="{B41670A5-AA0D-E658-CFF4-76F179DE2273}"/>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32C857B8-2B9E-DD92-3AD7-E091DAD1B702}"/>
              </a:ext>
            </a:extLst>
          </p:cNvPr>
          <p:cNvSpPr txBox="1">
            <a:spLocks noGrp="1"/>
          </p:cNvSpPr>
          <p:nvPr>
            <p:ph type="sldNum" sz="quarter" idx="8"/>
          </p:nvPr>
        </p:nvSpPr>
        <p:spPr/>
        <p:txBody>
          <a:bodyPr/>
          <a:lstStyle>
            <a:lvl1pPr>
              <a:defRPr/>
            </a:lvl1pPr>
          </a:lstStyle>
          <a:p>
            <a:pPr lvl="0"/>
            <a:fld id="{38A7DD93-3E9C-47BC-9817-94EBBCED72D8}" type="slidenum">
              <a:t>‹#›</a:t>
            </a:fld>
            <a:endParaRPr lang="en-GB"/>
          </a:p>
        </p:txBody>
      </p:sp>
    </p:spTree>
    <p:extLst>
      <p:ext uri="{BB962C8B-B14F-4D97-AF65-F5344CB8AC3E}">
        <p14:creationId xmlns:p14="http://schemas.microsoft.com/office/powerpoint/2010/main" val="2951222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71B0E-A84B-B55E-4B7A-4F73D80746E0}"/>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64AB4043-85DE-1BB8-AFA4-2354B532DD71}"/>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DC4F15-338A-798B-259A-D0789DEFD689}"/>
              </a:ext>
            </a:extLst>
          </p:cNvPr>
          <p:cNvSpPr txBox="1">
            <a:spLocks noGrp="1"/>
          </p:cNvSpPr>
          <p:nvPr>
            <p:ph type="dt" sz="half" idx="7"/>
          </p:nvPr>
        </p:nvSpPr>
        <p:spPr/>
        <p:txBody>
          <a:bodyPr/>
          <a:lstStyle>
            <a:lvl1pPr>
              <a:defRPr/>
            </a:lvl1pPr>
          </a:lstStyle>
          <a:p>
            <a:pPr lvl="0"/>
            <a:fld id="{67325FCD-646A-4E83-949D-BE0496A2633F}" type="datetime1">
              <a:rPr lang="en-GB"/>
              <a:pPr lvl="0"/>
              <a:t>16/09/2025</a:t>
            </a:fld>
            <a:endParaRPr lang="en-GB"/>
          </a:p>
        </p:txBody>
      </p:sp>
      <p:sp>
        <p:nvSpPr>
          <p:cNvPr id="5" name="Footer Placeholder 4">
            <a:extLst>
              <a:ext uri="{FF2B5EF4-FFF2-40B4-BE49-F238E27FC236}">
                <a16:creationId xmlns:a16="http://schemas.microsoft.com/office/drawing/2014/main" id="{5B3C81A8-869B-3945-066A-4A7F64FD829C}"/>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490A602E-0EA8-3151-F68F-81CF0020D747}"/>
              </a:ext>
            </a:extLst>
          </p:cNvPr>
          <p:cNvSpPr txBox="1">
            <a:spLocks noGrp="1"/>
          </p:cNvSpPr>
          <p:nvPr>
            <p:ph type="sldNum" sz="quarter" idx="8"/>
          </p:nvPr>
        </p:nvSpPr>
        <p:spPr/>
        <p:txBody>
          <a:bodyPr/>
          <a:lstStyle>
            <a:lvl1pPr>
              <a:defRPr/>
            </a:lvl1pPr>
          </a:lstStyle>
          <a:p>
            <a:pPr lvl="0"/>
            <a:fld id="{19C99FDF-4B21-435F-9B24-21F3DC92999D}" type="slidenum">
              <a:t>‹#›</a:t>
            </a:fld>
            <a:endParaRPr lang="en-GB"/>
          </a:p>
        </p:txBody>
      </p:sp>
    </p:spTree>
    <p:extLst>
      <p:ext uri="{BB962C8B-B14F-4D97-AF65-F5344CB8AC3E}">
        <p14:creationId xmlns:p14="http://schemas.microsoft.com/office/powerpoint/2010/main" val="838270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09007-CFEF-1BCB-A6A5-9D69F98ABA75}"/>
              </a:ext>
            </a:extLst>
          </p:cNvPr>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EA9F724E-F735-1366-2451-52300DC3F6D5}"/>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E0681953-A0E2-C748-D676-E9292009A002}"/>
              </a:ext>
            </a:extLst>
          </p:cNvPr>
          <p:cNvSpPr txBox="1">
            <a:spLocks noGrp="1"/>
          </p:cNvSpPr>
          <p:nvPr>
            <p:ph type="dt" sz="half" idx="7"/>
          </p:nvPr>
        </p:nvSpPr>
        <p:spPr/>
        <p:txBody>
          <a:bodyPr/>
          <a:lstStyle>
            <a:lvl1pPr>
              <a:defRPr/>
            </a:lvl1pPr>
          </a:lstStyle>
          <a:p>
            <a:pPr lvl="0"/>
            <a:fld id="{8B571BC7-C139-4A6F-98BD-C0A577913995}" type="datetime1">
              <a:rPr lang="en-GB"/>
              <a:pPr lvl="0"/>
              <a:t>16/09/2025</a:t>
            </a:fld>
            <a:endParaRPr lang="en-GB"/>
          </a:p>
        </p:txBody>
      </p:sp>
      <p:sp>
        <p:nvSpPr>
          <p:cNvPr id="5" name="Footer Placeholder 4">
            <a:extLst>
              <a:ext uri="{FF2B5EF4-FFF2-40B4-BE49-F238E27FC236}">
                <a16:creationId xmlns:a16="http://schemas.microsoft.com/office/drawing/2014/main" id="{1C7E436D-D422-C775-0C78-99DAEDF1D051}"/>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5A67AC97-AB9F-0656-7E31-B401D55F4852}"/>
              </a:ext>
            </a:extLst>
          </p:cNvPr>
          <p:cNvSpPr txBox="1">
            <a:spLocks noGrp="1"/>
          </p:cNvSpPr>
          <p:nvPr>
            <p:ph type="sldNum" sz="quarter" idx="8"/>
          </p:nvPr>
        </p:nvSpPr>
        <p:spPr/>
        <p:txBody>
          <a:bodyPr/>
          <a:lstStyle>
            <a:lvl1pPr>
              <a:defRPr/>
            </a:lvl1pPr>
          </a:lstStyle>
          <a:p>
            <a:pPr lvl="0"/>
            <a:fld id="{8108D074-C58C-451C-9DF6-BF03A7FD7662}" type="slidenum">
              <a:t>‹#›</a:t>
            </a:fld>
            <a:endParaRPr lang="en-GB"/>
          </a:p>
        </p:txBody>
      </p:sp>
    </p:spTree>
    <p:extLst>
      <p:ext uri="{BB962C8B-B14F-4D97-AF65-F5344CB8AC3E}">
        <p14:creationId xmlns:p14="http://schemas.microsoft.com/office/powerpoint/2010/main" val="180111358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273A0-CD19-5BB1-76BC-BEC2C42FF0B4}"/>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CF372C68-876A-9165-02D4-AAF9EF4D2B11}"/>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0B1AC6A-3675-16DD-700E-955AF449B098}"/>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E5C76D0-C388-57D9-79E1-B64E666E35EF}"/>
              </a:ext>
            </a:extLst>
          </p:cNvPr>
          <p:cNvSpPr txBox="1">
            <a:spLocks noGrp="1"/>
          </p:cNvSpPr>
          <p:nvPr>
            <p:ph type="dt" sz="half" idx="7"/>
          </p:nvPr>
        </p:nvSpPr>
        <p:spPr/>
        <p:txBody>
          <a:bodyPr/>
          <a:lstStyle>
            <a:lvl1pPr>
              <a:defRPr/>
            </a:lvl1pPr>
          </a:lstStyle>
          <a:p>
            <a:pPr lvl="0"/>
            <a:fld id="{CF266D5A-1FEC-4F64-ADFA-76A2845779EC}" type="datetime1">
              <a:rPr lang="en-GB"/>
              <a:pPr lvl="0"/>
              <a:t>16/09/2025</a:t>
            </a:fld>
            <a:endParaRPr lang="en-GB"/>
          </a:p>
        </p:txBody>
      </p:sp>
      <p:sp>
        <p:nvSpPr>
          <p:cNvPr id="6" name="Footer Placeholder 5">
            <a:extLst>
              <a:ext uri="{FF2B5EF4-FFF2-40B4-BE49-F238E27FC236}">
                <a16:creationId xmlns:a16="http://schemas.microsoft.com/office/drawing/2014/main" id="{24947F00-7DD2-3EB0-0423-7A868A3C53B3}"/>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F323BB36-A689-884D-473E-521E240FFE35}"/>
              </a:ext>
            </a:extLst>
          </p:cNvPr>
          <p:cNvSpPr txBox="1">
            <a:spLocks noGrp="1"/>
          </p:cNvSpPr>
          <p:nvPr>
            <p:ph type="sldNum" sz="quarter" idx="8"/>
          </p:nvPr>
        </p:nvSpPr>
        <p:spPr/>
        <p:txBody>
          <a:bodyPr/>
          <a:lstStyle>
            <a:lvl1pPr>
              <a:defRPr/>
            </a:lvl1pPr>
          </a:lstStyle>
          <a:p>
            <a:pPr lvl="0"/>
            <a:fld id="{455E5F65-E862-4A7B-85C5-96DFC7D52C3B}" type="slidenum">
              <a:t>‹#›</a:t>
            </a:fld>
            <a:endParaRPr lang="en-GB"/>
          </a:p>
        </p:txBody>
      </p:sp>
    </p:spTree>
    <p:extLst>
      <p:ext uri="{BB962C8B-B14F-4D97-AF65-F5344CB8AC3E}">
        <p14:creationId xmlns:p14="http://schemas.microsoft.com/office/powerpoint/2010/main" val="2883207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529B2-A5BD-FC8C-7DA2-C47B2B45DE97}"/>
              </a:ext>
            </a:extLst>
          </p:cNvPr>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708466D0-8232-7A3B-EB21-4374048FF1CF}"/>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id="{5E316BB4-7F57-94E9-82CC-BB699036B2EC}"/>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C21FD93-D0F7-6246-24B8-CF00A5ACEC60}"/>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id="{F261A16D-5F36-6108-F9FE-C454C585417F}"/>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9A5A322-093F-881C-60B5-1546A6337CCA}"/>
              </a:ext>
            </a:extLst>
          </p:cNvPr>
          <p:cNvSpPr txBox="1">
            <a:spLocks noGrp="1"/>
          </p:cNvSpPr>
          <p:nvPr>
            <p:ph type="dt" sz="half" idx="7"/>
          </p:nvPr>
        </p:nvSpPr>
        <p:spPr/>
        <p:txBody>
          <a:bodyPr/>
          <a:lstStyle>
            <a:lvl1pPr>
              <a:defRPr/>
            </a:lvl1pPr>
          </a:lstStyle>
          <a:p>
            <a:pPr lvl="0"/>
            <a:fld id="{C58DFC24-9D00-4987-B67C-E84F326B9F89}" type="datetime1">
              <a:rPr lang="en-GB"/>
              <a:pPr lvl="0"/>
              <a:t>16/09/2025</a:t>
            </a:fld>
            <a:endParaRPr lang="en-GB"/>
          </a:p>
        </p:txBody>
      </p:sp>
      <p:sp>
        <p:nvSpPr>
          <p:cNvPr id="8" name="Footer Placeholder 7">
            <a:extLst>
              <a:ext uri="{FF2B5EF4-FFF2-40B4-BE49-F238E27FC236}">
                <a16:creationId xmlns:a16="http://schemas.microsoft.com/office/drawing/2014/main" id="{B4A56873-DA9D-34D0-D30F-7D26C2F11DA1}"/>
              </a:ext>
            </a:extLst>
          </p:cNvPr>
          <p:cNvSpPr txBox="1">
            <a:spLocks noGrp="1"/>
          </p:cNvSpPr>
          <p:nvPr>
            <p:ph type="ftr" sz="quarter" idx="9"/>
          </p:nvPr>
        </p:nvSpPr>
        <p:spPr/>
        <p:txBody>
          <a:bodyPr/>
          <a:lstStyle>
            <a:lvl1pPr>
              <a:defRPr/>
            </a:lvl1pPr>
          </a:lstStyle>
          <a:p>
            <a:pPr lvl="0"/>
            <a:endParaRPr lang="en-GB"/>
          </a:p>
        </p:txBody>
      </p:sp>
      <p:sp>
        <p:nvSpPr>
          <p:cNvPr id="9" name="Slide Number Placeholder 8">
            <a:extLst>
              <a:ext uri="{FF2B5EF4-FFF2-40B4-BE49-F238E27FC236}">
                <a16:creationId xmlns:a16="http://schemas.microsoft.com/office/drawing/2014/main" id="{DF09EAF8-9886-F577-998F-0C4A6EBB8D1E}"/>
              </a:ext>
            </a:extLst>
          </p:cNvPr>
          <p:cNvSpPr txBox="1">
            <a:spLocks noGrp="1"/>
          </p:cNvSpPr>
          <p:nvPr>
            <p:ph type="sldNum" sz="quarter" idx="8"/>
          </p:nvPr>
        </p:nvSpPr>
        <p:spPr/>
        <p:txBody>
          <a:bodyPr/>
          <a:lstStyle>
            <a:lvl1pPr>
              <a:defRPr/>
            </a:lvl1pPr>
          </a:lstStyle>
          <a:p>
            <a:pPr lvl="0"/>
            <a:fld id="{C6DC5CE2-D06C-403D-AA86-DE9C7CE8D898}" type="slidenum">
              <a:t>‹#›</a:t>
            </a:fld>
            <a:endParaRPr lang="en-GB"/>
          </a:p>
        </p:txBody>
      </p:sp>
    </p:spTree>
    <p:extLst>
      <p:ext uri="{BB962C8B-B14F-4D97-AF65-F5344CB8AC3E}">
        <p14:creationId xmlns:p14="http://schemas.microsoft.com/office/powerpoint/2010/main" val="872376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0861E-8523-DF0F-BBFD-CBD05DBE3775}"/>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Date Placeholder 2">
            <a:extLst>
              <a:ext uri="{FF2B5EF4-FFF2-40B4-BE49-F238E27FC236}">
                <a16:creationId xmlns:a16="http://schemas.microsoft.com/office/drawing/2014/main" id="{83BED877-8FFE-1D36-4B50-08F4EB7CFD6A}"/>
              </a:ext>
            </a:extLst>
          </p:cNvPr>
          <p:cNvSpPr txBox="1">
            <a:spLocks noGrp="1"/>
          </p:cNvSpPr>
          <p:nvPr>
            <p:ph type="dt" sz="half" idx="7"/>
          </p:nvPr>
        </p:nvSpPr>
        <p:spPr/>
        <p:txBody>
          <a:bodyPr/>
          <a:lstStyle>
            <a:lvl1pPr>
              <a:defRPr/>
            </a:lvl1pPr>
          </a:lstStyle>
          <a:p>
            <a:pPr lvl="0"/>
            <a:fld id="{3EA53D6F-CB4A-4481-A4D2-E26A136130CC}" type="datetime1">
              <a:rPr lang="en-GB"/>
              <a:pPr lvl="0"/>
              <a:t>16/09/2025</a:t>
            </a:fld>
            <a:endParaRPr lang="en-GB"/>
          </a:p>
        </p:txBody>
      </p:sp>
      <p:sp>
        <p:nvSpPr>
          <p:cNvPr id="4" name="Footer Placeholder 3">
            <a:extLst>
              <a:ext uri="{FF2B5EF4-FFF2-40B4-BE49-F238E27FC236}">
                <a16:creationId xmlns:a16="http://schemas.microsoft.com/office/drawing/2014/main" id="{B73C05C0-69F9-67C4-118B-C0A0D89B22E7}"/>
              </a:ext>
            </a:extLst>
          </p:cNvPr>
          <p:cNvSpPr txBox="1">
            <a:spLocks noGrp="1"/>
          </p:cNvSpPr>
          <p:nvPr>
            <p:ph type="ftr" sz="quarter" idx="9"/>
          </p:nvPr>
        </p:nvSpPr>
        <p:spPr/>
        <p:txBody>
          <a:bodyPr/>
          <a:lstStyle>
            <a:lvl1pPr>
              <a:defRPr/>
            </a:lvl1pPr>
          </a:lstStyle>
          <a:p>
            <a:pPr lvl="0"/>
            <a:endParaRPr lang="en-GB"/>
          </a:p>
        </p:txBody>
      </p:sp>
      <p:sp>
        <p:nvSpPr>
          <p:cNvPr id="5" name="Slide Number Placeholder 4">
            <a:extLst>
              <a:ext uri="{FF2B5EF4-FFF2-40B4-BE49-F238E27FC236}">
                <a16:creationId xmlns:a16="http://schemas.microsoft.com/office/drawing/2014/main" id="{1B76296D-6A30-F094-6299-31710956B402}"/>
              </a:ext>
            </a:extLst>
          </p:cNvPr>
          <p:cNvSpPr txBox="1">
            <a:spLocks noGrp="1"/>
          </p:cNvSpPr>
          <p:nvPr>
            <p:ph type="sldNum" sz="quarter" idx="8"/>
          </p:nvPr>
        </p:nvSpPr>
        <p:spPr/>
        <p:txBody>
          <a:bodyPr/>
          <a:lstStyle>
            <a:lvl1pPr>
              <a:defRPr/>
            </a:lvl1pPr>
          </a:lstStyle>
          <a:p>
            <a:pPr lvl="0"/>
            <a:fld id="{E9C930F4-8109-4C32-B27B-330A9378BA89}" type="slidenum">
              <a:t>‹#›</a:t>
            </a:fld>
            <a:endParaRPr lang="en-GB"/>
          </a:p>
        </p:txBody>
      </p:sp>
    </p:spTree>
    <p:extLst>
      <p:ext uri="{BB962C8B-B14F-4D97-AF65-F5344CB8AC3E}">
        <p14:creationId xmlns:p14="http://schemas.microsoft.com/office/powerpoint/2010/main" val="1614353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E95A0D-61B7-0B5D-EF5B-C00474992F10}"/>
              </a:ext>
            </a:extLst>
          </p:cNvPr>
          <p:cNvSpPr txBox="1">
            <a:spLocks noGrp="1"/>
          </p:cNvSpPr>
          <p:nvPr>
            <p:ph type="dt" sz="half" idx="7"/>
          </p:nvPr>
        </p:nvSpPr>
        <p:spPr/>
        <p:txBody>
          <a:bodyPr/>
          <a:lstStyle>
            <a:lvl1pPr>
              <a:defRPr/>
            </a:lvl1pPr>
          </a:lstStyle>
          <a:p>
            <a:pPr lvl="0"/>
            <a:fld id="{C3381F00-B6D3-47C4-AEA6-B7E403E8A34D}" type="datetime1">
              <a:rPr lang="en-GB"/>
              <a:pPr lvl="0"/>
              <a:t>16/09/2025</a:t>
            </a:fld>
            <a:endParaRPr lang="en-GB"/>
          </a:p>
        </p:txBody>
      </p:sp>
      <p:sp>
        <p:nvSpPr>
          <p:cNvPr id="3" name="Footer Placeholder 2">
            <a:extLst>
              <a:ext uri="{FF2B5EF4-FFF2-40B4-BE49-F238E27FC236}">
                <a16:creationId xmlns:a16="http://schemas.microsoft.com/office/drawing/2014/main" id="{896A3FBB-297F-66EA-65B7-C25DD8C60AED}"/>
              </a:ext>
            </a:extLst>
          </p:cNvPr>
          <p:cNvSpPr txBox="1">
            <a:spLocks noGrp="1"/>
          </p:cNvSpPr>
          <p:nvPr>
            <p:ph type="ftr" sz="quarter" idx="9"/>
          </p:nvPr>
        </p:nvSpPr>
        <p:spPr/>
        <p:txBody>
          <a:bodyPr/>
          <a:lstStyle>
            <a:lvl1pPr>
              <a:defRPr/>
            </a:lvl1pPr>
          </a:lstStyle>
          <a:p>
            <a:pPr lvl="0"/>
            <a:endParaRPr lang="en-GB"/>
          </a:p>
        </p:txBody>
      </p:sp>
      <p:sp>
        <p:nvSpPr>
          <p:cNvPr id="4" name="Slide Number Placeholder 3">
            <a:extLst>
              <a:ext uri="{FF2B5EF4-FFF2-40B4-BE49-F238E27FC236}">
                <a16:creationId xmlns:a16="http://schemas.microsoft.com/office/drawing/2014/main" id="{3296AB7B-EC5B-E103-2299-182ED2E8FCA8}"/>
              </a:ext>
            </a:extLst>
          </p:cNvPr>
          <p:cNvSpPr txBox="1">
            <a:spLocks noGrp="1"/>
          </p:cNvSpPr>
          <p:nvPr>
            <p:ph type="sldNum" sz="quarter" idx="8"/>
          </p:nvPr>
        </p:nvSpPr>
        <p:spPr/>
        <p:txBody>
          <a:bodyPr/>
          <a:lstStyle>
            <a:lvl1pPr>
              <a:defRPr/>
            </a:lvl1pPr>
          </a:lstStyle>
          <a:p>
            <a:pPr lvl="0"/>
            <a:fld id="{A5B6C916-E0AD-447D-9EF5-4CE95F76D528}" type="slidenum">
              <a:t>‹#›</a:t>
            </a:fld>
            <a:endParaRPr lang="en-GB"/>
          </a:p>
        </p:txBody>
      </p:sp>
    </p:spTree>
    <p:extLst>
      <p:ext uri="{BB962C8B-B14F-4D97-AF65-F5344CB8AC3E}">
        <p14:creationId xmlns:p14="http://schemas.microsoft.com/office/powerpoint/2010/main" val="426115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B71C6-EB2E-C5CD-CAF8-EA315C0919AB}"/>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64443279-B8B5-0725-A40B-021C4D510D19}"/>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BF9635A-E419-B891-D442-64EC50E5550C}"/>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4189B7E7-8757-F422-7803-37F4956F12BD}"/>
              </a:ext>
            </a:extLst>
          </p:cNvPr>
          <p:cNvSpPr txBox="1">
            <a:spLocks noGrp="1"/>
          </p:cNvSpPr>
          <p:nvPr>
            <p:ph type="dt" sz="half" idx="7"/>
          </p:nvPr>
        </p:nvSpPr>
        <p:spPr/>
        <p:txBody>
          <a:bodyPr/>
          <a:lstStyle>
            <a:lvl1pPr>
              <a:defRPr/>
            </a:lvl1pPr>
          </a:lstStyle>
          <a:p>
            <a:pPr lvl="0"/>
            <a:fld id="{7E3955B6-F558-4535-B1A5-E71136BE1F48}" type="datetime1">
              <a:rPr lang="en-GB"/>
              <a:pPr lvl="0"/>
              <a:t>16/09/2025</a:t>
            </a:fld>
            <a:endParaRPr lang="en-GB"/>
          </a:p>
        </p:txBody>
      </p:sp>
      <p:sp>
        <p:nvSpPr>
          <p:cNvPr id="6" name="Footer Placeholder 5">
            <a:extLst>
              <a:ext uri="{FF2B5EF4-FFF2-40B4-BE49-F238E27FC236}">
                <a16:creationId xmlns:a16="http://schemas.microsoft.com/office/drawing/2014/main" id="{E0B35987-E0B4-508E-EF57-542C9C99008C}"/>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82CE8F43-14FB-F67C-AA98-7BBA5D5ED07C}"/>
              </a:ext>
            </a:extLst>
          </p:cNvPr>
          <p:cNvSpPr txBox="1">
            <a:spLocks noGrp="1"/>
          </p:cNvSpPr>
          <p:nvPr>
            <p:ph type="sldNum" sz="quarter" idx="8"/>
          </p:nvPr>
        </p:nvSpPr>
        <p:spPr/>
        <p:txBody>
          <a:bodyPr/>
          <a:lstStyle>
            <a:lvl1pPr>
              <a:defRPr/>
            </a:lvl1pPr>
          </a:lstStyle>
          <a:p>
            <a:pPr lvl="0"/>
            <a:fld id="{F2CEFA35-BE8C-4DA5-9203-5FD18A7B1103}" type="slidenum">
              <a:t>‹#›</a:t>
            </a:fld>
            <a:endParaRPr lang="en-GB"/>
          </a:p>
        </p:txBody>
      </p:sp>
    </p:spTree>
    <p:extLst>
      <p:ext uri="{BB962C8B-B14F-4D97-AF65-F5344CB8AC3E}">
        <p14:creationId xmlns:p14="http://schemas.microsoft.com/office/powerpoint/2010/main" val="4222346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65187-C80B-251A-043B-BB8349E02792}"/>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Picture Placeholder 2">
            <a:extLst>
              <a:ext uri="{FF2B5EF4-FFF2-40B4-BE49-F238E27FC236}">
                <a16:creationId xmlns:a16="http://schemas.microsoft.com/office/drawing/2014/main" id="{229EEB21-31B6-6873-EC2D-ABA669881AAE}"/>
              </a:ext>
            </a:extLst>
          </p:cNvPr>
          <p:cNvSpPr txBox="1">
            <a:spLocks noGrp="1"/>
          </p:cNvSpPr>
          <p:nvPr>
            <p:ph type="pic" idx="1"/>
          </p:nvPr>
        </p:nvSpPr>
        <p:spPr>
          <a:xfrm>
            <a:off x="5183184" y="987423"/>
            <a:ext cx="6172200" cy="4873623"/>
          </a:xfrm>
        </p:spPr>
        <p:txBody>
          <a:bodyPr/>
          <a:lstStyle>
            <a:lvl1pPr marL="0" indent="0">
              <a:buNone/>
              <a:defRPr lang="en-GB" sz="3200"/>
            </a:lvl1pPr>
          </a:lstStyle>
          <a:p>
            <a:pPr lvl="0"/>
            <a:endParaRPr lang="en-GB"/>
          </a:p>
        </p:txBody>
      </p:sp>
      <p:sp>
        <p:nvSpPr>
          <p:cNvPr id="4" name="Text Placeholder 3">
            <a:extLst>
              <a:ext uri="{FF2B5EF4-FFF2-40B4-BE49-F238E27FC236}">
                <a16:creationId xmlns:a16="http://schemas.microsoft.com/office/drawing/2014/main" id="{C9C26DB4-8BC2-D694-D39D-F77CD2E9EA1E}"/>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AE83D187-A0F2-1212-654F-15D49B130B7A}"/>
              </a:ext>
            </a:extLst>
          </p:cNvPr>
          <p:cNvSpPr txBox="1">
            <a:spLocks noGrp="1"/>
          </p:cNvSpPr>
          <p:nvPr>
            <p:ph type="dt" sz="half" idx="7"/>
          </p:nvPr>
        </p:nvSpPr>
        <p:spPr/>
        <p:txBody>
          <a:bodyPr/>
          <a:lstStyle>
            <a:lvl1pPr>
              <a:defRPr/>
            </a:lvl1pPr>
          </a:lstStyle>
          <a:p>
            <a:pPr lvl="0"/>
            <a:fld id="{8BFC9166-E9DD-4301-82DE-E056B3EE6161}" type="datetime1">
              <a:rPr lang="en-GB"/>
              <a:pPr lvl="0"/>
              <a:t>16/09/2025</a:t>
            </a:fld>
            <a:endParaRPr lang="en-GB"/>
          </a:p>
        </p:txBody>
      </p:sp>
      <p:sp>
        <p:nvSpPr>
          <p:cNvPr id="6" name="Footer Placeholder 5">
            <a:extLst>
              <a:ext uri="{FF2B5EF4-FFF2-40B4-BE49-F238E27FC236}">
                <a16:creationId xmlns:a16="http://schemas.microsoft.com/office/drawing/2014/main" id="{557E53DF-A39A-58EB-F2F3-2026A68D417F}"/>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3E634429-1E02-9166-0CC5-2C521BC66D65}"/>
              </a:ext>
            </a:extLst>
          </p:cNvPr>
          <p:cNvSpPr txBox="1">
            <a:spLocks noGrp="1"/>
          </p:cNvSpPr>
          <p:nvPr>
            <p:ph type="sldNum" sz="quarter" idx="8"/>
          </p:nvPr>
        </p:nvSpPr>
        <p:spPr/>
        <p:txBody>
          <a:bodyPr/>
          <a:lstStyle>
            <a:lvl1pPr>
              <a:defRPr/>
            </a:lvl1pPr>
          </a:lstStyle>
          <a:p>
            <a:pPr lvl="0"/>
            <a:fld id="{9A96B223-EDEC-4E8B-BBEF-13C5A4E2BFFF}" type="slidenum">
              <a:t>‹#›</a:t>
            </a:fld>
            <a:endParaRPr lang="en-GB"/>
          </a:p>
        </p:txBody>
      </p:sp>
    </p:spTree>
    <p:extLst>
      <p:ext uri="{BB962C8B-B14F-4D97-AF65-F5344CB8AC3E}">
        <p14:creationId xmlns:p14="http://schemas.microsoft.com/office/powerpoint/2010/main" val="952846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5A9B4-BFD4-9481-1D5E-0A1C9099F4EC}"/>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36ACC84A-E1CB-C7FE-311A-2DC70E44A656}"/>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007D3E-2EC9-C12E-F5A1-FE5D2AB27475}"/>
              </a:ext>
            </a:extLst>
          </p:cNvPr>
          <p:cNvSpPr txBox="1">
            <a:spLocks noGrp="1"/>
          </p:cNvSpPr>
          <p:nvPr>
            <p:ph type="dt" sz="half" idx="7"/>
          </p:nvPr>
        </p:nvSpPr>
        <p:spPr/>
        <p:txBody>
          <a:bodyPr/>
          <a:lstStyle>
            <a:lvl1pPr>
              <a:defRPr/>
            </a:lvl1pPr>
          </a:lstStyle>
          <a:p>
            <a:pPr lvl="0"/>
            <a:fld id="{F3B293C3-D914-4BC6-AD22-867C07369861}" type="datetime1">
              <a:rPr lang="en-GB"/>
              <a:pPr lvl="0"/>
              <a:t>16/09/2025</a:t>
            </a:fld>
            <a:endParaRPr lang="en-GB"/>
          </a:p>
        </p:txBody>
      </p:sp>
      <p:sp>
        <p:nvSpPr>
          <p:cNvPr id="5" name="Footer Placeholder 4">
            <a:extLst>
              <a:ext uri="{FF2B5EF4-FFF2-40B4-BE49-F238E27FC236}">
                <a16:creationId xmlns:a16="http://schemas.microsoft.com/office/drawing/2014/main" id="{2775983B-D9F9-49F6-6C36-C0DE3E892B5F}"/>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FCBE0013-5740-B6FF-B7BA-D814E2CE82D8}"/>
              </a:ext>
            </a:extLst>
          </p:cNvPr>
          <p:cNvSpPr txBox="1">
            <a:spLocks noGrp="1"/>
          </p:cNvSpPr>
          <p:nvPr>
            <p:ph type="sldNum" sz="quarter" idx="8"/>
          </p:nvPr>
        </p:nvSpPr>
        <p:spPr/>
        <p:txBody>
          <a:bodyPr/>
          <a:lstStyle>
            <a:lvl1pPr>
              <a:defRPr/>
            </a:lvl1pPr>
          </a:lstStyle>
          <a:p>
            <a:pPr lvl="0"/>
            <a:fld id="{DFC59E35-2539-4BAE-AD46-E9FBFA90FADC}" type="slidenum">
              <a:t>‹#›</a:t>
            </a:fld>
            <a:endParaRPr lang="en-GB"/>
          </a:p>
        </p:txBody>
      </p:sp>
    </p:spTree>
    <p:extLst>
      <p:ext uri="{BB962C8B-B14F-4D97-AF65-F5344CB8AC3E}">
        <p14:creationId xmlns:p14="http://schemas.microsoft.com/office/powerpoint/2010/main" val="242510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4E3681-0D5F-A9A2-C45B-A9012E784953}"/>
              </a:ext>
            </a:extLst>
          </p:cNvPr>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769CB78A-B3EE-4A89-DFB0-AEFC09676B1B}"/>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2425D5-099A-19A2-037B-FCC077D99412}"/>
              </a:ext>
            </a:extLst>
          </p:cNvPr>
          <p:cNvSpPr txBox="1">
            <a:spLocks noGrp="1"/>
          </p:cNvSpPr>
          <p:nvPr>
            <p:ph type="dt" sz="half" idx="7"/>
          </p:nvPr>
        </p:nvSpPr>
        <p:spPr/>
        <p:txBody>
          <a:bodyPr/>
          <a:lstStyle>
            <a:lvl1pPr>
              <a:defRPr/>
            </a:lvl1pPr>
          </a:lstStyle>
          <a:p>
            <a:pPr lvl="0"/>
            <a:fld id="{464F0301-3723-4F8E-97E0-051C90F13950}" type="datetime1">
              <a:rPr lang="en-GB"/>
              <a:pPr lvl="0"/>
              <a:t>16/09/2025</a:t>
            </a:fld>
            <a:endParaRPr lang="en-GB"/>
          </a:p>
        </p:txBody>
      </p:sp>
      <p:sp>
        <p:nvSpPr>
          <p:cNvPr id="5" name="Footer Placeholder 4">
            <a:extLst>
              <a:ext uri="{FF2B5EF4-FFF2-40B4-BE49-F238E27FC236}">
                <a16:creationId xmlns:a16="http://schemas.microsoft.com/office/drawing/2014/main" id="{418AEC50-E7C8-0343-7F7D-9FEC33C7BDD8}"/>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BF2EDAF6-C5E9-474F-9B00-94BFF631D1E2}"/>
              </a:ext>
            </a:extLst>
          </p:cNvPr>
          <p:cNvSpPr txBox="1">
            <a:spLocks noGrp="1"/>
          </p:cNvSpPr>
          <p:nvPr>
            <p:ph type="sldNum" sz="quarter" idx="8"/>
          </p:nvPr>
        </p:nvSpPr>
        <p:spPr/>
        <p:txBody>
          <a:bodyPr/>
          <a:lstStyle>
            <a:lvl1pPr>
              <a:defRPr/>
            </a:lvl1pPr>
          </a:lstStyle>
          <a:p>
            <a:pPr lvl="0"/>
            <a:fld id="{83A3A60C-68E5-451A-8A24-E20795F548B3}" type="slidenum">
              <a:t>‹#›</a:t>
            </a:fld>
            <a:endParaRPr lang="en-GB"/>
          </a:p>
        </p:txBody>
      </p:sp>
    </p:spTree>
    <p:extLst>
      <p:ext uri="{BB962C8B-B14F-4D97-AF65-F5344CB8AC3E}">
        <p14:creationId xmlns:p14="http://schemas.microsoft.com/office/powerpoint/2010/main" val="37109371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urple detail">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0E532AC7-85A8-BED8-F0D6-E9F1B8A4F25E}"/>
              </a:ext>
            </a:extLst>
          </p:cNvPr>
          <p:cNvSpPr txBox="1">
            <a:spLocks noGrp="1"/>
          </p:cNvSpPr>
          <p:nvPr>
            <p:ph type="title"/>
          </p:nvPr>
        </p:nvSpPr>
        <p:spPr>
          <a:xfrm>
            <a:off x="609840" y="436525"/>
            <a:ext cx="10972315" cy="1325029"/>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Bef>
                <a:spcPts val="0"/>
              </a:spcBef>
              <a:spcAft>
                <a:spcPts val="0"/>
              </a:spcAft>
              <a:tabLst/>
              <a:defRPr lang="en-US" sz="5333" b="1" i="0" u="none" strike="noStrike" kern="0" cap="none" spc="0" baseline="0">
                <a:solidFill>
                  <a:srgbClr val="000000"/>
                </a:solidFill>
                <a:uFillTx/>
                <a:latin typeface="Arial"/>
                <a:ea typeface="Arial"/>
                <a:cs typeface="Arial"/>
              </a:defRPr>
            </a:lvl1pPr>
          </a:lstStyle>
          <a:p>
            <a:pPr lvl="0"/>
            <a:r>
              <a:rPr lang="en-US"/>
              <a:t>Click to edit Master title style</a:t>
            </a:r>
            <a:endParaRPr lang="en-GB"/>
          </a:p>
        </p:txBody>
      </p:sp>
      <p:sp>
        <p:nvSpPr>
          <p:cNvPr id="3" name="Shape 8">
            <a:extLst>
              <a:ext uri="{FF2B5EF4-FFF2-40B4-BE49-F238E27FC236}">
                <a16:creationId xmlns:a16="http://schemas.microsoft.com/office/drawing/2014/main" id="{E4871B4A-9DDF-FF58-B098-5870D6EC6949}"/>
              </a:ext>
            </a:extLst>
          </p:cNvPr>
          <p:cNvSpPr txBox="1">
            <a:spLocks noGrp="1"/>
          </p:cNvSpPr>
          <p:nvPr>
            <p:ph idx="4294967295"/>
          </p:nvPr>
        </p:nvSpPr>
        <p:spPr>
          <a:xfrm>
            <a:off x="609840" y="2900860"/>
            <a:ext cx="10972315" cy="1056278"/>
          </a:xfrm>
        </p:spPr>
        <p:txBody>
          <a:bodyPr/>
          <a:lstStyle>
            <a:lvl1pPr>
              <a:defRPr lang="en-US" sz="4267" b="0"/>
            </a:lvl1pPr>
          </a:lstStyle>
          <a:p>
            <a:pPr lvl="0"/>
            <a:r>
              <a:rPr lang="en-US"/>
              <a:t>Key points here</a:t>
            </a:r>
          </a:p>
        </p:txBody>
      </p:sp>
    </p:spTree>
    <p:extLst>
      <p:ext uri="{BB962C8B-B14F-4D97-AF65-F5344CB8AC3E}">
        <p14:creationId xmlns:p14="http://schemas.microsoft.com/office/powerpoint/2010/main" val="302200653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5790F397-8343-799F-4465-753331A07B2D}"/>
              </a:ext>
            </a:extLst>
          </p:cNvPr>
          <p:cNvSpPr/>
          <p:nvPr/>
        </p:nvSpPr>
        <p:spPr>
          <a:xfrm flipV="1">
            <a:off x="599023" y="1528767"/>
            <a:ext cx="8157636" cy="2158998"/>
          </a:xfrm>
          <a:custGeom>
            <a:avLst>
              <a:gd name="f0" fmla="val 95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5F2861"/>
          </a:solidFill>
          <a:ln cap="flat">
            <a:noFill/>
            <a:prstDash val="solid"/>
          </a:ln>
        </p:spPr>
        <p:txBody>
          <a:bodyPr vert="horz" wrap="none" lIns="91440" tIns="45720" rIns="91440" bIns="45720" anchor="ctr"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GB" sz="2400" b="0" i="0" u="none" strike="noStrike" kern="1200" cap="none" spc="0" baseline="0">
              <a:solidFill>
                <a:srgbClr val="000000"/>
              </a:solidFill>
              <a:uFillTx/>
              <a:latin typeface="Arial"/>
              <a:ea typeface="ヒラギノ角ゴ Pro W3"/>
            </a:endParaRPr>
          </a:p>
        </p:txBody>
      </p:sp>
      <p:pic>
        <p:nvPicPr>
          <p:cNvPr id="3" name="Picture 8" descr="CQC_logo_CMYK">
            <a:extLst>
              <a:ext uri="{FF2B5EF4-FFF2-40B4-BE49-F238E27FC236}">
                <a16:creationId xmlns:a16="http://schemas.microsoft.com/office/drawing/2014/main" id="{1A8B3F8A-9508-8702-A004-A4EF5ADED4F3}"/>
              </a:ext>
            </a:extLst>
          </p:cNvPr>
          <p:cNvPicPr>
            <a:picLocks noChangeAspect="1"/>
          </p:cNvPicPr>
          <p:nvPr/>
        </p:nvPicPr>
        <p:blipFill>
          <a:blip r:embed="rId2"/>
          <a:srcRect/>
          <a:stretch>
            <a:fillRect/>
          </a:stretch>
        </p:blipFill>
        <p:spPr>
          <a:xfrm>
            <a:off x="863595" y="457200"/>
            <a:ext cx="3606795" cy="854077"/>
          </a:xfrm>
          <a:prstGeom prst="rect">
            <a:avLst/>
          </a:prstGeom>
          <a:noFill/>
          <a:ln cap="flat">
            <a:noFill/>
          </a:ln>
        </p:spPr>
      </p:pic>
      <p:sp>
        <p:nvSpPr>
          <p:cNvPr id="4" name="Rectangle 3">
            <a:extLst>
              <a:ext uri="{FF2B5EF4-FFF2-40B4-BE49-F238E27FC236}">
                <a16:creationId xmlns:a16="http://schemas.microsoft.com/office/drawing/2014/main" id="{634A0842-4EED-8DA4-DA6F-850F8A9781E3}"/>
              </a:ext>
            </a:extLst>
          </p:cNvPr>
          <p:cNvSpPr txBox="1">
            <a:spLocks noGrp="1"/>
          </p:cNvSpPr>
          <p:nvPr>
            <p:ph type="ctrTitle"/>
          </p:nvPr>
        </p:nvSpPr>
        <p:spPr>
          <a:xfrm>
            <a:off x="863595" y="1676396"/>
            <a:ext cx="7619996" cy="990596"/>
          </a:xfrm>
        </p:spPr>
        <p:txBody>
          <a:bodyPr anchor="t"/>
          <a:lstStyle>
            <a:lvl1pPr>
              <a:defRPr sz="3500"/>
            </a:lvl1pPr>
          </a:lstStyle>
          <a:p>
            <a:pPr lvl="0"/>
            <a:r>
              <a:rPr lang="en-US"/>
              <a:t>Click to edit Master title style</a:t>
            </a:r>
          </a:p>
        </p:txBody>
      </p:sp>
      <p:sp>
        <p:nvSpPr>
          <p:cNvPr id="5" name="Rectangle 5">
            <a:extLst>
              <a:ext uri="{FF2B5EF4-FFF2-40B4-BE49-F238E27FC236}">
                <a16:creationId xmlns:a16="http://schemas.microsoft.com/office/drawing/2014/main" id="{3DA43EAF-D153-0AA5-9E64-8A9D6E58CFAA}"/>
              </a:ext>
            </a:extLst>
          </p:cNvPr>
          <p:cNvSpPr txBox="1">
            <a:spLocks noGrp="1"/>
          </p:cNvSpPr>
          <p:nvPr>
            <p:ph type="subTitle" idx="1"/>
          </p:nvPr>
        </p:nvSpPr>
        <p:spPr>
          <a:xfrm>
            <a:off x="863595" y="2895603"/>
            <a:ext cx="4876796" cy="381003"/>
          </a:xfrm>
        </p:spPr>
        <p:txBody>
          <a:bodyPr/>
          <a:lstStyle>
            <a:lvl1pPr>
              <a:defRPr>
                <a:solidFill>
                  <a:srgbClr val="FFFFFF"/>
                </a:solidFill>
              </a:defRPr>
            </a:lvl1pPr>
          </a:lstStyle>
          <a:p>
            <a:pPr lvl="0"/>
            <a:r>
              <a:rPr lang="en-US"/>
              <a:t>Click to edit Master subtitle style</a:t>
            </a:r>
          </a:p>
        </p:txBody>
      </p:sp>
    </p:spTree>
    <p:extLst>
      <p:ext uri="{BB962C8B-B14F-4D97-AF65-F5344CB8AC3E}">
        <p14:creationId xmlns:p14="http://schemas.microsoft.com/office/powerpoint/2010/main" val="60899518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6BE50-BC70-F364-BF14-B5EF9E102460}"/>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CFFDAF3A-153B-5E72-329E-8DCBD4C4CCDA}"/>
              </a:ext>
            </a:extLst>
          </p:cNvPr>
          <p:cNvSpPr txBox="1">
            <a:spLocks noGrp="1"/>
          </p:cNvSpPr>
          <p:nvPr>
            <p:ph idx="1"/>
          </p:nvPr>
        </p:nvSpPr>
        <p:spPr/>
        <p:txBody>
          <a:bodyPr/>
          <a:lstStyle>
            <a:lvl1pPr>
              <a:defRPr/>
            </a:lvl1pPr>
            <a:lvl2pPr>
              <a:defRPr/>
            </a:lvl2pPr>
            <a:lvl3pPr marL="1162046" marR="0" lvl="2" indent="-282577" fontAlgn="auto" hangingPunct="0">
              <a:spcBef>
                <a:spcPts val="1200"/>
              </a:spcBef>
              <a:spcAft>
                <a:spcPts val="0"/>
              </a:spcAft>
              <a:buSzPct val="100000"/>
              <a:buFont typeface="Arial" pitchFamily="34"/>
              <a:buChar char="-"/>
              <a:tabLst>
                <a:tab pos="261939" algn="l"/>
              </a:tabLst>
              <a:defRPr lang="en-US" b="0" i="0" u="none" strike="noStrike" kern="0" cap="none" spc="0" baseline="0">
                <a:solidFill>
                  <a:srgbClr val="000000"/>
                </a:solidFill>
                <a:uFillTx/>
                <a:latin typeface="Arial"/>
                <a:ea typeface="MS PGothic" pitchFamily="34"/>
              </a:defRPr>
            </a:lvl3pPr>
            <a:lvl4pPr marL="1627183" marR="0" lvl="3" indent="-285750" fontAlgn="auto" hangingPunct="0">
              <a:spcBef>
                <a:spcPts val="1200"/>
              </a:spcBef>
              <a:spcAft>
                <a:spcPts val="0"/>
              </a:spcAft>
              <a:buSzPct val="100000"/>
              <a:buFont typeface="Wingdings 2" pitchFamily="18"/>
              <a:buChar char=""/>
              <a:tabLst>
                <a:tab pos="261929" algn="l"/>
              </a:tabLst>
              <a:defRPr lang="en-US" sz="2000" b="0" i="0" u="none" strike="noStrike" kern="0" cap="none" spc="0" baseline="0">
                <a:solidFill>
                  <a:srgbClr val="000000"/>
                </a:solidFill>
                <a:uFillTx/>
                <a:latin typeface="Arial"/>
                <a:ea typeface="MS PGothic" pitchFamily="34"/>
              </a:defRPr>
            </a:lvl4pPr>
            <a:lvl5pPr marL="2087566" marR="0" lvl="4" indent="-280985" fontAlgn="auto" hangingPunct="0">
              <a:spcBef>
                <a:spcPts val="1200"/>
              </a:spcBef>
              <a:spcAft>
                <a:spcPts val="0"/>
              </a:spcAft>
              <a:buSzPct val="100000"/>
              <a:buFont typeface="Wingdings 2" pitchFamily="18"/>
              <a:buChar char=""/>
              <a:tabLst>
                <a:tab pos="261939" algn="l"/>
              </a:tabLst>
              <a:defRPr lang="en-US" sz="2000" b="0" i="0" u="none" strike="noStrike" kern="0" cap="none" spc="0" baseline="0">
                <a:solidFill>
                  <a:srgbClr val="000000"/>
                </a:solidFill>
                <a:uFillTx/>
                <a:latin typeface="Arial"/>
                <a:ea typeface="MS PGothic"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5">
            <a:extLst>
              <a:ext uri="{FF2B5EF4-FFF2-40B4-BE49-F238E27FC236}">
                <a16:creationId xmlns:a16="http://schemas.microsoft.com/office/drawing/2014/main" id="{643A8C1A-FAFD-317D-7B79-365788242D4C}"/>
              </a:ext>
            </a:extLst>
          </p:cNvPr>
          <p:cNvSpPr txBox="1">
            <a:spLocks noGrp="1"/>
          </p:cNvSpPr>
          <p:nvPr>
            <p:ph type="sldNum" sz="quarter" idx="8"/>
          </p:nvPr>
        </p:nvSpPr>
        <p:spPr/>
        <p:txBody>
          <a:bodyPr/>
          <a:lstStyle>
            <a:lvl1pPr hangingPunct="1">
              <a:defRPr>
                <a:latin typeface="Arial" pitchFamily="34"/>
              </a:defRPr>
            </a:lvl1pPr>
          </a:lstStyle>
          <a:p>
            <a:pPr lvl="0"/>
            <a:fld id="{F986E827-FA3A-4A99-8712-534FA15E1DB1}" type="slidenum">
              <a:t>‹#›</a:t>
            </a:fld>
            <a:endParaRPr lang="en-US"/>
          </a:p>
        </p:txBody>
      </p:sp>
    </p:spTree>
    <p:extLst>
      <p:ext uri="{BB962C8B-B14F-4D97-AF65-F5344CB8AC3E}">
        <p14:creationId xmlns:p14="http://schemas.microsoft.com/office/powerpoint/2010/main" val="15937465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0F7AE-6661-12A7-8778-CB56B501CE24}"/>
              </a:ext>
            </a:extLst>
          </p:cNvPr>
          <p:cNvSpPr txBox="1">
            <a:spLocks noGrp="1"/>
          </p:cNvSpPr>
          <p:nvPr>
            <p:ph type="title"/>
          </p:nvPr>
        </p:nvSpPr>
        <p:spPr>
          <a:xfrm>
            <a:off x="963082" y="4406950"/>
            <a:ext cx="10363196" cy="1362071"/>
          </a:xfrm>
        </p:spPr>
        <p:txBody>
          <a:bodyPr anchor="t"/>
          <a:lstStyle>
            <a:lvl1pPr>
              <a:defRPr sz="4000" b="1" cap="all"/>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36D5095E-1C03-775F-C701-3EE5DB6DF5BA}"/>
              </a:ext>
            </a:extLst>
          </p:cNvPr>
          <p:cNvSpPr txBox="1">
            <a:spLocks noGrp="1"/>
          </p:cNvSpPr>
          <p:nvPr>
            <p:ph type="body" idx="1"/>
          </p:nvPr>
        </p:nvSpPr>
        <p:spPr>
          <a:xfrm>
            <a:off x="963082" y="2906713"/>
            <a:ext cx="10363196" cy="1500182"/>
          </a:xfrm>
        </p:spPr>
        <p:txBody>
          <a:bodyPr anchor="b"/>
          <a:lstStyle>
            <a:lvl1pPr marL="0" indent="0">
              <a:tabLst>
                <a:tab pos="261939" algn="l"/>
              </a:tabLst>
              <a:defRPr/>
            </a:lvl1pPr>
          </a:lstStyle>
          <a:p>
            <a:pPr lvl="0"/>
            <a:r>
              <a:rPr lang="en-US"/>
              <a:t>Click to edit Master text styles</a:t>
            </a:r>
          </a:p>
        </p:txBody>
      </p:sp>
      <p:sp>
        <p:nvSpPr>
          <p:cNvPr id="4" name="Rectangle 5">
            <a:extLst>
              <a:ext uri="{FF2B5EF4-FFF2-40B4-BE49-F238E27FC236}">
                <a16:creationId xmlns:a16="http://schemas.microsoft.com/office/drawing/2014/main" id="{2D1742DA-3374-DF87-2D6F-CD8877CB916D}"/>
              </a:ext>
            </a:extLst>
          </p:cNvPr>
          <p:cNvSpPr txBox="1">
            <a:spLocks noGrp="1"/>
          </p:cNvSpPr>
          <p:nvPr>
            <p:ph type="sldNum" sz="quarter" idx="8"/>
          </p:nvPr>
        </p:nvSpPr>
        <p:spPr/>
        <p:txBody>
          <a:bodyPr/>
          <a:lstStyle>
            <a:lvl1pPr hangingPunct="1">
              <a:defRPr>
                <a:latin typeface="Arial" pitchFamily="34"/>
              </a:defRPr>
            </a:lvl1pPr>
          </a:lstStyle>
          <a:p>
            <a:pPr lvl="0"/>
            <a:fld id="{A668242B-14DE-49D6-B1BD-57BF51F6337C}" type="slidenum">
              <a:t>‹#›</a:t>
            </a:fld>
            <a:endParaRPr lang="en-US"/>
          </a:p>
        </p:txBody>
      </p:sp>
    </p:spTree>
    <p:extLst>
      <p:ext uri="{BB962C8B-B14F-4D97-AF65-F5344CB8AC3E}">
        <p14:creationId xmlns:p14="http://schemas.microsoft.com/office/powerpoint/2010/main" val="544154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42EA9-FF9A-98F9-19B8-953AE8331936}"/>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6C25AC72-DE66-07AA-6A85-5C0B07C59DC2}"/>
              </a:ext>
            </a:extLst>
          </p:cNvPr>
          <p:cNvSpPr txBox="1">
            <a:spLocks noGrp="1"/>
          </p:cNvSpPr>
          <p:nvPr>
            <p:ph idx="1"/>
          </p:nvPr>
        </p:nvSpPr>
        <p:spPr>
          <a:xfrm>
            <a:off x="863605" y="1798643"/>
            <a:ext cx="5056714" cy="4317997"/>
          </a:xfrm>
        </p:spPr>
        <p:txBody>
          <a:bodyPr/>
          <a:lstStyle>
            <a:lvl1pPr>
              <a:spcBef>
                <a:spcPts val="2000"/>
              </a:spcBef>
              <a:defRPr sz="2800"/>
            </a:lvl1pPr>
            <a:lvl2pPr>
              <a:spcBef>
                <a:spcPts val="1400"/>
              </a:spcBef>
              <a:defRPr sz="2400"/>
            </a:lvl2pPr>
            <a:lvl3pPr marL="1162046" marR="0" lvl="2" indent="-282577" fontAlgn="auto" hangingPunct="0">
              <a:spcBef>
                <a:spcPts val="1200"/>
              </a:spcBef>
              <a:spcAft>
                <a:spcPts val="0"/>
              </a:spcAft>
              <a:buSzPct val="100000"/>
              <a:buFont typeface="Arial" pitchFamily="34"/>
              <a:buChar char="-"/>
              <a:tabLst>
                <a:tab pos="261939" algn="l"/>
              </a:tabLst>
              <a:defRPr lang="en-US" b="0" i="0" u="none" strike="noStrike" kern="0" cap="none" spc="0" baseline="0">
                <a:solidFill>
                  <a:srgbClr val="000000"/>
                </a:solidFill>
                <a:uFillTx/>
                <a:latin typeface="Arial"/>
                <a:ea typeface="MS PGothic" pitchFamily="34"/>
              </a:defRPr>
            </a:lvl3pPr>
            <a:lvl4pPr marL="1627183" marR="0" lvl="3" indent="-285750" fontAlgn="auto" hangingPunct="0">
              <a:spcBef>
                <a:spcPts val="1100"/>
              </a:spcBef>
              <a:spcAft>
                <a:spcPts val="0"/>
              </a:spcAft>
              <a:buSzPct val="100000"/>
              <a:buFont typeface="Wingdings 2" pitchFamily="18"/>
              <a:buChar char=""/>
              <a:tabLst>
                <a:tab pos="261929" algn="l"/>
              </a:tabLst>
              <a:defRPr lang="en-US" b="0" i="0" u="none" strike="noStrike" kern="0" cap="none" spc="0" baseline="0">
                <a:solidFill>
                  <a:srgbClr val="000000"/>
                </a:solidFill>
                <a:uFillTx/>
                <a:latin typeface="Arial"/>
                <a:ea typeface="MS PGothic" pitchFamily="34"/>
              </a:defRPr>
            </a:lvl4pPr>
            <a:lvl5pPr marL="2087566" marR="0" lvl="4" indent="-280985" fontAlgn="auto" hangingPunct="0">
              <a:spcBef>
                <a:spcPts val="1100"/>
              </a:spcBef>
              <a:spcAft>
                <a:spcPts val="0"/>
              </a:spcAft>
              <a:buSzPct val="100000"/>
              <a:buFont typeface="Wingdings 2" pitchFamily="18"/>
              <a:buChar char=""/>
              <a:tabLst>
                <a:tab pos="261939" algn="l"/>
              </a:tabLst>
              <a:defRPr lang="en-US" b="0" i="0" u="none" strike="noStrike" kern="0" cap="none" spc="0" baseline="0">
                <a:solidFill>
                  <a:srgbClr val="000000"/>
                </a:solidFill>
                <a:uFillTx/>
                <a:latin typeface="Arial"/>
                <a:ea typeface="MS PGothic"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8B1C2A1-236A-AF5D-BCF3-12A6F6AEA12C}"/>
              </a:ext>
            </a:extLst>
          </p:cNvPr>
          <p:cNvSpPr txBox="1">
            <a:spLocks noGrp="1"/>
          </p:cNvSpPr>
          <p:nvPr>
            <p:ph idx="2"/>
          </p:nvPr>
        </p:nvSpPr>
        <p:spPr>
          <a:xfrm>
            <a:off x="6123526" y="1798643"/>
            <a:ext cx="5056714" cy="4317997"/>
          </a:xfrm>
        </p:spPr>
        <p:txBody>
          <a:bodyPr/>
          <a:lstStyle>
            <a:lvl1pPr>
              <a:spcBef>
                <a:spcPts val="2000"/>
              </a:spcBef>
              <a:defRPr sz="2800"/>
            </a:lvl1pPr>
            <a:lvl2pPr>
              <a:spcBef>
                <a:spcPts val="1400"/>
              </a:spcBef>
              <a:defRPr sz="2400"/>
            </a:lvl2pPr>
            <a:lvl3pPr marL="1162046" marR="0" lvl="2" indent="-282577" fontAlgn="auto" hangingPunct="0">
              <a:spcBef>
                <a:spcPts val="1200"/>
              </a:spcBef>
              <a:spcAft>
                <a:spcPts val="0"/>
              </a:spcAft>
              <a:buSzPct val="100000"/>
              <a:buFont typeface="Arial" pitchFamily="34"/>
              <a:buChar char="-"/>
              <a:tabLst>
                <a:tab pos="261939" algn="l"/>
              </a:tabLst>
              <a:defRPr lang="en-US" b="0" i="0" u="none" strike="noStrike" kern="0" cap="none" spc="0" baseline="0">
                <a:solidFill>
                  <a:srgbClr val="000000"/>
                </a:solidFill>
                <a:uFillTx/>
                <a:latin typeface="Arial"/>
                <a:ea typeface="MS PGothic" pitchFamily="34"/>
              </a:defRPr>
            </a:lvl3pPr>
            <a:lvl4pPr marL="1627183" marR="0" lvl="3" indent="-285750" fontAlgn="auto" hangingPunct="0">
              <a:spcBef>
                <a:spcPts val="1100"/>
              </a:spcBef>
              <a:spcAft>
                <a:spcPts val="0"/>
              </a:spcAft>
              <a:buSzPct val="100000"/>
              <a:buFont typeface="Wingdings 2" pitchFamily="18"/>
              <a:buChar char=""/>
              <a:tabLst>
                <a:tab pos="261929" algn="l"/>
              </a:tabLst>
              <a:defRPr lang="en-US" b="0" i="0" u="none" strike="noStrike" kern="0" cap="none" spc="0" baseline="0">
                <a:solidFill>
                  <a:srgbClr val="000000"/>
                </a:solidFill>
                <a:uFillTx/>
                <a:latin typeface="Arial"/>
                <a:ea typeface="MS PGothic" pitchFamily="34"/>
              </a:defRPr>
            </a:lvl4pPr>
            <a:lvl5pPr marL="2087566" marR="0" lvl="4" indent="-280985" fontAlgn="auto" hangingPunct="0">
              <a:spcBef>
                <a:spcPts val="1100"/>
              </a:spcBef>
              <a:spcAft>
                <a:spcPts val="0"/>
              </a:spcAft>
              <a:buSzPct val="100000"/>
              <a:buFont typeface="Wingdings 2" pitchFamily="18"/>
              <a:buChar char=""/>
              <a:tabLst>
                <a:tab pos="261939" algn="l"/>
              </a:tabLst>
              <a:defRPr lang="en-US" b="0" i="0" u="none" strike="noStrike" kern="0" cap="none" spc="0" baseline="0">
                <a:solidFill>
                  <a:srgbClr val="000000"/>
                </a:solidFill>
                <a:uFillTx/>
                <a:latin typeface="Arial"/>
                <a:ea typeface="MS PGothic"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5">
            <a:extLst>
              <a:ext uri="{FF2B5EF4-FFF2-40B4-BE49-F238E27FC236}">
                <a16:creationId xmlns:a16="http://schemas.microsoft.com/office/drawing/2014/main" id="{1CAC8D4B-D144-59BA-772E-016210E2DD1F}"/>
              </a:ext>
            </a:extLst>
          </p:cNvPr>
          <p:cNvSpPr txBox="1">
            <a:spLocks noGrp="1"/>
          </p:cNvSpPr>
          <p:nvPr>
            <p:ph type="sldNum" sz="quarter" idx="8"/>
          </p:nvPr>
        </p:nvSpPr>
        <p:spPr/>
        <p:txBody>
          <a:bodyPr/>
          <a:lstStyle>
            <a:lvl1pPr hangingPunct="1">
              <a:defRPr>
                <a:latin typeface="Arial" pitchFamily="34"/>
              </a:defRPr>
            </a:lvl1pPr>
          </a:lstStyle>
          <a:p>
            <a:pPr lvl="0"/>
            <a:fld id="{C656F47F-4C76-4FD3-B6EE-F39EE372F3DD}" type="slidenum">
              <a:t>‹#›</a:t>
            </a:fld>
            <a:endParaRPr lang="en-US"/>
          </a:p>
        </p:txBody>
      </p:sp>
    </p:spTree>
    <p:extLst>
      <p:ext uri="{BB962C8B-B14F-4D97-AF65-F5344CB8AC3E}">
        <p14:creationId xmlns:p14="http://schemas.microsoft.com/office/powerpoint/2010/main" val="1853176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5C360-6C31-CB41-A282-E83D445E069D}"/>
              </a:ext>
            </a:extLst>
          </p:cNvPr>
          <p:cNvSpPr txBox="1">
            <a:spLocks noGrp="1"/>
          </p:cNvSpPr>
          <p:nvPr>
            <p:ph type="title"/>
          </p:nvPr>
        </p:nvSpPr>
        <p:spPr>
          <a:xfrm>
            <a:off x="609603" y="274640"/>
            <a:ext cx="10972800" cy="1143000"/>
          </a:xfrm>
        </p:spPr>
        <p:txBody>
          <a:bodyPr/>
          <a:lstStyle>
            <a:lvl1pPr>
              <a:defRPr/>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765F9C56-D79C-7583-E59D-FA2DC8BF40CE}"/>
              </a:ext>
            </a:extLst>
          </p:cNvPr>
          <p:cNvSpPr txBox="1">
            <a:spLocks noGrp="1"/>
          </p:cNvSpPr>
          <p:nvPr>
            <p:ph type="body" idx="1"/>
          </p:nvPr>
        </p:nvSpPr>
        <p:spPr>
          <a:xfrm>
            <a:off x="609603" y="1535113"/>
            <a:ext cx="5386913" cy="639759"/>
          </a:xfrm>
        </p:spPr>
        <p:txBody>
          <a:bodyPr anchor="b"/>
          <a:lstStyle>
            <a:lvl1pPr marL="0" indent="0">
              <a:spcBef>
                <a:spcPts val="1700"/>
              </a:spcBef>
              <a:tabLst>
                <a:tab pos="261939" algn="l"/>
              </a:tabLst>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id="{E551210F-F3F6-1BFA-BE60-82BAC211967C}"/>
              </a:ext>
            </a:extLst>
          </p:cNvPr>
          <p:cNvSpPr txBox="1">
            <a:spLocks noGrp="1"/>
          </p:cNvSpPr>
          <p:nvPr>
            <p:ph idx="2"/>
          </p:nvPr>
        </p:nvSpPr>
        <p:spPr>
          <a:xfrm>
            <a:off x="609603" y="2174872"/>
            <a:ext cx="5386913" cy="3951286"/>
          </a:xfrm>
        </p:spPr>
        <p:txBody>
          <a:bodyPr/>
          <a:lstStyle>
            <a:lvl1pPr>
              <a:spcBef>
                <a:spcPts val="1700"/>
              </a:spcBef>
              <a:defRPr sz="2400"/>
            </a:lvl1pPr>
            <a:lvl2pPr>
              <a:defRPr/>
            </a:lvl2pPr>
            <a:lvl3pPr marL="1162046" marR="0" lvl="2" indent="-282577" fontAlgn="auto" hangingPunct="0">
              <a:spcBef>
                <a:spcPts val="1100"/>
              </a:spcBef>
              <a:spcAft>
                <a:spcPts val="0"/>
              </a:spcAft>
              <a:buSzPct val="100000"/>
              <a:buFont typeface="Arial" pitchFamily="34"/>
              <a:buChar char="-"/>
              <a:tabLst>
                <a:tab pos="261939" algn="l"/>
              </a:tabLst>
              <a:defRPr lang="en-US" sz="1800" b="0" i="0" u="none" strike="noStrike" kern="0" cap="none" spc="0" baseline="0">
                <a:solidFill>
                  <a:srgbClr val="000000"/>
                </a:solidFill>
                <a:uFillTx/>
                <a:latin typeface="Arial"/>
                <a:ea typeface="MS PGothic" pitchFamily="34"/>
              </a:defRPr>
            </a:lvl3pPr>
            <a:lvl4pPr marL="1627183" marR="0" lvl="3" indent="-285750" fontAlgn="auto" hangingPunct="0">
              <a:spcBef>
                <a:spcPts val="1000"/>
              </a:spcBef>
              <a:spcAft>
                <a:spcPts val="0"/>
              </a:spcAft>
              <a:buSzPct val="100000"/>
              <a:buFont typeface="Wingdings 2" pitchFamily="18"/>
              <a:buChar char=""/>
              <a:tabLst>
                <a:tab pos="261929" algn="l"/>
              </a:tabLst>
              <a:defRPr lang="en-US" sz="1600" b="0" i="0" u="none" strike="noStrike" kern="0" cap="none" spc="0" baseline="0">
                <a:solidFill>
                  <a:srgbClr val="000000"/>
                </a:solidFill>
                <a:uFillTx/>
                <a:latin typeface="Arial"/>
                <a:ea typeface="MS PGothic" pitchFamily="34"/>
              </a:defRPr>
            </a:lvl4pPr>
            <a:lvl5pPr marL="2087566" marR="0" lvl="4" indent="-280985" fontAlgn="auto" hangingPunct="0">
              <a:spcBef>
                <a:spcPts val="1000"/>
              </a:spcBef>
              <a:spcAft>
                <a:spcPts val="0"/>
              </a:spcAft>
              <a:buSzPct val="100000"/>
              <a:buFont typeface="Wingdings 2" pitchFamily="18"/>
              <a:buChar char=""/>
              <a:tabLst>
                <a:tab pos="261939" algn="l"/>
              </a:tabLst>
              <a:defRPr lang="en-US" sz="1600" b="0" i="0" u="none" strike="noStrike" kern="0" cap="none" spc="0" baseline="0">
                <a:solidFill>
                  <a:srgbClr val="000000"/>
                </a:solidFill>
                <a:uFillTx/>
                <a:latin typeface="Arial"/>
                <a:ea typeface="MS PGothic"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73FE1A5-68EE-915C-3AC8-4E8F567C74FF}"/>
              </a:ext>
            </a:extLst>
          </p:cNvPr>
          <p:cNvSpPr txBox="1">
            <a:spLocks noGrp="1"/>
          </p:cNvSpPr>
          <p:nvPr>
            <p:ph type="body" idx="3"/>
          </p:nvPr>
        </p:nvSpPr>
        <p:spPr>
          <a:xfrm>
            <a:off x="6193404" y="1535113"/>
            <a:ext cx="5389034" cy="639759"/>
          </a:xfrm>
        </p:spPr>
        <p:txBody>
          <a:bodyPr anchor="b"/>
          <a:lstStyle>
            <a:lvl1pPr marL="0" indent="0">
              <a:spcBef>
                <a:spcPts val="1700"/>
              </a:spcBef>
              <a:tabLst>
                <a:tab pos="261939" algn="l"/>
              </a:tabLst>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id="{D7F3D173-8D07-2C12-71E2-CCC9F60BF8C7}"/>
              </a:ext>
            </a:extLst>
          </p:cNvPr>
          <p:cNvSpPr txBox="1">
            <a:spLocks noGrp="1"/>
          </p:cNvSpPr>
          <p:nvPr>
            <p:ph idx="4"/>
          </p:nvPr>
        </p:nvSpPr>
        <p:spPr>
          <a:xfrm>
            <a:off x="6193404" y="2174872"/>
            <a:ext cx="5389034" cy="3951286"/>
          </a:xfrm>
        </p:spPr>
        <p:txBody>
          <a:bodyPr/>
          <a:lstStyle>
            <a:lvl1pPr>
              <a:spcBef>
                <a:spcPts val="1700"/>
              </a:spcBef>
              <a:defRPr sz="2400"/>
            </a:lvl1pPr>
            <a:lvl2pPr>
              <a:defRPr/>
            </a:lvl2pPr>
            <a:lvl3pPr marL="1162046" marR="0" lvl="2" indent="-282577" fontAlgn="auto" hangingPunct="0">
              <a:spcBef>
                <a:spcPts val="1100"/>
              </a:spcBef>
              <a:spcAft>
                <a:spcPts val="0"/>
              </a:spcAft>
              <a:buSzPct val="100000"/>
              <a:buFont typeface="Arial" pitchFamily="34"/>
              <a:buChar char="-"/>
              <a:tabLst>
                <a:tab pos="261939" algn="l"/>
              </a:tabLst>
              <a:defRPr lang="en-US" sz="1800" b="0" i="0" u="none" strike="noStrike" kern="0" cap="none" spc="0" baseline="0">
                <a:solidFill>
                  <a:srgbClr val="000000"/>
                </a:solidFill>
                <a:uFillTx/>
                <a:latin typeface="Arial"/>
                <a:ea typeface="MS PGothic" pitchFamily="34"/>
              </a:defRPr>
            </a:lvl3pPr>
            <a:lvl4pPr marL="1627183" marR="0" lvl="3" indent="-285750" fontAlgn="auto" hangingPunct="0">
              <a:spcBef>
                <a:spcPts val="1000"/>
              </a:spcBef>
              <a:spcAft>
                <a:spcPts val="0"/>
              </a:spcAft>
              <a:buSzPct val="100000"/>
              <a:buFont typeface="Wingdings 2" pitchFamily="18"/>
              <a:buChar char=""/>
              <a:tabLst>
                <a:tab pos="261929" algn="l"/>
              </a:tabLst>
              <a:defRPr lang="en-US" sz="1600" b="0" i="0" u="none" strike="noStrike" kern="0" cap="none" spc="0" baseline="0">
                <a:solidFill>
                  <a:srgbClr val="000000"/>
                </a:solidFill>
                <a:uFillTx/>
                <a:latin typeface="Arial"/>
                <a:ea typeface="MS PGothic" pitchFamily="34"/>
              </a:defRPr>
            </a:lvl4pPr>
            <a:lvl5pPr marL="2087566" marR="0" lvl="4" indent="-280985" fontAlgn="auto" hangingPunct="0">
              <a:spcBef>
                <a:spcPts val="1000"/>
              </a:spcBef>
              <a:spcAft>
                <a:spcPts val="0"/>
              </a:spcAft>
              <a:buSzPct val="100000"/>
              <a:buFont typeface="Wingdings 2" pitchFamily="18"/>
              <a:buChar char=""/>
              <a:tabLst>
                <a:tab pos="261939" algn="l"/>
              </a:tabLst>
              <a:defRPr lang="en-US" sz="1600" b="0" i="0" u="none" strike="noStrike" kern="0" cap="none" spc="0" baseline="0">
                <a:solidFill>
                  <a:srgbClr val="000000"/>
                </a:solidFill>
                <a:uFillTx/>
                <a:latin typeface="Arial"/>
                <a:ea typeface="MS PGothic"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5">
            <a:extLst>
              <a:ext uri="{FF2B5EF4-FFF2-40B4-BE49-F238E27FC236}">
                <a16:creationId xmlns:a16="http://schemas.microsoft.com/office/drawing/2014/main" id="{BE2F2B4B-8E0A-4D57-9D5A-0DEEC0525BD1}"/>
              </a:ext>
            </a:extLst>
          </p:cNvPr>
          <p:cNvSpPr txBox="1">
            <a:spLocks noGrp="1"/>
          </p:cNvSpPr>
          <p:nvPr>
            <p:ph type="sldNum" sz="quarter" idx="8"/>
          </p:nvPr>
        </p:nvSpPr>
        <p:spPr/>
        <p:txBody>
          <a:bodyPr/>
          <a:lstStyle>
            <a:lvl1pPr hangingPunct="1">
              <a:defRPr>
                <a:latin typeface="Arial" pitchFamily="34"/>
              </a:defRPr>
            </a:lvl1pPr>
          </a:lstStyle>
          <a:p>
            <a:pPr lvl="0"/>
            <a:fld id="{5D42C072-77A6-4DD1-9675-545E845D54F0}" type="slidenum">
              <a:t>‹#›</a:t>
            </a:fld>
            <a:endParaRPr lang="en-US"/>
          </a:p>
        </p:txBody>
      </p:sp>
    </p:spTree>
    <p:extLst>
      <p:ext uri="{BB962C8B-B14F-4D97-AF65-F5344CB8AC3E}">
        <p14:creationId xmlns:p14="http://schemas.microsoft.com/office/powerpoint/2010/main" val="14555234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D711E-F6FC-A007-139A-25FDCEBDB722}"/>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Rectangle 5">
            <a:extLst>
              <a:ext uri="{FF2B5EF4-FFF2-40B4-BE49-F238E27FC236}">
                <a16:creationId xmlns:a16="http://schemas.microsoft.com/office/drawing/2014/main" id="{9EE342CE-A930-466D-2214-A947EB0A9300}"/>
              </a:ext>
            </a:extLst>
          </p:cNvPr>
          <p:cNvSpPr txBox="1">
            <a:spLocks noGrp="1"/>
          </p:cNvSpPr>
          <p:nvPr>
            <p:ph type="sldNum" sz="quarter" idx="8"/>
          </p:nvPr>
        </p:nvSpPr>
        <p:spPr/>
        <p:txBody>
          <a:bodyPr/>
          <a:lstStyle>
            <a:lvl1pPr hangingPunct="1">
              <a:defRPr>
                <a:latin typeface="Arial" pitchFamily="34"/>
              </a:defRPr>
            </a:lvl1pPr>
          </a:lstStyle>
          <a:p>
            <a:pPr lvl="0"/>
            <a:fld id="{3F7A882D-EEBD-491C-896D-6F05B5F096B8}" type="slidenum">
              <a:t>‹#›</a:t>
            </a:fld>
            <a:endParaRPr lang="en-US"/>
          </a:p>
        </p:txBody>
      </p:sp>
    </p:spTree>
    <p:extLst>
      <p:ext uri="{BB962C8B-B14F-4D97-AF65-F5344CB8AC3E}">
        <p14:creationId xmlns:p14="http://schemas.microsoft.com/office/powerpoint/2010/main" val="17004709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3EF31F27-E623-3D73-EF12-40431C5B5684}"/>
              </a:ext>
            </a:extLst>
          </p:cNvPr>
          <p:cNvSpPr txBox="1">
            <a:spLocks noGrp="1"/>
          </p:cNvSpPr>
          <p:nvPr>
            <p:ph type="sldNum" sz="quarter" idx="8"/>
          </p:nvPr>
        </p:nvSpPr>
        <p:spPr/>
        <p:txBody>
          <a:bodyPr/>
          <a:lstStyle>
            <a:lvl1pPr hangingPunct="1">
              <a:defRPr>
                <a:latin typeface="Arial" pitchFamily="34"/>
              </a:defRPr>
            </a:lvl1pPr>
          </a:lstStyle>
          <a:p>
            <a:pPr lvl="0"/>
            <a:fld id="{3BE21E7F-2B66-4794-9BE1-656AF517BB64}" type="slidenum">
              <a:t>‹#›</a:t>
            </a:fld>
            <a:endParaRPr lang="en-US"/>
          </a:p>
        </p:txBody>
      </p:sp>
    </p:spTree>
    <p:extLst>
      <p:ext uri="{BB962C8B-B14F-4D97-AF65-F5344CB8AC3E}">
        <p14:creationId xmlns:p14="http://schemas.microsoft.com/office/powerpoint/2010/main" val="5332271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64559-F923-1BF3-F0DB-F0009209184C}"/>
              </a:ext>
            </a:extLst>
          </p:cNvPr>
          <p:cNvSpPr txBox="1">
            <a:spLocks noGrp="1"/>
          </p:cNvSpPr>
          <p:nvPr>
            <p:ph type="title"/>
          </p:nvPr>
        </p:nvSpPr>
        <p:spPr>
          <a:xfrm>
            <a:off x="609603" y="273048"/>
            <a:ext cx="4011079" cy="1162046"/>
          </a:xfrm>
        </p:spPr>
        <p:txBody>
          <a:bodyPr anchor="b"/>
          <a:lstStyle>
            <a:lvl1pPr>
              <a:defRPr sz="2000" b="1"/>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EE6B3BA1-3256-1A1D-C9B3-B185AAFD3A07}"/>
              </a:ext>
            </a:extLst>
          </p:cNvPr>
          <p:cNvSpPr txBox="1">
            <a:spLocks noGrp="1"/>
          </p:cNvSpPr>
          <p:nvPr>
            <p:ph idx="1"/>
          </p:nvPr>
        </p:nvSpPr>
        <p:spPr>
          <a:xfrm>
            <a:off x="4766739" y="273067"/>
            <a:ext cx="6815663" cy="5853110"/>
          </a:xfrm>
        </p:spPr>
        <p:txBody>
          <a:bodyPr/>
          <a:lstStyle>
            <a:lvl1pPr>
              <a:spcBef>
                <a:spcPts val="2300"/>
              </a:spcBef>
              <a:defRPr sz="3200"/>
            </a:lvl1pPr>
            <a:lvl2pPr>
              <a:spcBef>
                <a:spcPts val="1700"/>
              </a:spcBef>
              <a:defRPr sz="2800"/>
            </a:lvl2pPr>
            <a:lvl3pPr marL="1162046" marR="0" lvl="2" indent="-282577" fontAlgn="auto" hangingPunct="0">
              <a:spcBef>
                <a:spcPts val="1400"/>
              </a:spcBef>
              <a:spcAft>
                <a:spcPts val="0"/>
              </a:spcAft>
              <a:buSzPct val="100000"/>
              <a:buFont typeface="Arial" pitchFamily="34"/>
              <a:buChar char="-"/>
              <a:tabLst>
                <a:tab pos="261939" algn="l"/>
              </a:tabLst>
              <a:defRPr lang="en-US" sz="2400" b="0" i="0" u="none" strike="noStrike" kern="0" cap="none" spc="0" baseline="0">
                <a:solidFill>
                  <a:srgbClr val="000000"/>
                </a:solidFill>
                <a:uFillTx/>
                <a:latin typeface="Arial"/>
                <a:ea typeface="MS PGothic" pitchFamily="34"/>
              </a:defRPr>
            </a:lvl3pPr>
            <a:lvl4pPr marL="1627183" marR="0" lvl="3" indent="-285750" fontAlgn="auto" hangingPunct="0">
              <a:spcBef>
                <a:spcPts val="1200"/>
              </a:spcBef>
              <a:spcAft>
                <a:spcPts val="0"/>
              </a:spcAft>
              <a:buSzPct val="100000"/>
              <a:buFont typeface="Wingdings 2" pitchFamily="18"/>
              <a:buChar char=""/>
              <a:tabLst>
                <a:tab pos="261929" algn="l"/>
              </a:tabLst>
              <a:defRPr lang="en-US" sz="2000" b="0" i="0" u="none" strike="noStrike" kern="0" cap="none" spc="0" baseline="0">
                <a:solidFill>
                  <a:srgbClr val="000000"/>
                </a:solidFill>
                <a:uFillTx/>
                <a:latin typeface="Arial"/>
                <a:ea typeface="MS PGothic" pitchFamily="34"/>
              </a:defRPr>
            </a:lvl4pPr>
            <a:lvl5pPr marL="2087566" marR="0" lvl="4" indent="-280985" fontAlgn="auto" hangingPunct="0">
              <a:spcBef>
                <a:spcPts val="1200"/>
              </a:spcBef>
              <a:spcAft>
                <a:spcPts val="0"/>
              </a:spcAft>
              <a:buSzPct val="100000"/>
              <a:buFont typeface="Wingdings 2" pitchFamily="18"/>
              <a:buChar char=""/>
              <a:tabLst>
                <a:tab pos="261939" algn="l"/>
              </a:tabLst>
              <a:defRPr lang="en-US" sz="2000" b="0" i="0" u="none" strike="noStrike" kern="0" cap="none" spc="0" baseline="0">
                <a:solidFill>
                  <a:srgbClr val="000000"/>
                </a:solidFill>
                <a:uFillTx/>
                <a:latin typeface="Arial"/>
                <a:ea typeface="MS PGothic"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345654C-0321-8270-B76B-0B2351EA754C}"/>
              </a:ext>
            </a:extLst>
          </p:cNvPr>
          <p:cNvSpPr txBox="1">
            <a:spLocks noGrp="1"/>
          </p:cNvSpPr>
          <p:nvPr>
            <p:ph type="body" idx="2"/>
          </p:nvPr>
        </p:nvSpPr>
        <p:spPr>
          <a:xfrm>
            <a:off x="609603" y="1435105"/>
            <a:ext cx="4011079" cy="4691064"/>
          </a:xfrm>
        </p:spPr>
        <p:txBody>
          <a:bodyPr/>
          <a:lstStyle>
            <a:lvl1pPr marL="0" indent="0">
              <a:spcBef>
                <a:spcPts val="1000"/>
              </a:spcBef>
              <a:tabLst>
                <a:tab pos="261939" algn="l"/>
              </a:tabLst>
              <a:defRPr sz="1400"/>
            </a:lvl1pPr>
          </a:lstStyle>
          <a:p>
            <a:pPr lvl="0"/>
            <a:r>
              <a:rPr lang="en-US"/>
              <a:t>Click to edit Master text styles</a:t>
            </a:r>
          </a:p>
        </p:txBody>
      </p:sp>
      <p:sp>
        <p:nvSpPr>
          <p:cNvPr id="5" name="Rectangle 5">
            <a:extLst>
              <a:ext uri="{FF2B5EF4-FFF2-40B4-BE49-F238E27FC236}">
                <a16:creationId xmlns:a16="http://schemas.microsoft.com/office/drawing/2014/main" id="{9FE4AF4B-CDD0-BCEB-F28E-AA6E8339BC82}"/>
              </a:ext>
            </a:extLst>
          </p:cNvPr>
          <p:cNvSpPr txBox="1">
            <a:spLocks noGrp="1"/>
          </p:cNvSpPr>
          <p:nvPr>
            <p:ph type="sldNum" sz="quarter" idx="8"/>
          </p:nvPr>
        </p:nvSpPr>
        <p:spPr/>
        <p:txBody>
          <a:bodyPr/>
          <a:lstStyle>
            <a:lvl1pPr hangingPunct="1">
              <a:defRPr>
                <a:latin typeface="Arial" pitchFamily="34"/>
              </a:defRPr>
            </a:lvl1pPr>
          </a:lstStyle>
          <a:p>
            <a:pPr lvl="0"/>
            <a:fld id="{B25178CD-73F3-42D7-899A-304EA11197DB}" type="slidenum">
              <a:t>‹#›</a:t>
            </a:fld>
            <a:endParaRPr lang="en-US"/>
          </a:p>
        </p:txBody>
      </p:sp>
    </p:spTree>
    <p:extLst>
      <p:ext uri="{BB962C8B-B14F-4D97-AF65-F5344CB8AC3E}">
        <p14:creationId xmlns:p14="http://schemas.microsoft.com/office/powerpoint/2010/main" val="5356655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7A885-1F46-2B7F-A031-325FEF15FA8F}"/>
              </a:ext>
            </a:extLst>
          </p:cNvPr>
          <p:cNvSpPr txBox="1">
            <a:spLocks noGrp="1"/>
          </p:cNvSpPr>
          <p:nvPr>
            <p:ph type="title"/>
          </p:nvPr>
        </p:nvSpPr>
        <p:spPr>
          <a:xfrm>
            <a:off x="2389720" y="4800636"/>
            <a:ext cx="7315200" cy="566735"/>
          </a:xfrm>
        </p:spPr>
        <p:txBody>
          <a:bodyPr anchor="b"/>
          <a:lstStyle>
            <a:lvl1pPr>
              <a:defRPr sz="2000" b="1"/>
            </a:lvl1pPr>
          </a:lstStyle>
          <a:p>
            <a:pPr lvl="0"/>
            <a:r>
              <a:rPr lang="en-US"/>
              <a:t>Click to edit Master title style</a:t>
            </a:r>
            <a:endParaRPr lang="en-GB"/>
          </a:p>
        </p:txBody>
      </p:sp>
      <p:sp>
        <p:nvSpPr>
          <p:cNvPr id="3" name="Picture Placeholder 2">
            <a:extLst>
              <a:ext uri="{FF2B5EF4-FFF2-40B4-BE49-F238E27FC236}">
                <a16:creationId xmlns:a16="http://schemas.microsoft.com/office/drawing/2014/main" id="{D69C2BD2-13AE-DA8E-3770-D4A6887E913B}"/>
              </a:ext>
            </a:extLst>
          </p:cNvPr>
          <p:cNvSpPr txBox="1">
            <a:spLocks noGrp="1"/>
          </p:cNvSpPr>
          <p:nvPr>
            <p:ph type="pic" idx="1"/>
          </p:nvPr>
        </p:nvSpPr>
        <p:spPr>
          <a:xfrm>
            <a:off x="2389720" y="612776"/>
            <a:ext cx="7315200" cy="4114800"/>
          </a:xfrm>
        </p:spPr>
        <p:txBody>
          <a:bodyPr/>
          <a:lstStyle>
            <a:lvl1pPr marL="0" indent="0">
              <a:spcBef>
                <a:spcPts val="2300"/>
              </a:spcBef>
              <a:tabLst>
                <a:tab pos="261939" algn="l"/>
              </a:tabLst>
              <a:defRPr lang="en-GB" sz="3200"/>
            </a:lvl1pPr>
          </a:lstStyle>
          <a:p>
            <a:pPr lvl="0"/>
            <a:endParaRPr lang="en-GB"/>
          </a:p>
        </p:txBody>
      </p:sp>
      <p:sp>
        <p:nvSpPr>
          <p:cNvPr id="4" name="Text Placeholder 3">
            <a:extLst>
              <a:ext uri="{FF2B5EF4-FFF2-40B4-BE49-F238E27FC236}">
                <a16:creationId xmlns:a16="http://schemas.microsoft.com/office/drawing/2014/main" id="{17261CC6-47FB-7C6A-F07D-36E2404510CB}"/>
              </a:ext>
            </a:extLst>
          </p:cNvPr>
          <p:cNvSpPr txBox="1">
            <a:spLocks noGrp="1"/>
          </p:cNvSpPr>
          <p:nvPr>
            <p:ph type="body" idx="2"/>
          </p:nvPr>
        </p:nvSpPr>
        <p:spPr>
          <a:xfrm>
            <a:off x="2389720" y="5367381"/>
            <a:ext cx="7315200" cy="804864"/>
          </a:xfrm>
        </p:spPr>
        <p:txBody>
          <a:bodyPr/>
          <a:lstStyle>
            <a:lvl1pPr marL="0" indent="0">
              <a:spcBef>
                <a:spcPts val="1000"/>
              </a:spcBef>
              <a:tabLst>
                <a:tab pos="261939" algn="l"/>
              </a:tabLst>
              <a:defRPr sz="1400"/>
            </a:lvl1pPr>
          </a:lstStyle>
          <a:p>
            <a:pPr lvl="0"/>
            <a:r>
              <a:rPr lang="en-US"/>
              <a:t>Click to edit Master text styles</a:t>
            </a:r>
          </a:p>
        </p:txBody>
      </p:sp>
      <p:sp>
        <p:nvSpPr>
          <p:cNvPr id="5" name="Rectangle 5">
            <a:extLst>
              <a:ext uri="{FF2B5EF4-FFF2-40B4-BE49-F238E27FC236}">
                <a16:creationId xmlns:a16="http://schemas.microsoft.com/office/drawing/2014/main" id="{2F502936-4139-4B54-0F0F-15982D4D5A6B}"/>
              </a:ext>
            </a:extLst>
          </p:cNvPr>
          <p:cNvSpPr txBox="1">
            <a:spLocks noGrp="1"/>
          </p:cNvSpPr>
          <p:nvPr>
            <p:ph type="sldNum" sz="quarter" idx="8"/>
          </p:nvPr>
        </p:nvSpPr>
        <p:spPr/>
        <p:txBody>
          <a:bodyPr/>
          <a:lstStyle>
            <a:lvl1pPr hangingPunct="1">
              <a:defRPr>
                <a:latin typeface="Arial" pitchFamily="34"/>
              </a:defRPr>
            </a:lvl1pPr>
          </a:lstStyle>
          <a:p>
            <a:pPr lvl="0"/>
            <a:fld id="{B6D03F21-B221-4BCB-9F57-60E9E8C36E33}" type="slidenum">
              <a:t>‹#›</a:t>
            </a:fld>
            <a:endParaRPr lang="en-US"/>
          </a:p>
        </p:txBody>
      </p:sp>
    </p:spTree>
    <p:extLst>
      <p:ext uri="{BB962C8B-B14F-4D97-AF65-F5344CB8AC3E}">
        <p14:creationId xmlns:p14="http://schemas.microsoft.com/office/powerpoint/2010/main" val="1385643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514A7-75E0-7B85-E7DB-6504B47DF584}"/>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84370D08-DD7D-A032-DB55-F3BDE1FAD960}"/>
              </a:ext>
            </a:extLst>
          </p:cNvPr>
          <p:cNvSpPr txBox="1">
            <a:spLocks noGrp="1"/>
          </p:cNvSpPr>
          <p:nvPr>
            <p:ph type="body" orient="vert" idx="1"/>
          </p:nvPr>
        </p:nvSpPr>
        <p:spPr/>
        <p:txBody>
          <a:bodyPr vert="eaVert"/>
          <a:lstStyle>
            <a:lvl1pPr>
              <a:defRPr/>
            </a:lvl1pPr>
            <a:lvl2pPr>
              <a:defRPr/>
            </a:lvl2pPr>
            <a:lvl3pPr marL="1162046" marR="0" lvl="2" indent="-282577" fontAlgn="auto" hangingPunct="0">
              <a:spcBef>
                <a:spcPts val="1200"/>
              </a:spcBef>
              <a:spcAft>
                <a:spcPts val="0"/>
              </a:spcAft>
              <a:buSzPct val="100000"/>
              <a:buFont typeface="Arial" pitchFamily="34"/>
              <a:buChar char="-"/>
              <a:tabLst>
                <a:tab pos="261939" algn="l"/>
              </a:tabLst>
              <a:defRPr lang="en-US" b="0" i="0" u="none" strike="noStrike" kern="0" cap="none" spc="0" baseline="0">
                <a:solidFill>
                  <a:srgbClr val="000000"/>
                </a:solidFill>
                <a:uFillTx/>
                <a:latin typeface="Arial"/>
                <a:ea typeface="MS PGothic" pitchFamily="34"/>
              </a:defRPr>
            </a:lvl3pPr>
            <a:lvl4pPr marL="1627183" marR="0" lvl="3" indent="-285750" fontAlgn="auto" hangingPunct="0">
              <a:spcBef>
                <a:spcPts val="1200"/>
              </a:spcBef>
              <a:spcAft>
                <a:spcPts val="0"/>
              </a:spcAft>
              <a:buSzPct val="100000"/>
              <a:buFont typeface="Wingdings 2" pitchFamily="18"/>
              <a:buChar char=""/>
              <a:tabLst>
                <a:tab pos="261929" algn="l"/>
              </a:tabLst>
              <a:defRPr lang="en-US" sz="2000" b="0" i="0" u="none" strike="noStrike" kern="0" cap="none" spc="0" baseline="0">
                <a:solidFill>
                  <a:srgbClr val="000000"/>
                </a:solidFill>
                <a:uFillTx/>
                <a:latin typeface="Arial"/>
                <a:ea typeface="MS PGothic" pitchFamily="34"/>
              </a:defRPr>
            </a:lvl4pPr>
            <a:lvl5pPr marL="2087566" marR="0" lvl="4" indent="-280985" fontAlgn="auto" hangingPunct="0">
              <a:spcBef>
                <a:spcPts val="1200"/>
              </a:spcBef>
              <a:spcAft>
                <a:spcPts val="0"/>
              </a:spcAft>
              <a:buSzPct val="100000"/>
              <a:buFont typeface="Wingdings 2" pitchFamily="18"/>
              <a:buChar char=""/>
              <a:tabLst>
                <a:tab pos="261939" algn="l"/>
              </a:tabLst>
              <a:defRPr lang="en-US" sz="2000" b="0" i="0" u="none" strike="noStrike" kern="0" cap="none" spc="0" baseline="0">
                <a:solidFill>
                  <a:srgbClr val="000000"/>
                </a:solidFill>
                <a:uFillTx/>
                <a:latin typeface="Arial"/>
                <a:ea typeface="MS PGothic"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5">
            <a:extLst>
              <a:ext uri="{FF2B5EF4-FFF2-40B4-BE49-F238E27FC236}">
                <a16:creationId xmlns:a16="http://schemas.microsoft.com/office/drawing/2014/main" id="{BBAA44FD-56EB-0C9C-5B3D-ADAB5ACDE673}"/>
              </a:ext>
            </a:extLst>
          </p:cNvPr>
          <p:cNvSpPr txBox="1">
            <a:spLocks noGrp="1"/>
          </p:cNvSpPr>
          <p:nvPr>
            <p:ph type="sldNum" sz="quarter" idx="8"/>
          </p:nvPr>
        </p:nvSpPr>
        <p:spPr/>
        <p:txBody>
          <a:bodyPr/>
          <a:lstStyle>
            <a:lvl1pPr hangingPunct="1">
              <a:defRPr>
                <a:latin typeface="Arial" pitchFamily="34"/>
              </a:defRPr>
            </a:lvl1pPr>
          </a:lstStyle>
          <a:p>
            <a:pPr lvl="0"/>
            <a:fld id="{B399FC61-1FBB-45D8-B6E1-4758E840D70E}" type="slidenum">
              <a:t>‹#›</a:t>
            </a:fld>
            <a:endParaRPr lang="en-US"/>
          </a:p>
        </p:txBody>
      </p:sp>
    </p:spTree>
    <p:extLst>
      <p:ext uri="{BB962C8B-B14F-4D97-AF65-F5344CB8AC3E}">
        <p14:creationId xmlns:p14="http://schemas.microsoft.com/office/powerpoint/2010/main" val="18320054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3F2064-2256-EA42-C2BE-F9F25F72DFB6}"/>
              </a:ext>
            </a:extLst>
          </p:cNvPr>
          <p:cNvSpPr txBox="1">
            <a:spLocks noGrp="1"/>
          </p:cNvSpPr>
          <p:nvPr>
            <p:ph type="title" orient="vert"/>
          </p:nvPr>
        </p:nvSpPr>
        <p:spPr>
          <a:xfrm>
            <a:off x="8602153" y="485775"/>
            <a:ext cx="2578095" cy="5630866"/>
          </a:xfrm>
        </p:spPr>
        <p:txBody>
          <a:bodyPr vert="eaVert"/>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DDD31C54-45E1-AA7E-0FD8-1CD2C185C25C}"/>
              </a:ext>
            </a:extLst>
          </p:cNvPr>
          <p:cNvSpPr txBox="1">
            <a:spLocks noGrp="1"/>
          </p:cNvSpPr>
          <p:nvPr>
            <p:ph type="body" orient="vert" idx="1"/>
          </p:nvPr>
        </p:nvSpPr>
        <p:spPr>
          <a:xfrm>
            <a:off x="863595" y="485775"/>
            <a:ext cx="7535332" cy="5630866"/>
          </a:xfrm>
        </p:spPr>
        <p:txBody>
          <a:bodyPr vert="eaVert"/>
          <a:lstStyle>
            <a:lvl1pPr>
              <a:defRPr/>
            </a:lvl1pPr>
            <a:lvl2pPr>
              <a:defRPr/>
            </a:lvl2pPr>
            <a:lvl3pPr marL="1162046" marR="0" lvl="2" indent="-282577" fontAlgn="auto" hangingPunct="0">
              <a:spcBef>
                <a:spcPts val="1200"/>
              </a:spcBef>
              <a:spcAft>
                <a:spcPts val="0"/>
              </a:spcAft>
              <a:buSzPct val="100000"/>
              <a:buFont typeface="Arial" pitchFamily="34"/>
              <a:buChar char="-"/>
              <a:tabLst>
                <a:tab pos="261939" algn="l"/>
              </a:tabLst>
              <a:defRPr lang="en-US" b="0" i="0" u="none" strike="noStrike" kern="0" cap="none" spc="0" baseline="0">
                <a:solidFill>
                  <a:srgbClr val="000000"/>
                </a:solidFill>
                <a:uFillTx/>
                <a:latin typeface="Arial"/>
                <a:ea typeface="MS PGothic" pitchFamily="34"/>
              </a:defRPr>
            </a:lvl3pPr>
            <a:lvl4pPr marL="1627183" marR="0" lvl="3" indent="-285750" fontAlgn="auto" hangingPunct="0">
              <a:spcBef>
                <a:spcPts val="1200"/>
              </a:spcBef>
              <a:spcAft>
                <a:spcPts val="0"/>
              </a:spcAft>
              <a:buSzPct val="100000"/>
              <a:buFont typeface="Wingdings 2" pitchFamily="18"/>
              <a:buChar char=""/>
              <a:tabLst>
                <a:tab pos="261929" algn="l"/>
              </a:tabLst>
              <a:defRPr lang="en-US" sz="2000" b="0" i="0" u="none" strike="noStrike" kern="0" cap="none" spc="0" baseline="0">
                <a:solidFill>
                  <a:srgbClr val="000000"/>
                </a:solidFill>
                <a:uFillTx/>
                <a:latin typeface="Arial"/>
                <a:ea typeface="MS PGothic" pitchFamily="34"/>
              </a:defRPr>
            </a:lvl4pPr>
            <a:lvl5pPr marL="2087566" marR="0" lvl="4" indent="-280985" fontAlgn="auto" hangingPunct="0">
              <a:spcBef>
                <a:spcPts val="1200"/>
              </a:spcBef>
              <a:spcAft>
                <a:spcPts val="0"/>
              </a:spcAft>
              <a:buSzPct val="100000"/>
              <a:buFont typeface="Wingdings 2" pitchFamily="18"/>
              <a:buChar char=""/>
              <a:tabLst>
                <a:tab pos="261939" algn="l"/>
              </a:tabLst>
              <a:defRPr lang="en-US" sz="2000" b="0" i="0" u="none" strike="noStrike" kern="0" cap="none" spc="0" baseline="0">
                <a:solidFill>
                  <a:srgbClr val="000000"/>
                </a:solidFill>
                <a:uFillTx/>
                <a:latin typeface="Arial"/>
                <a:ea typeface="MS PGothic"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5">
            <a:extLst>
              <a:ext uri="{FF2B5EF4-FFF2-40B4-BE49-F238E27FC236}">
                <a16:creationId xmlns:a16="http://schemas.microsoft.com/office/drawing/2014/main" id="{B15B90C5-3F72-D154-890B-B9C1A042803E}"/>
              </a:ext>
            </a:extLst>
          </p:cNvPr>
          <p:cNvSpPr txBox="1">
            <a:spLocks noGrp="1"/>
          </p:cNvSpPr>
          <p:nvPr>
            <p:ph type="sldNum" sz="quarter" idx="8"/>
          </p:nvPr>
        </p:nvSpPr>
        <p:spPr/>
        <p:txBody>
          <a:bodyPr/>
          <a:lstStyle>
            <a:lvl1pPr hangingPunct="1">
              <a:defRPr>
                <a:latin typeface="Arial" pitchFamily="34"/>
              </a:defRPr>
            </a:lvl1pPr>
          </a:lstStyle>
          <a:p>
            <a:pPr lvl="0"/>
            <a:fld id="{A0A75A7B-985D-47A5-9A29-B790D2FB7D8B}" type="slidenum">
              <a:t>‹#›</a:t>
            </a:fld>
            <a:endParaRPr lang="en-US"/>
          </a:p>
        </p:txBody>
      </p:sp>
    </p:spTree>
    <p:extLst>
      <p:ext uri="{BB962C8B-B14F-4D97-AF65-F5344CB8AC3E}">
        <p14:creationId xmlns:p14="http://schemas.microsoft.com/office/powerpoint/2010/main" val="21051592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Orange">
    <p:spTree>
      <p:nvGrpSpPr>
        <p:cNvPr id="1" name=""/>
        <p:cNvGrpSpPr/>
        <p:nvPr/>
      </p:nvGrpSpPr>
      <p:grpSpPr>
        <a:xfrm>
          <a:off x="0" y="0"/>
          <a:ext cx="0" cy="0"/>
          <a:chOff x="0" y="0"/>
          <a:chExt cx="0" cy="0"/>
        </a:xfrm>
      </p:grpSpPr>
      <p:sp>
        <p:nvSpPr>
          <p:cNvPr id="2" name="Google Shape;417;p24">
            <a:extLst>
              <a:ext uri="{FF2B5EF4-FFF2-40B4-BE49-F238E27FC236}">
                <a16:creationId xmlns:a16="http://schemas.microsoft.com/office/drawing/2014/main" id="{2F3B7A83-337D-DA52-8723-0E7DBD825C1E}"/>
              </a:ext>
            </a:extLst>
          </p:cNvPr>
          <p:cNvSpPr txBox="1">
            <a:spLocks noGrp="1"/>
          </p:cNvSpPr>
          <p:nvPr>
            <p:ph type="sldNum" sz="quarter" idx="8"/>
          </p:nvPr>
        </p:nvSpPr>
        <p:spPr>
          <a:xfrm>
            <a:off x="11094716" y="6400800"/>
            <a:ext cx="487676" cy="137160"/>
          </a:xfrm>
        </p:spPr>
        <p:txBody>
          <a:bodyPr/>
          <a:lstStyle>
            <a:lvl1pPr hangingPunct="1">
              <a:defRPr lang="en-GB" sz="729">
                <a:solidFill>
                  <a:srgbClr val="000000"/>
                </a:solidFill>
                <a:ea typeface="Arial"/>
                <a:cs typeface="Arial"/>
              </a:defRPr>
            </a:lvl1pPr>
          </a:lstStyle>
          <a:p>
            <a:pPr lvl="0"/>
            <a:fld id="{9C567A8E-6841-4E29-A340-23141AD34E1E}" type="slidenum">
              <a:t>‹#›</a:t>
            </a:fld>
            <a:endParaRPr lang="en-GB"/>
          </a:p>
        </p:txBody>
      </p:sp>
      <p:sp>
        <p:nvSpPr>
          <p:cNvPr id="3" name="Google Shape;418;p24">
            <a:extLst>
              <a:ext uri="{FF2B5EF4-FFF2-40B4-BE49-F238E27FC236}">
                <a16:creationId xmlns:a16="http://schemas.microsoft.com/office/drawing/2014/main" id="{A0234AC8-419B-501C-9A52-42EA4B790902}"/>
              </a:ext>
            </a:extLst>
          </p:cNvPr>
          <p:cNvSpPr txBox="1">
            <a:spLocks noGrp="1"/>
          </p:cNvSpPr>
          <p:nvPr>
            <p:ph type="title"/>
          </p:nvPr>
        </p:nvSpPr>
        <p:spPr>
          <a:xfrm>
            <a:off x="609603" y="894155"/>
            <a:ext cx="10972800" cy="832652"/>
          </a:xfrm>
        </p:spPr>
        <p:txBody>
          <a:bodyPr anchor="t"/>
          <a:lstStyle>
            <a:lvl1pPr>
              <a:defRPr lang="en-GB" sz="2734">
                <a:solidFill>
                  <a:srgbClr val="000000"/>
                </a:solidFill>
              </a:defRPr>
            </a:lvl1pPr>
          </a:lstStyle>
          <a:p>
            <a:pPr lvl="0"/>
            <a:endParaRPr lang="en-GB"/>
          </a:p>
        </p:txBody>
      </p:sp>
    </p:spTree>
    <p:extLst>
      <p:ext uri="{BB962C8B-B14F-4D97-AF65-F5344CB8AC3E}">
        <p14:creationId xmlns:p14="http://schemas.microsoft.com/office/powerpoint/2010/main" val="622502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8CA2C6-32BA-5A58-C08C-785B45E4804B}"/>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A4BB5AAD-6617-B5F6-C0B3-99B7A83E3E45}"/>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6D926F-DDC7-D9B7-F3D9-B576BB36E086}"/>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1A6DE8E5-DCAF-4AF5-BD66-ED3E73CBB15A}" type="datetime1">
              <a:rPr lang="en-GB"/>
              <a:pPr lvl="0"/>
              <a:t>16/09/2025</a:t>
            </a:fld>
            <a:endParaRPr lang="en-GB"/>
          </a:p>
        </p:txBody>
      </p:sp>
      <p:sp>
        <p:nvSpPr>
          <p:cNvPr id="5" name="Footer Placeholder 4">
            <a:extLst>
              <a:ext uri="{FF2B5EF4-FFF2-40B4-BE49-F238E27FC236}">
                <a16:creationId xmlns:a16="http://schemas.microsoft.com/office/drawing/2014/main" id="{D9AD49BB-7D00-429D-F071-618098D1F378}"/>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endParaRPr lang="en-GB"/>
          </a:p>
        </p:txBody>
      </p:sp>
      <p:sp>
        <p:nvSpPr>
          <p:cNvPr id="6" name="Slide Number Placeholder 5">
            <a:extLst>
              <a:ext uri="{FF2B5EF4-FFF2-40B4-BE49-F238E27FC236}">
                <a16:creationId xmlns:a16="http://schemas.microsoft.com/office/drawing/2014/main" id="{CCA38901-AD71-55CD-03E6-8311E06BE472}"/>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87ED3A2A-5D93-4363-B2CF-1181EDF6F797}"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8">
            <a:extLst>
              <a:ext uri="{FF2B5EF4-FFF2-40B4-BE49-F238E27FC236}">
                <a16:creationId xmlns:a16="http://schemas.microsoft.com/office/drawing/2014/main" id="{B1776375-C9E7-E682-5093-BE377CC68DCC}"/>
              </a:ext>
            </a:extLst>
          </p:cNvPr>
          <p:cNvSpPr txBox="1">
            <a:spLocks noGrp="1"/>
          </p:cNvSpPr>
          <p:nvPr>
            <p:ph type="body" idx="1"/>
          </p:nvPr>
        </p:nvSpPr>
        <p:spPr>
          <a:xfrm>
            <a:off x="609603" y="1604634"/>
            <a:ext cx="10972315" cy="3977283"/>
          </a:xfrm>
          <a:prstGeom prst="rect">
            <a:avLst/>
          </a:prstGeom>
          <a:noFill/>
          <a:ln>
            <a:noFill/>
          </a:ln>
        </p:spPr>
        <p:txBody>
          <a:bodyPr vert="horz" wrap="square" lIns="91421" tIns="91421" rIns="91421" bIns="91421" anchor="t" anchorCtr="0" compatLnSpc="1">
            <a:noAutofit/>
          </a:bodyPr>
          <a:lstStyle/>
          <a:p>
            <a:pPr lvl="0"/>
            <a:r>
              <a:rPr lang="en-GB"/>
              <a:t>Key points here</a:t>
            </a:r>
            <a:br>
              <a:rPr lang="en-GB"/>
            </a:br>
            <a:r>
              <a:rPr lang="en-GB"/>
              <a:t>(minimum font size 32)</a:t>
            </a:r>
          </a:p>
        </p:txBody>
      </p:sp>
      <p:sp>
        <p:nvSpPr>
          <p:cNvPr id="3" name="Shape 5">
            <a:extLst>
              <a:ext uri="{FF2B5EF4-FFF2-40B4-BE49-F238E27FC236}">
                <a16:creationId xmlns:a16="http://schemas.microsoft.com/office/drawing/2014/main" id="{8DBB9107-1724-04AA-858D-640F1E3AF64E}"/>
              </a:ext>
            </a:extLst>
          </p:cNvPr>
          <p:cNvSpPr/>
          <p:nvPr/>
        </p:nvSpPr>
        <p:spPr>
          <a:xfrm rot="10800009" flipH="1">
            <a:off x="10" y="6309323"/>
            <a:ext cx="12191996" cy="561880"/>
          </a:xfrm>
          <a:prstGeom prst="rect">
            <a:avLst/>
          </a:prstGeom>
          <a:solidFill>
            <a:srgbClr val="5F2861"/>
          </a:solidFill>
          <a:ln cap="flat">
            <a:noFill/>
            <a:prstDash val="solid"/>
          </a:ln>
        </p:spPr>
        <p:txBody>
          <a:bodyPr vert="horz" wrap="square" lIns="121898" tIns="121898" rIns="121898" bIns="121898"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b="0" i="0" u="none" strike="noStrike" kern="1200" cap="none" spc="0" baseline="0">
              <a:solidFill>
                <a:srgbClr val="000000"/>
              </a:solidFill>
              <a:uFillTx/>
              <a:latin typeface="Arial"/>
            </a:endParaRPr>
          </a:p>
        </p:txBody>
      </p:sp>
      <p:pic>
        <p:nvPicPr>
          <p:cNvPr id="4" name="Picture 2">
            <a:extLst>
              <a:ext uri="{FF2B5EF4-FFF2-40B4-BE49-F238E27FC236}">
                <a16:creationId xmlns:a16="http://schemas.microsoft.com/office/drawing/2014/main" id="{A3733515-EF1E-440A-A0C2-A57F0671D11E}"/>
              </a:ext>
            </a:extLst>
          </p:cNvPr>
          <p:cNvPicPr>
            <a:picLocks noChangeAspect="1"/>
          </p:cNvPicPr>
          <p:nvPr/>
        </p:nvPicPr>
        <p:blipFill>
          <a:blip r:embed="rId3"/>
          <a:stretch>
            <a:fillRect/>
          </a:stretch>
        </p:blipFill>
        <p:spPr>
          <a:xfrm>
            <a:off x="10704515" y="6405335"/>
            <a:ext cx="1344149" cy="425360"/>
          </a:xfrm>
          <a:prstGeom prst="rect">
            <a:avLst/>
          </a:prstGeom>
          <a:noFill/>
          <a:ln cap="flat">
            <a:noFill/>
          </a:ln>
        </p:spPr>
      </p:pic>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marR="0" lvl="0" indent="0" algn="l" defTabSz="914400" rtl="0" fontAlgn="auto" hangingPunct="1">
        <a:lnSpc>
          <a:spcPct val="100000"/>
        </a:lnSpc>
        <a:spcBef>
          <a:spcPts val="0"/>
        </a:spcBef>
        <a:spcAft>
          <a:spcPts val="0"/>
        </a:spcAft>
        <a:buNone/>
        <a:tabLst/>
        <a:defRPr lang="en-GB" sz="5333" b="1" i="0" u="none" strike="noStrike" kern="0" cap="none" spc="0" baseline="0">
          <a:solidFill>
            <a:srgbClr val="000000"/>
          </a:solidFill>
          <a:uFillTx/>
          <a:latin typeface="Arial"/>
          <a:ea typeface="Calibri" pitchFamily="34"/>
          <a:cs typeface="Calibri" pitchFamily="34"/>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A13C702F-4818-3B65-258D-DC8A45CBBCA7}"/>
              </a:ext>
            </a:extLst>
          </p:cNvPr>
          <p:cNvSpPr/>
          <p:nvPr/>
        </p:nvSpPr>
        <p:spPr>
          <a:xfrm>
            <a:off x="599014" y="449263"/>
            <a:ext cx="11036295" cy="990596"/>
          </a:xfrm>
          <a:custGeom>
            <a:avLst>
              <a:gd name="f0" fmla="val 155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5F2861"/>
          </a:solidFill>
          <a:ln cap="flat">
            <a:noFill/>
            <a:prstDash val="solid"/>
          </a:ln>
        </p:spPr>
        <p:txBody>
          <a:bodyPr vert="horz" wrap="none" lIns="91440" tIns="45720" rIns="91440" bIns="45720" anchor="ctr"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GB" sz="2400" b="0" i="0" u="none" strike="noStrike" kern="1200" cap="none" spc="0" baseline="0">
              <a:solidFill>
                <a:srgbClr val="000000"/>
              </a:solidFill>
              <a:uFillTx/>
              <a:latin typeface="Arial"/>
              <a:ea typeface="ヒラギノ角ゴ Pro W3"/>
            </a:endParaRPr>
          </a:p>
        </p:txBody>
      </p:sp>
      <p:sp>
        <p:nvSpPr>
          <p:cNvPr id="3" name="Rectangle 3">
            <a:extLst>
              <a:ext uri="{FF2B5EF4-FFF2-40B4-BE49-F238E27FC236}">
                <a16:creationId xmlns:a16="http://schemas.microsoft.com/office/drawing/2014/main" id="{B5D2E1BF-FE7F-9CA7-3FF9-E8A178978C6A}"/>
              </a:ext>
            </a:extLst>
          </p:cNvPr>
          <p:cNvSpPr txBox="1">
            <a:spLocks noGrp="1"/>
          </p:cNvSpPr>
          <p:nvPr>
            <p:ph type="title"/>
          </p:nvPr>
        </p:nvSpPr>
        <p:spPr>
          <a:xfrm>
            <a:off x="863605" y="485784"/>
            <a:ext cx="7437967" cy="906463"/>
          </a:xfrm>
          <a:prstGeom prst="rect">
            <a:avLst/>
          </a:prstGeom>
          <a:noFill/>
          <a:ln>
            <a:noFill/>
          </a:ln>
        </p:spPr>
        <p:txBody>
          <a:bodyPr vert="horz" wrap="square" lIns="0" tIns="0" rIns="0" bIns="0" anchor="ctr" anchorCtr="0" compatLnSpc="1">
            <a:noAutofit/>
          </a:bodyPr>
          <a:lstStyle/>
          <a:p>
            <a:pPr lvl="0"/>
            <a:r>
              <a:rPr lang="en-US"/>
              <a:t>Click to edit Master title style</a:t>
            </a:r>
          </a:p>
        </p:txBody>
      </p:sp>
      <p:sp>
        <p:nvSpPr>
          <p:cNvPr id="4" name="Rectangle 4">
            <a:extLst>
              <a:ext uri="{FF2B5EF4-FFF2-40B4-BE49-F238E27FC236}">
                <a16:creationId xmlns:a16="http://schemas.microsoft.com/office/drawing/2014/main" id="{D1546114-DE60-F0C3-2742-19693FFA087C}"/>
              </a:ext>
            </a:extLst>
          </p:cNvPr>
          <p:cNvSpPr txBox="1">
            <a:spLocks noGrp="1"/>
          </p:cNvSpPr>
          <p:nvPr>
            <p:ph type="body" idx="1"/>
          </p:nvPr>
        </p:nvSpPr>
        <p:spPr>
          <a:xfrm>
            <a:off x="863605" y="1798643"/>
            <a:ext cx="10316635" cy="4317997"/>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p:txBody>
      </p:sp>
      <p:sp>
        <p:nvSpPr>
          <p:cNvPr id="5" name="Rectangle 5">
            <a:extLst>
              <a:ext uri="{FF2B5EF4-FFF2-40B4-BE49-F238E27FC236}">
                <a16:creationId xmlns:a16="http://schemas.microsoft.com/office/drawing/2014/main" id="{2557D49C-7DDE-4976-BF6A-3939FA1B1B78}"/>
              </a:ext>
            </a:extLst>
          </p:cNvPr>
          <p:cNvSpPr txBox="1">
            <a:spLocks noGrp="1"/>
          </p:cNvSpPr>
          <p:nvPr>
            <p:ph type="sldNum" sz="quarter" idx="4"/>
          </p:nvPr>
        </p:nvSpPr>
        <p:spPr>
          <a:xfrm>
            <a:off x="9095317" y="6248396"/>
            <a:ext cx="2540002" cy="457200"/>
          </a:xfrm>
          <a:prstGeom prst="rect">
            <a:avLst/>
          </a:prstGeom>
          <a:noFill/>
          <a:ln>
            <a:noFill/>
          </a:ln>
        </p:spPr>
        <p:txBody>
          <a:bodyPr vert="horz" wrap="square" lIns="0" tIns="0" rIns="0" bIns="0" anchor="b" anchorCtr="0" compatLnSpc="1">
            <a:noAutofit/>
          </a:bodyPr>
          <a:lstStyle>
            <a:lvl1pPr marL="0" marR="0" lvl="0" indent="0" algn="r" defTabSz="914400" rtl="0" fontAlgn="auto" hangingPunct="0">
              <a:lnSpc>
                <a:spcPct val="100000"/>
              </a:lnSpc>
              <a:spcBef>
                <a:spcPts val="0"/>
              </a:spcBef>
              <a:spcAft>
                <a:spcPts val="0"/>
              </a:spcAft>
              <a:buNone/>
              <a:tabLst/>
              <a:defRPr lang="en-US" sz="900" b="0" i="0" u="none" strike="noStrike" kern="1200" cap="none" spc="0" baseline="0">
                <a:solidFill>
                  <a:srgbClr val="5F2861"/>
                </a:solidFill>
                <a:uFillTx/>
                <a:latin typeface="Arial"/>
                <a:ea typeface="ＭＳ Ｐゴシック"/>
              </a:defRPr>
            </a:lvl1pPr>
          </a:lstStyle>
          <a:p>
            <a:pPr lvl="0"/>
            <a:fld id="{BE39DD30-F57C-4529-9B2C-808183480596}" type="slidenum">
              <a:t>‹#›</a:t>
            </a:fld>
            <a:endParaRPr lang="en-US"/>
          </a:p>
        </p:txBody>
      </p:sp>
      <p:pic>
        <p:nvPicPr>
          <p:cNvPr id="6" name="Picture 4">
            <a:extLst>
              <a:ext uri="{FF2B5EF4-FFF2-40B4-BE49-F238E27FC236}">
                <a16:creationId xmlns:a16="http://schemas.microsoft.com/office/drawing/2014/main" id="{02C9EEA3-9CEB-2DF7-7FAE-E21C79495B47}"/>
              </a:ext>
            </a:extLst>
          </p:cNvPr>
          <p:cNvPicPr>
            <a:picLocks noChangeAspect="1"/>
          </p:cNvPicPr>
          <p:nvPr/>
        </p:nvPicPr>
        <p:blipFill>
          <a:blip r:embed="rId14"/>
          <a:srcRect t="-4266"/>
          <a:stretch>
            <a:fillRect/>
          </a:stretch>
        </p:blipFill>
        <p:spPr>
          <a:xfrm>
            <a:off x="8707995" y="620722"/>
            <a:ext cx="2662769" cy="657225"/>
          </a:xfrm>
          <a:prstGeom prst="rect">
            <a:avLst/>
          </a:prstGeom>
          <a:noFill/>
          <a:ln cap="flat">
            <a:noFill/>
          </a:ln>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marL="0" marR="0" lvl="0" indent="0" algn="l" defTabSz="914400" rtl="0" fontAlgn="auto" hangingPunct="0">
        <a:lnSpc>
          <a:spcPct val="85000"/>
        </a:lnSpc>
        <a:spcBef>
          <a:spcPts val="0"/>
        </a:spcBef>
        <a:spcAft>
          <a:spcPts val="0"/>
        </a:spcAft>
        <a:buNone/>
        <a:tabLst/>
        <a:defRPr lang="en-US" sz="2600" b="0" i="0" u="none" strike="noStrike" kern="0" cap="none" spc="0" baseline="0">
          <a:solidFill>
            <a:srgbClr val="FFFFFF"/>
          </a:solidFill>
          <a:uFillTx/>
          <a:latin typeface="Arial"/>
          <a:ea typeface="MS PGothic" pitchFamily="34"/>
        </a:defRPr>
      </a:lvl1pPr>
    </p:titleStyle>
    <p:bodyStyle>
      <a:lvl1pPr marL="342900" marR="0" lvl="0" indent="-342900" algn="l" defTabSz="914400" rtl="0" fontAlgn="auto" hangingPunct="0">
        <a:lnSpc>
          <a:spcPct val="90000"/>
        </a:lnSpc>
        <a:spcBef>
          <a:spcPts val="1400"/>
        </a:spcBef>
        <a:spcAft>
          <a:spcPts val="0"/>
        </a:spcAft>
        <a:buNone/>
        <a:tabLst>
          <a:tab pos="261940" algn="l"/>
        </a:tabLst>
        <a:defRPr lang="en-US" sz="2000" b="0" i="0" u="none" strike="noStrike" kern="0" cap="none" spc="0" baseline="0">
          <a:solidFill>
            <a:srgbClr val="000000"/>
          </a:solidFill>
          <a:uFillTx/>
          <a:latin typeface="Arial"/>
          <a:ea typeface="MS PGothic" pitchFamily="34"/>
        </a:defRPr>
      </a:lvl1pPr>
      <a:lvl2pPr marL="700092" marR="0" lvl="1" indent="-258766" algn="l" defTabSz="914400" rtl="0" fontAlgn="auto" hangingPunct="0">
        <a:lnSpc>
          <a:spcPct val="90000"/>
        </a:lnSpc>
        <a:spcBef>
          <a:spcPts val="1200"/>
        </a:spcBef>
        <a:spcAft>
          <a:spcPts val="0"/>
        </a:spcAft>
        <a:buClr>
          <a:srgbClr val="5F2861"/>
        </a:buClr>
        <a:buSzPct val="120000"/>
        <a:buChar char="•"/>
        <a:tabLst>
          <a:tab pos="261939" algn="l"/>
        </a:tabLst>
        <a:defRPr lang="en-US" sz="2000" b="0" i="0" u="none" strike="noStrike" kern="0" cap="none" spc="0" baseline="0">
          <a:solidFill>
            <a:srgbClr val="000000"/>
          </a:solidFill>
          <a:uFillTx/>
          <a:latin typeface="Arial"/>
          <a:ea typeface="MS PGothic" pitchFamily="34"/>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cqc.org.uk/about-us/our-strategy-plans/our-equality-objectives-2021-2025"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name="Slide72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00DDC-0BF8-C24F-BA0C-5189293F4253}"/>
              </a:ext>
            </a:extLst>
          </p:cNvPr>
          <p:cNvSpPr txBox="1">
            <a:spLocks noGrp="1"/>
          </p:cNvSpPr>
          <p:nvPr>
            <p:ph type="ctrTitle"/>
          </p:nvPr>
        </p:nvSpPr>
        <p:spPr/>
        <p:txBody>
          <a:bodyPr/>
          <a:lstStyle/>
          <a:p>
            <a:pPr lvl="0"/>
            <a:r>
              <a:rPr lang="en-GB" dirty="0">
                <a:ea typeface="MS PGothic"/>
              </a:rPr>
              <a:t>CQC Board : 24</a:t>
            </a:r>
            <a:r>
              <a:rPr lang="en-GB" baseline="30000" dirty="0">
                <a:ea typeface="MS PGothic"/>
              </a:rPr>
              <a:t>th</a:t>
            </a:r>
            <a:r>
              <a:rPr lang="en-GB" dirty="0">
                <a:ea typeface="MS PGothic"/>
              </a:rPr>
              <a:t> September 2025</a:t>
            </a:r>
            <a:br>
              <a:rPr lang="en-GB" dirty="0">
                <a:ea typeface="MS PGothic"/>
              </a:rPr>
            </a:br>
            <a:r>
              <a:rPr lang="en-GB" dirty="0">
                <a:ea typeface="MS PGothic"/>
              </a:rPr>
              <a:t>Equality Objectives Annual Report</a:t>
            </a:r>
            <a:br>
              <a:rPr lang="en-GB" dirty="0">
                <a:ea typeface="MS PGothic"/>
              </a:rPr>
            </a:br>
            <a:br>
              <a:rPr lang="en-GB" dirty="0">
                <a:ea typeface="MS PGothic"/>
              </a:rPr>
            </a:br>
            <a:endParaRPr lang="en-GB" sz="2000" dirty="0"/>
          </a:p>
        </p:txBody>
      </p:sp>
      <p:sp>
        <p:nvSpPr>
          <p:cNvPr id="3" name="Subtitle 2">
            <a:extLst>
              <a:ext uri="{FF2B5EF4-FFF2-40B4-BE49-F238E27FC236}">
                <a16:creationId xmlns:a16="http://schemas.microsoft.com/office/drawing/2014/main" id="{DD055663-F1A0-0E5A-E4B0-8FEC086CDFE7}"/>
              </a:ext>
            </a:extLst>
          </p:cNvPr>
          <p:cNvSpPr txBox="1">
            <a:spLocks noGrp="1"/>
          </p:cNvSpPr>
          <p:nvPr>
            <p:ph type="subTitle" idx="1"/>
          </p:nvPr>
        </p:nvSpPr>
        <p:spPr>
          <a:xfrm>
            <a:off x="863595" y="2865116"/>
            <a:ext cx="7841437" cy="563883"/>
          </a:xfrm>
        </p:spPr>
        <p:txBody>
          <a:bodyPr/>
          <a:lstStyle/>
          <a:p>
            <a:pPr marL="0" lvl="0" indent="0">
              <a:spcBef>
                <a:spcPts val="0"/>
              </a:spcBef>
              <a:tabLst>
                <a:tab pos="261939" algn="l"/>
              </a:tabLst>
            </a:pPr>
            <a:r>
              <a:rPr lang="en-GB" dirty="0">
                <a:ea typeface="MS PGothic"/>
              </a:rPr>
              <a:t>Annex C:Tables:  Deliverables and measures of success 2021-2025</a:t>
            </a:r>
          </a:p>
          <a:p>
            <a:pPr marL="0" lvl="0" indent="0">
              <a:spcBef>
                <a:spcPts val="0"/>
              </a:spcBef>
              <a:tabLst>
                <a:tab pos="261939" algn="l"/>
              </a:tabLst>
            </a:pPr>
            <a:r>
              <a:rPr lang="en-GB" sz="1200" dirty="0">
                <a:ea typeface="MS PGothic"/>
              </a:rPr>
              <a:t>Item 4.2 </a:t>
            </a:r>
          </a:p>
          <a:p>
            <a:pPr marL="0" lvl="0" indent="0">
              <a:spcBef>
                <a:spcPts val="0"/>
              </a:spcBef>
              <a:tabLst>
                <a:tab pos="261939" algn="l"/>
              </a:tabLst>
            </a:pPr>
            <a:r>
              <a:rPr lang="en-GB" sz="1200" dirty="0">
                <a:ea typeface="MS PGothic"/>
              </a:rPr>
              <a:t>CM/09/25/42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EA32B-668E-7E30-8C6E-59AF28DF34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84B2C9-F068-0629-3A20-89EB5A9AAB05}"/>
              </a:ext>
            </a:extLst>
          </p:cNvPr>
          <p:cNvSpPr txBox="1">
            <a:spLocks noGrp="1"/>
          </p:cNvSpPr>
          <p:nvPr>
            <p:ph type="ctrTitle"/>
          </p:nvPr>
        </p:nvSpPr>
        <p:spPr/>
        <p:txBody>
          <a:bodyPr/>
          <a:lstStyle/>
          <a:p>
            <a:pPr lvl="0"/>
            <a:r>
              <a:rPr lang="en-GB" dirty="0">
                <a:ea typeface="MS PGothic"/>
              </a:rPr>
              <a:t>Part 1: Equality Objective deliverables</a:t>
            </a:r>
            <a:br>
              <a:rPr lang="en-GB" dirty="0">
                <a:ea typeface="MS PGothic"/>
              </a:rPr>
            </a:br>
            <a:br>
              <a:rPr lang="en-GB" dirty="0">
                <a:ea typeface="MS PGothic"/>
              </a:rPr>
            </a:br>
            <a:endParaRPr lang="en-GB" sz="2000" dirty="0"/>
          </a:p>
        </p:txBody>
      </p:sp>
    </p:spTree>
    <p:extLst>
      <p:ext uri="{BB962C8B-B14F-4D97-AF65-F5344CB8AC3E}">
        <p14:creationId xmlns:p14="http://schemas.microsoft.com/office/powerpoint/2010/main" val="2159160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85D2E-0C8F-F0C1-66DD-46EF0CB338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240418-873C-FB58-0F61-5CCA6B960B03}"/>
              </a:ext>
            </a:extLst>
          </p:cNvPr>
          <p:cNvSpPr txBox="1">
            <a:spLocks noGrp="1"/>
          </p:cNvSpPr>
          <p:nvPr>
            <p:ph type="title"/>
          </p:nvPr>
        </p:nvSpPr>
        <p:spPr>
          <a:xfrm>
            <a:off x="87800" y="157276"/>
            <a:ext cx="11911916" cy="724268"/>
          </a:xfrm>
        </p:spPr>
        <p:txBody>
          <a:bodyPr/>
          <a:lstStyle/>
          <a:p>
            <a:pPr lvl="0"/>
            <a:r>
              <a:rPr lang="en-US" sz="2000" dirty="0"/>
              <a:t>Current status of equality objective deliverables</a:t>
            </a:r>
            <a:endParaRPr lang="en-GB" sz="2000" dirty="0"/>
          </a:p>
        </p:txBody>
      </p:sp>
      <p:sp>
        <p:nvSpPr>
          <p:cNvPr id="3" name="Content Placeholder 2">
            <a:extLst>
              <a:ext uri="{FF2B5EF4-FFF2-40B4-BE49-F238E27FC236}">
                <a16:creationId xmlns:a16="http://schemas.microsoft.com/office/drawing/2014/main" id="{71EB0880-4702-BC26-9370-C65AF35BDDDD}"/>
              </a:ext>
            </a:extLst>
          </p:cNvPr>
          <p:cNvSpPr txBox="1">
            <a:spLocks noGrp="1"/>
          </p:cNvSpPr>
          <p:nvPr>
            <p:ph type="body" idx="4294967295"/>
          </p:nvPr>
        </p:nvSpPr>
        <p:spPr>
          <a:xfrm>
            <a:off x="177503" y="514560"/>
            <a:ext cx="11826355" cy="5325566"/>
          </a:xfrm>
        </p:spPr>
        <p:txBody>
          <a:bodyPr/>
          <a:lstStyle/>
          <a:p>
            <a:pPr lvl="0"/>
            <a:endParaRPr lang="en-US" sz="1100" b="0" dirty="0">
              <a:cs typeface="Calibri"/>
            </a:endParaRPr>
          </a:p>
          <a:p>
            <a:pPr lvl="0"/>
            <a:endParaRPr lang="en-US" sz="1100" b="0" dirty="0">
              <a:cs typeface="Calibri"/>
            </a:endParaRPr>
          </a:p>
        </p:txBody>
      </p:sp>
      <p:graphicFrame>
        <p:nvGraphicFramePr>
          <p:cNvPr id="5" name="Table 4">
            <a:extLst>
              <a:ext uri="{FF2B5EF4-FFF2-40B4-BE49-F238E27FC236}">
                <a16:creationId xmlns:a16="http://schemas.microsoft.com/office/drawing/2014/main" id="{3D79E561-4A87-2481-B9C5-318A020A2CEF}"/>
              </a:ext>
            </a:extLst>
          </p:cNvPr>
          <p:cNvGraphicFramePr>
            <a:graphicFrameLocks noGrp="1"/>
          </p:cNvGraphicFramePr>
          <p:nvPr>
            <p:extLst>
              <p:ext uri="{D42A27DB-BD31-4B8C-83A1-F6EECF244321}">
                <p14:modId xmlns:p14="http://schemas.microsoft.com/office/powerpoint/2010/main" val="3171099975"/>
              </p:ext>
            </p:extLst>
          </p:nvPr>
        </p:nvGraphicFramePr>
        <p:xfrm>
          <a:off x="298258" y="601880"/>
          <a:ext cx="10957175" cy="3184664"/>
        </p:xfrm>
        <a:graphic>
          <a:graphicData uri="http://schemas.openxmlformats.org/drawingml/2006/table">
            <a:tbl>
              <a:tblPr/>
              <a:tblGrid>
                <a:gridCol w="1857926">
                  <a:extLst>
                    <a:ext uri="{9D8B030D-6E8A-4147-A177-3AD203B41FA5}">
                      <a16:colId xmlns:a16="http://schemas.microsoft.com/office/drawing/2014/main" val="2477333553"/>
                    </a:ext>
                  </a:extLst>
                </a:gridCol>
                <a:gridCol w="4239606">
                  <a:extLst>
                    <a:ext uri="{9D8B030D-6E8A-4147-A177-3AD203B41FA5}">
                      <a16:colId xmlns:a16="http://schemas.microsoft.com/office/drawing/2014/main" val="3014814766"/>
                    </a:ext>
                  </a:extLst>
                </a:gridCol>
                <a:gridCol w="1757261">
                  <a:extLst>
                    <a:ext uri="{9D8B030D-6E8A-4147-A177-3AD203B41FA5}">
                      <a16:colId xmlns:a16="http://schemas.microsoft.com/office/drawing/2014/main" val="3342616992"/>
                    </a:ext>
                  </a:extLst>
                </a:gridCol>
                <a:gridCol w="1551556">
                  <a:extLst>
                    <a:ext uri="{9D8B030D-6E8A-4147-A177-3AD203B41FA5}">
                      <a16:colId xmlns:a16="http://schemas.microsoft.com/office/drawing/2014/main" val="3744189937"/>
                    </a:ext>
                  </a:extLst>
                </a:gridCol>
                <a:gridCol w="1550826">
                  <a:extLst>
                    <a:ext uri="{9D8B030D-6E8A-4147-A177-3AD203B41FA5}">
                      <a16:colId xmlns:a16="http://schemas.microsoft.com/office/drawing/2014/main" val="374623114"/>
                    </a:ext>
                  </a:extLst>
                </a:gridCol>
              </a:tblGrid>
              <a:tr h="633945">
                <a:tc>
                  <a:txBody>
                    <a:bodyPr/>
                    <a:lstStyle/>
                    <a:p>
                      <a:pPr>
                        <a:lnSpc>
                          <a:spcPct val="100000"/>
                        </a:lnSpc>
                        <a:spcAft>
                          <a:spcPts val="600"/>
                        </a:spcAft>
                        <a:buNone/>
                      </a:pPr>
                      <a:r>
                        <a:rPr lang="en-GB" sz="1400" b="1"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a:lnSpc>
                          <a:spcPct val="100000"/>
                        </a:lnSpc>
                        <a:spcAft>
                          <a:spcPts val="600"/>
                        </a:spcAft>
                        <a:buNone/>
                      </a:pPr>
                      <a:r>
                        <a:rPr lang="en-GB" sz="1400" b="1" dirty="0">
                          <a:solidFill>
                            <a:srgbClr val="000000"/>
                          </a:solidFill>
                          <a:effectLst/>
                          <a:latin typeface="Arial" panose="020B0604020202020204" pitchFamily="34" charset="0"/>
                          <a:ea typeface="Arial" panose="020B0604020202020204" pitchFamily="34" charset="0"/>
                          <a:cs typeface="Arial" panose="020B0604020202020204" pitchFamily="34" charset="0"/>
                        </a:rPr>
                        <a:t>Table 1 (key)</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0937" marR="609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600"/>
                        </a:spcAft>
                        <a:buNone/>
                      </a:pPr>
                      <a:r>
                        <a:rPr lang="en-GB" sz="1400">
                          <a:effectLst/>
                          <a:latin typeface="Arial" panose="020B0604020202020204" pitchFamily="34" charset="0"/>
                          <a:ea typeface="Arial" panose="020B0604020202020204" pitchFamily="34" charset="0"/>
                          <a:cs typeface="Arial" panose="020B0604020202020204" pitchFamily="34" charset="0"/>
                        </a:rPr>
                        <a:t> </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0937" marR="609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6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Year 2 - Jan 2023</a:t>
                      </a:r>
                      <a:endParaRPr lang="en-GB" sz="1400">
                        <a:effectLst/>
                        <a:latin typeface="Arial" panose="020B0604020202020204" pitchFamily="34" charset="0"/>
                        <a:ea typeface="Calibri" panose="020F0502020204030204" pitchFamily="34" charset="0"/>
                        <a:cs typeface="Arial" panose="020B0604020202020204" pitchFamily="34" charset="0"/>
                      </a:endParaRPr>
                    </a:p>
                    <a:p>
                      <a:pPr algn="ctr">
                        <a:lnSpc>
                          <a:spcPct val="100000"/>
                        </a:lnSpc>
                        <a:spcAft>
                          <a:spcPts val="6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Total no. of deliverables</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6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Year 3 - Jan 2024</a:t>
                      </a:r>
                      <a:endParaRPr lang="en-GB" sz="1400">
                        <a:effectLst/>
                        <a:latin typeface="Arial" panose="020B0604020202020204" pitchFamily="34" charset="0"/>
                        <a:ea typeface="Calibri" panose="020F0502020204030204" pitchFamily="34" charset="0"/>
                        <a:cs typeface="Arial" panose="020B0604020202020204" pitchFamily="34" charset="0"/>
                      </a:endParaRPr>
                    </a:p>
                    <a:p>
                      <a:pPr algn="ctr">
                        <a:lnSpc>
                          <a:spcPct val="100000"/>
                        </a:lnSpc>
                        <a:spcAft>
                          <a:spcPts val="6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Total no. of deliverables</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600"/>
                        </a:spcAft>
                        <a:buNone/>
                      </a:pPr>
                      <a:r>
                        <a:rPr lang="en-GB" sz="1400" b="1">
                          <a:solidFill>
                            <a:srgbClr val="242424"/>
                          </a:solidFill>
                          <a:effectLst/>
                          <a:latin typeface="Arial" panose="020B0604020202020204" pitchFamily="34" charset="0"/>
                          <a:ea typeface="Arial" panose="020B0604020202020204" pitchFamily="34" charset="0"/>
                          <a:cs typeface="Arial" panose="020B0604020202020204" pitchFamily="34" charset="0"/>
                        </a:rPr>
                        <a:t>Year 4 – May 2025</a:t>
                      </a:r>
                      <a:endParaRPr lang="en-GB" sz="1400">
                        <a:effectLst/>
                        <a:latin typeface="Arial" panose="020B0604020202020204" pitchFamily="34" charset="0"/>
                        <a:ea typeface="Calibri" panose="020F0502020204030204" pitchFamily="34" charset="0"/>
                        <a:cs typeface="Arial" panose="020B0604020202020204" pitchFamily="34" charset="0"/>
                      </a:endParaRPr>
                    </a:p>
                    <a:p>
                      <a:pPr algn="ctr">
                        <a:lnSpc>
                          <a:spcPct val="100000"/>
                        </a:lnSpc>
                        <a:spcAft>
                          <a:spcPts val="6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Total no. of deliverables</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60036392"/>
                  </a:ext>
                </a:extLst>
              </a:tr>
              <a:tr h="487494">
                <a:tc>
                  <a:txBody>
                    <a:bodyPr/>
                    <a:lstStyle/>
                    <a:p>
                      <a:pPr>
                        <a:lnSpc>
                          <a:spcPct val="100000"/>
                        </a:lnSpc>
                        <a:spcAft>
                          <a:spcPts val="6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Red</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0937" marR="609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ct val="100000"/>
                        </a:lnSpc>
                        <a:spcAft>
                          <a:spcPts val="600"/>
                        </a:spcAft>
                        <a:buNone/>
                      </a:pPr>
                      <a:r>
                        <a:rPr lang="en-GB" sz="1400" dirty="0">
                          <a:solidFill>
                            <a:srgbClr val="242424"/>
                          </a:solidFill>
                          <a:effectLst/>
                          <a:latin typeface="Arial" panose="020B0604020202020204" pitchFamily="34" charset="0"/>
                          <a:ea typeface="Arial" panose="020B0604020202020204" pitchFamily="34" charset="0"/>
                          <a:cs typeface="Arial" panose="020B0604020202020204" pitchFamily="34" charset="0"/>
                        </a:rPr>
                        <a:t>Successful delivery appears to be unachievable.</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0937" marR="609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6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0</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6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2</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6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2</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3393291"/>
                  </a:ext>
                </a:extLst>
              </a:tr>
              <a:tr h="687372">
                <a:tc>
                  <a:txBody>
                    <a:bodyPr/>
                    <a:lstStyle/>
                    <a:p>
                      <a:pPr>
                        <a:lnSpc>
                          <a:spcPct val="100000"/>
                        </a:lnSpc>
                        <a:spcAft>
                          <a:spcPts val="8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Amber and Amber *</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0937" marR="609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00000"/>
                        </a:lnSpc>
                        <a:spcAft>
                          <a:spcPts val="800"/>
                        </a:spcAft>
                        <a:buNone/>
                      </a:pPr>
                      <a:r>
                        <a:rPr lang="en-GB" sz="1400" dirty="0">
                          <a:solidFill>
                            <a:srgbClr val="242424"/>
                          </a:solidFill>
                          <a:effectLst/>
                          <a:latin typeface="Arial" panose="020B0604020202020204" pitchFamily="34" charset="0"/>
                          <a:ea typeface="Arial" panose="020B0604020202020204" pitchFamily="34" charset="0"/>
                          <a:cs typeface="Arial" panose="020B0604020202020204" pitchFamily="34" charset="0"/>
                        </a:rPr>
                        <a:t>Successful delivery feasible. However, management attention is required to resolve critical issues. (Amber * denotes impact of transformation delay)</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400" dirty="0">
                          <a:solidFill>
                            <a:srgbClr val="242424"/>
                          </a:solidFill>
                          <a:effectLst/>
                          <a:latin typeface="Arial" panose="020B0604020202020204" pitchFamily="34" charset="0"/>
                          <a:ea typeface="Arial" panose="020B0604020202020204" pitchFamily="34" charset="0"/>
                          <a:cs typeface="Arial" panose="020B0604020202020204" pitchFamily="34" charset="0"/>
                        </a:rPr>
                        <a:t> </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0937" marR="609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800"/>
                        </a:spcAft>
                        <a:buNone/>
                      </a:pPr>
                      <a:r>
                        <a:rPr lang="en-GB" sz="1400" dirty="0">
                          <a:solidFill>
                            <a:srgbClr val="242424"/>
                          </a:solidFill>
                          <a:effectLst/>
                          <a:latin typeface="Arial" panose="020B0604020202020204" pitchFamily="34" charset="0"/>
                          <a:ea typeface="Arial" panose="020B0604020202020204" pitchFamily="34" charset="0"/>
                          <a:cs typeface="Arial" panose="020B0604020202020204" pitchFamily="34" charset="0"/>
                        </a:rPr>
                        <a:t>12</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8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14</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8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11</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6210400"/>
                  </a:ext>
                </a:extLst>
              </a:tr>
              <a:tr h="324996">
                <a:tc>
                  <a:txBody>
                    <a:bodyPr/>
                    <a:lstStyle/>
                    <a:p>
                      <a:pPr>
                        <a:lnSpc>
                          <a:spcPct val="100000"/>
                        </a:lnSpc>
                        <a:spcAft>
                          <a:spcPts val="6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Green</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0937" marR="609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nSpc>
                          <a:spcPct val="100000"/>
                        </a:lnSpc>
                        <a:spcAft>
                          <a:spcPts val="6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On track for time, cost and quality</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0937" marR="609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600"/>
                        </a:spcAft>
                        <a:buNone/>
                      </a:pPr>
                      <a:r>
                        <a:rPr lang="en-GB" sz="1400" dirty="0">
                          <a:solidFill>
                            <a:srgbClr val="242424"/>
                          </a:solidFill>
                          <a:effectLst/>
                          <a:latin typeface="Arial" panose="020B0604020202020204" pitchFamily="34" charset="0"/>
                          <a:ea typeface="Arial" panose="020B0604020202020204" pitchFamily="34" charset="0"/>
                          <a:cs typeface="Arial" panose="020B0604020202020204" pitchFamily="34" charset="0"/>
                        </a:rPr>
                        <a:t>9</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600"/>
                        </a:spcAft>
                        <a:buNone/>
                      </a:pPr>
                      <a:r>
                        <a:rPr lang="en-GB" sz="1400" dirty="0">
                          <a:solidFill>
                            <a:srgbClr val="242424"/>
                          </a:solidFill>
                          <a:effectLst/>
                          <a:latin typeface="Arial" panose="020B0604020202020204" pitchFamily="34" charset="0"/>
                          <a:ea typeface="Arial" panose="020B0604020202020204" pitchFamily="34" charset="0"/>
                          <a:cs typeface="Arial" panose="020B0604020202020204" pitchFamily="34" charset="0"/>
                        </a:rPr>
                        <a:t>8</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6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6</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24129131"/>
                  </a:ext>
                </a:extLst>
              </a:tr>
              <a:tr h="487494">
                <a:tc>
                  <a:txBody>
                    <a:bodyPr/>
                    <a:lstStyle/>
                    <a:p>
                      <a:pPr>
                        <a:lnSpc>
                          <a:spcPct val="100000"/>
                        </a:lnSpc>
                        <a:spcAft>
                          <a:spcPts val="6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Not started yet</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0937" marR="609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0000"/>
                        </a:lnSpc>
                        <a:spcAft>
                          <a:spcPts val="6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 </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0937" marR="609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600"/>
                        </a:spcAft>
                        <a:buNone/>
                      </a:pPr>
                      <a:r>
                        <a:rPr lang="en-GB" sz="1400">
                          <a:solidFill>
                            <a:srgbClr val="242424"/>
                          </a:solidFill>
                          <a:effectLst/>
                          <a:latin typeface="Arial" panose="020B0604020202020204" pitchFamily="34" charset="0"/>
                          <a:ea typeface="Arial" panose="020B0604020202020204" pitchFamily="34" charset="0"/>
                          <a:cs typeface="Arial" panose="020B0604020202020204" pitchFamily="34" charset="0"/>
                        </a:rPr>
                        <a:t>0</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600"/>
                        </a:spcAft>
                        <a:buNone/>
                      </a:pPr>
                      <a:r>
                        <a:rPr lang="en-GB" sz="1400" dirty="0">
                          <a:solidFill>
                            <a:srgbClr val="242424"/>
                          </a:solidFill>
                          <a:effectLst/>
                          <a:latin typeface="Arial" panose="020B0604020202020204" pitchFamily="34" charset="0"/>
                          <a:ea typeface="Arial" panose="020B0604020202020204" pitchFamily="34" charset="0"/>
                          <a:cs typeface="Arial" panose="020B0604020202020204" pitchFamily="34" charset="0"/>
                        </a:rPr>
                        <a:t>0</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600"/>
                        </a:spcAft>
                        <a:buNone/>
                      </a:pPr>
                      <a:r>
                        <a:rPr lang="en-GB" sz="1400" dirty="0">
                          <a:solidFill>
                            <a:srgbClr val="242424"/>
                          </a:solidFill>
                          <a:effectLst/>
                          <a:latin typeface="Arial" panose="020B0604020202020204" pitchFamily="34" charset="0"/>
                          <a:ea typeface="Arial" panose="020B0604020202020204" pitchFamily="34" charset="0"/>
                          <a:cs typeface="Arial" panose="020B0604020202020204" pitchFamily="34" charset="0"/>
                        </a:rPr>
                        <a:t>0</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3896022"/>
                  </a:ext>
                </a:extLst>
              </a:tr>
              <a:tr h="162498">
                <a:tc>
                  <a:txBody>
                    <a:bodyPr/>
                    <a:lstStyle/>
                    <a:p>
                      <a:pPr>
                        <a:lnSpc>
                          <a:spcPct val="100000"/>
                        </a:lnSpc>
                        <a:spcAft>
                          <a:spcPts val="600"/>
                        </a:spcAft>
                        <a:buNone/>
                      </a:pPr>
                      <a:r>
                        <a:rPr lang="en-GB" sz="1400" b="1">
                          <a:solidFill>
                            <a:srgbClr val="242424"/>
                          </a:solidFill>
                          <a:effectLst/>
                          <a:latin typeface="Arial" panose="020B0604020202020204" pitchFamily="34" charset="0"/>
                          <a:ea typeface="Arial" panose="020B0604020202020204" pitchFamily="34" charset="0"/>
                          <a:cs typeface="Arial" panose="020B0604020202020204" pitchFamily="34" charset="0"/>
                        </a:rPr>
                        <a:t>Total</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0937" marR="609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600"/>
                        </a:spcAft>
                        <a:buNone/>
                      </a:pPr>
                      <a:r>
                        <a:rPr lang="en-GB" sz="1400" b="1">
                          <a:solidFill>
                            <a:srgbClr val="242424"/>
                          </a:solidFill>
                          <a:effectLst/>
                          <a:latin typeface="Arial" panose="020B0604020202020204" pitchFamily="34" charset="0"/>
                          <a:ea typeface="Arial" panose="020B0604020202020204" pitchFamily="34" charset="0"/>
                          <a:cs typeface="Arial" panose="020B0604020202020204" pitchFamily="34" charset="0"/>
                        </a:rPr>
                        <a:t> </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0937" marR="609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600"/>
                        </a:spcAft>
                        <a:buNone/>
                      </a:pPr>
                      <a:r>
                        <a:rPr lang="en-GB" sz="1400" b="1">
                          <a:solidFill>
                            <a:srgbClr val="242424"/>
                          </a:solidFill>
                          <a:effectLst/>
                          <a:latin typeface="Arial" panose="020B0604020202020204" pitchFamily="34" charset="0"/>
                          <a:ea typeface="Arial" panose="020B0604020202020204" pitchFamily="34" charset="0"/>
                          <a:cs typeface="Arial" panose="020B0604020202020204" pitchFamily="34" charset="0"/>
                        </a:rPr>
                        <a:t>21</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600"/>
                        </a:spcAft>
                        <a:buNone/>
                      </a:pPr>
                      <a:r>
                        <a:rPr lang="en-GB" sz="1400" b="1">
                          <a:solidFill>
                            <a:srgbClr val="242424"/>
                          </a:solidFill>
                          <a:effectLst/>
                          <a:latin typeface="Arial" panose="020B0604020202020204" pitchFamily="34" charset="0"/>
                          <a:ea typeface="Arial" panose="020B0604020202020204" pitchFamily="34" charset="0"/>
                          <a:cs typeface="Arial" panose="020B0604020202020204" pitchFamily="34" charset="0"/>
                        </a:rPr>
                        <a:t>24</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600"/>
                        </a:spcAft>
                        <a:buNone/>
                      </a:pPr>
                      <a:r>
                        <a:rPr lang="en-GB" sz="1400" b="1" dirty="0">
                          <a:solidFill>
                            <a:srgbClr val="242424"/>
                          </a:solidFill>
                          <a:effectLst/>
                          <a:latin typeface="Arial" panose="020B0604020202020204" pitchFamily="34" charset="0"/>
                          <a:ea typeface="Arial" panose="020B0604020202020204" pitchFamily="34" charset="0"/>
                          <a:cs typeface="Arial" panose="020B0604020202020204" pitchFamily="34" charset="0"/>
                        </a:rPr>
                        <a:t>19</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5642" marR="56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8598760"/>
                  </a:ext>
                </a:extLst>
              </a:tr>
            </a:tbl>
          </a:graphicData>
        </a:graphic>
      </p:graphicFrame>
      <p:sp>
        <p:nvSpPr>
          <p:cNvPr id="6" name="TextBox 5">
            <a:extLst>
              <a:ext uri="{FF2B5EF4-FFF2-40B4-BE49-F238E27FC236}">
                <a16:creationId xmlns:a16="http://schemas.microsoft.com/office/drawing/2014/main" id="{63540FD2-18B8-FDC3-78C1-FB24826DD0BE}"/>
              </a:ext>
            </a:extLst>
          </p:cNvPr>
          <p:cNvSpPr txBox="1"/>
          <p:nvPr/>
        </p:nvSpPr>
        <p:spPr>
          <a:xfrm>
            <a:off x="121920" y="3873864"/>
            <a:ext cx="11133513" cy="2292935"/>
          </a:xfrm>
          <a:prstGeom prst="rect">
            <a:avLst/>
          </a:prstGeom>
          <a:noFill/>
        </p:spPr>
        <p:txBody>
          <a:bodyPr wrap="square" rtlCol="0">
            <a:spAutoFit/>
          </a:bodyPr>
          <a:lstStyle/>
          <a:p>
            <a:pPr>
              <a:lnSpc>
                <a:spcPts val="2100"/>
              </a:lnSpc>
              <a:spcAft>
                <a:spcPts val="600"/>
              </a:spcAft>
              <a:buNone/>
            </a:pPr>
            <a:r>
              <a:rPr lang="en-GB"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Notes:</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ts val="2100"/>
              </a:lnSpc>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EO5 is reported on separately within the Quarterly People and Culture assurance report. To allow for comparison, we have removed the EO5 indicators from year 2 in this table.</a:t>
            </a:r>
            <a:endParaRPr lang="en-GB" sz="1800" dirty="0">
              <a:effectLst/>
              <a:latin typeface="Symbol" panose="05050102010706020507" pitchFamily="18" charset="2"/>
              <a:ea typeface="Calibri" panose="020F0502020204030204" pitchFamily="34" charset="0"/>
              <a:cs typeface="Arial" panose="020B0604020202020204" pitchFamily="34" charset="0"/>
            </a:endParaRPr>
          </a:p>
          <a:p>
            <a:pPr marL="342900" lvl="0" indent="-342900">
              <a:lnSpc>
                <a:spcPts val="2100"/>
              </a:lnSpc>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Ratings are presented using a three-point scale. Previous Amber-Red and Amber-Green ratings have been updated / converted to Amber ratings to allow for comparison.</a:t>
            </a:r>
          </a:p>
          <a:p>
            <a:pPr marL="342900" lvl="0" indent="-342900">
              <a:lnSpc>
                <a:spcPts val="2100"/>
              </a:lnSpc>
              <a:spcAft>
                <a:spcPts val="600"/>
              </a:spcAft>
              <a:buFont typeface="Arial" panose="020B0604020202020204" pitchFamily="34" charset="0"/>
              <a:buChar char="•"/>
            </a:pP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Variable numbers differ, due to yearly deliverables changing</a:t>
            </a:r>
          </a:p>
          <a:p>
            <a:endParaRPr lang="en-GB" dirty="0"/>
          </a:p>
        </p:txBody>
      </p:sp>
    </p:spTree>
    <p:extLst>
      <p:ext uri="{BB962C8B-B14F-4D97-AF65-F5344CB8AC3E}">
        <p14:creationId xmlns:p14="http://schemas.microsoft.com/office/powerpoint/2010/main" val="3262012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134DA-738F-1EC9-97F8-793E5A8CC5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51B129-3B7B-8292-5E03-025E561D3A99}"/>
              </a:ext>
            </a:extLst>
          </p:cNvPr>
          <p:cNvSpPr txBox="1">
            <a:spLocks noGrp="1"/>
          </p:cNvSpPr>
          <p:nvPr>
            <p:ph type="title"/>
          </p:nvPr>
        </p:nvSpPr>
        <p:spPr>
          <a:xfrm>
            <a:off x="87800" y="157276"/>
            <a:ext cx="11911916" cy="724268"/>
          </a:xfrm>
        </p:spPr>
        <p:txBody>
          <a:bodyPr/>
          <a:lstStyle/>
          <a:p>
            <a:pPr lvl="0"/>
            <a:r>
              <a:rPr lang="en-US" sz="1800" dirty="0"/>
              <a:t>Current status of equality objective deliverables Year 4: Equality Objective 1: </a:t>
            </a:r>
            <a:r>
              <a:rPr lang="en-GB" sz="1800" b="1" dirty="0">
                <a:solidFill>
                  <a:srgbClr val="000000"/>
                </a:solidFill>
                <a:effectLst/>
                <a:latin typeface="Arial" panose="020B0604020202020204" pitchFamily="34" charset="0"/>
                <a:ea typeface="Calibri" panose="020F0502020204030204" pitchFamily="34" charset="0"/>
              </a:rPr>
              <a:t>Amplifying the voices of people more likely to have a poorer experience of care or have difficulty accessing care</a:t>
            </a:r>
            <a:endParaRPr lang="en-GB" sz="1800" dirty="0"/>
          </a:p>
        </p:txBody>
      </p:sp>
      <p:sp>
        <p:nvSpPr>
          <p:cNvPr id="3" name="Content Placeholder 2">
            <a:extLst>
              <a:ext uri="{FF2B5EF4-FFF2-40B4-BE49-F238E27FC236}">
                <a16:creationId xmlns:a16="http://schemas.microsoft.com/office/drawing/2014/main" id="{7AAB161C-B12D-5ECB-57E4-1AB368489417}"/>
              </a:ext>
            </a:extLst>
          </p:cNvPr>
          <p:cNvSpPr txBox="1">
            <a:spLocks noGrp="1"/>
          </p:cNvSpPr>
          <p:nvPr>
            <p:ph type="body" idx="4294967295"/>
          </p:nvPr>
        </p:nvSpPr>
        <p:spPr>
          <a:xfrm>
            <a:off x="177503" y="514560"/>
            <a:ext cx="11826355" cy="5325566"/>
          </a:xfrm>
        </p:spPr>
        <p:txBody>
          <a:bodyPr/>
          <a:lstStyle/>
          <a:p>
            <a:pPr lvl="0"/>
            <a:endParaRPr lang="en-US" sz="1100" b="0" dirty="0">
              <a:cs typeface="Calibri"/>
            </a:endParaRPr>
          </a:p>
          <a:p>
            <a:pPr lvl="0"/>
            <a:endParaRPr lang="en-US" sz="1100" b="0" dirty="0">
              <a:cs typeface="Calibri"/>
            </a:endParaRPr>
          </a:p>
        </p:txBody>
      </p:sp>
      <p:graphicFrame>
        <p:nvGraphicFramePr>
          <p:cNvPr id="4" name="Table 3">
            <a:extLst>
              <a:ext uri="{FF2B5EF4-FFF2-40B4-BE49-F238E27FC236}">
                <a16:creationId xmlns:a16="http://schemas.microsoft.com/office/drawing/2014/main" id="{1C6C5F47-52A8-9E98-808E-7170DF08122E}"/>
              </a:ext>
            </a:extLst>
          </p:cNvPr>
          <p:cNvGraphicFramePr>
            <a:graphicFrameLocks noGrp="1"/>
          </p:cNvGraphicFramePr>
          <p:nvPr>
            <p:extLst>
              <p:ext uri="{D42A27DB-BD31-4B8C-83A1-F6EECF244321}">
                <p14:modId xmlns:p14="http://schemas.microsoft.com/office/powerpoint/2010/main" val="1408319785"/>
              </p:ext>
            </p:extLst>
          </p:nvPr>
        </p:nvGraphicFramePr>
        <p:xfrm>
          <a:off x="235698" y="881544"/>
          <a:ext cx="11219240" cy="5242319"/>
        </p:xfrm>
        <a:graphic>
          <a:graphicData uri="http://schemas.openxmlformats.org/drawingml/2006/table">
            <a:tbl>
              <a:tblPr/>
              <a:tblGrid>
                <a:gridCol w="5749466">
                  <a:extLst>
                    <a:ext uri="{9D8B030D-6E8A-4147-A177-3AD203B41FA5}">
                      <a16:colId xmlns:a16="http://schemas.microsoft.com/office/drawing/2014/main" val="1247503595"/>
                    </a:ext>
                  </a:extLst>
                </a:gridCol>
                <a:gridCol w="1082362">
                  <a:extLst>
                    <a:ext uri="{9D8B030D-6E8A-4147-A177-3AD203B41FA5}">
                      <a16:colId xmlns:a16="http://schemas.microsoft.com/office/drawing/2014/main" val="1546170117"/>
                    </a:ext>
                  </a:extLst>
                </a:gridCol>
                <a:gridCol w="1523059">
                  <a:extLst>
                    <a:ext uri="{9D8B030D-6E8A-4147-A177-3AD203B41FA5}">
                      <a16:colId xmlns:a16="http://schemas.microsoft.com/office/drawing/2014/main" val="397361262"/>
                    </a:ext>
                  </a:extLst>
                </a:gridCol>
                <a:gridCol w="2864353">
                  <a:extLst>
                    <a:ext uri="{9D8B030D-6E8A-4147-A177-3AD203B41FA5}">
                      <a16:colId xmlns:a16="http://schemas.microsoft.com/office/drawing/2014/main" val="1797132198"/>
                    </a:ext>
                  </a:extLst>
                </a:gridCol>
              </a:tblGrid>
              <a:tr h="238235">
                <a:tc>
                  <a:txBody>
                    <a:bodyPr/>
                    <a:lstStyle/>
                    <a:p>
                      <a:pPr marL="342900" lvl="0" indent="-342900">
                        <a:lnSpc>
                          <a:spcPct val="100000"/>
                        </a:lnSpc>
                        <a:spcAft>
                          <a:spcPts val="800"/>
                        </a:spcAft>
                        <a:buFont typeface="+mj-lt"/>
                        <a:buAutoNum type="arabicPeriod"/>
                      </a:pPr>
                      <a:r>
                        <a:rPr lang="en-GB" sz="14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Amplifying the voices of people more likely to have a poorer experience of care or have difficulty accessing care</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B2E9"/>
                    </a:solidFill>
                  </a:tcPr>
                </a:tc>
                <a:tc>
                  <a:txBody>
                    <a:bodyPr/>
                    <a:lstStyle/>
                    <a:p>
                      <a:pPr>
                        <a:lnSpc>
                          <a:spcPct val="100000"/>
                        </a:lnSpc>
                        <a:spcAft>
                          <a:spcPts val="800"/>
                        </a:spcAft>
                        <a:buNone/>
                      </a:pPr>
                      <a:r>
                        <a:rPr lang="en-GB" sz="1400" b="1">
                          <a:solidFill>
                            <a:srgbClr val="000000"/>
                          </a:solidFill>
                          <a:effectLst/>
                          <a:latin typeface="Arial" panose="020B0604020202020204" pitchFamily="34" charset="0"/>
                          <a:ea typeface="Arial" panose="020B0604020202020204" pitchFamily="34" charset="0"/>
                          <a:cs typeface="Arial" panose="020B0604020202020204" pitchFamily="34" charset="0"/>
                        </a:rPr>
                        <a:t>RAG rating 2024/25</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B2E9"/>
                    </a:solidFill>
                  </a:tcPr>
                </a:tc>
                <a:tc>
                  <a:txBody>
                    <a:bodyPr/>
                    <a:lstStyle/>
                    <a:p>
                      <a:pPr>
                        <a:lnSpc>
                          <a:spcPct val="100000"/>
                        </a:lnSpc>
                        <a:spcAft>
                          <a:spcPts val="800"/>
                        </a:spcAft>
                        <a:buNone/>
                      </a:pPr>
                      <a:r>
                        <a:rPr lang="en-GB" sz="1400" b="1">
                          <a:solidFill>
                            <a:srgbClr val="000000"/>
                          </a:solidFill>
                          <a:effectLst/>
                          <a:latin typeface="Arial" panose="020B0604020202020204" pitchFamily="34" charset="0"/>
                          <a:ea typeface="Arial" panose="020B0604020202020204" pitchFamily="34" charset="0"/>
                          <a:cs typeface="Arial" panose="020B0604020202020204" pitchFamily="34" charset="0"/>
                        </a:rPr>
                        <a:t>Overall</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B2E9"/>
                    </a:solidFill>
                  </a:tcPr>
                </a:tc>
                <a:tc>
                  <a:txBody>
                    <a:bodyPr/>
                    <a:lstStyle/>
                    <a:p>
                      <a:pPr>
                        <a:lnSpc>
                          <a:spcPct val="100000"/>
                        </a:lnSpc>
                        <a:spcAft>
                          <a:spcPts val="800"/>
                        </a:spcAft>
                        <a:buNone/>
                      </a:pPr>
                      <a:r>
                        <a:rPr lang="en-GB" sz="1400" b="1">
                          <a:solidFill>
                            <a:srgbClr val="000000"/>
                          </a:solidFill>
                          <a:effectLst/>
                          <a:latin typeface="Arial" panose="020B0604020202020204" pitchFamily="34" charset="0"/>
                          <a:ea typeface="Arial" panose="020B0604020202020204" pitchFamily="34" charset="0"/>
                          <a:cs typeface="Arial" panose="020B0604020202020204" pitchFamily="34" charset="0"/>
                        </a:rPr>
                        <a:t>Comment</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B2E9"/>
                    </a:solidFill>
                  </a:tcPr>
                </a:tc>
                <a:extLst>
                  <a:ext uri="{0D108BD9-81ED-4DB2-BD59-A6C34878D82A}">
                    <a16:rowId xmlns:a16="http://schemas.microsoft.com/office/drawing/2014/main" val="1714364862"/>
                  </a:ext>
                </a:extLst>
              </a:tr>
              <a:tr h="287970">
                <a:tc>
                  <a:txBody>
                    <a:bodyPr/>
                    <a:lstStyle/>
                    <a:p>
                      <a:pPr>
                        <a:lnSpc>
                          <a:spcPct val="100000"/>
                        </a:lnSpc>
                        <a:spcAft>
                          <a:spcPts val="800"/>
                        </a:spcAft>
                        <a:buNone/>
                      </a:pPr>
                      <a:r>
                        <a:rPr lang="en-GB" sz="1400" b="1" dirty="0">
                          <a:solidFill>
                            <a:srgbClr val="000000"/>
                          </a:solidFill>
                          <a:effectLst/>
                          <a:latin typeface="Arial" panose="020B0604020202020204" pitchFamily="34" charset="0"/>
                          <a:ea typeface="Arial" panose="020B0604020202020204" pitchFamily="34" charset="0"/>
                          <a:cs typeface="Arial" panose="020B0604020202020204" pitchFamily="34" charset="0"/>
                        </a:rPr>
                        <a:t>a.</a:t>
                      </a: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 We will establish equality monitoring in the regulatory platform in relation to Contact, Assessment and Registration, and monitoring of providers, subject to funding and prioritisation</a:t>
                      </a:r>
                      <a:endParaRPr lang="en-GB" sz="1400" dirty="0">
                        <a:effectLst/>
                        <a:latin typeface="Calibri" panose="020F050202020403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400" dirty="0">
                          <a:effectLst/>
                          <a:latin typeface="Calibri" panose="020F0502020204030204" pitchFamily="34" charset="0"/>
                          <a:ea typeface="Calibri" panose="020F0502020204030204" pitchFamily="34" charset="0"/>
                          <a:cs typeface="Arial" panose="020B0604020202020204" pitchFamily="34" charset="0"/>
                        </a:rPr>
                        <a:t> </a:t>
                      </a: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a:solidFill>
                            <a:srgbClr val="000000"/>
                          </a:solidFill>
                          <a:effectLst/>
                          <a:latin typeface="Arial" panose="020B0604020202020204" pitchFamily="34" charset="0"/>
                          <a:ea typeface="Arial" panose="020B0604020202020204" pitchFamily="34" charset="0"/>
                          <a:cs typeface="Arial" panose="020B0604020202020204" pitchFamily="34" charset="0"/>
                        </a:rPr>
                        <a:t>Red</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rowSpan="6">
                  <a:txBody>
                    <a:bodyPr/>
                    <a:lstStyle/>
                    <a:p>
                      <a:pPr>
                        <a:lnSpc>
                          <a:spcPct val="100000"/>
                        </a:lnSpc>
                        <a:spcAft>
                          <a:spcPts val="800"/>
                        </a:spcAft>
                        <a:buNone/>
                      </a:pPr>
                      <a:r>
                        <a:rPr lang="en-GB" sz="1400" b="1" dirty="0">
                          <a:solidFill>
                            <a:srgbClr val="000000"/>
                          </a:solidFill>
                          <a:effectLst/>
                          <a:latin typeface="Arial" panose="020B0604020202020204" pitchFamily="34" charset="0"/>
                          <a:ea typeface="Arial" panose="020B0604020202020204" pitchFamily="34" charset="0"/>
                          <a:cs typeface="Arial" panose="020B0604020202020204" pitchFamily="34" charset="0"/>
                        </a:rPr>
                        <a:t>Amber →</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rowSpan="6">
                  <a:txBody>
                    <a:bodyPr/>
                    <a:lstStyle/>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EO1 progress is rated Amber; on par with last year (Amber)</a:t>
                      </a:r>
                      <a:endParaRPr lang="en-GB" sz="1400" dirty="0">
                        <a:effectLst/>
                        <a:latin typeface="Calibri" panose="020F050202020403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Equality monitoring is necessary to amplify the voices of people who are more likely to face inequality.  The inability to achieve implementation of equality monitoring continues to be a major ongoing risk to EO1 and EO2 both this year and ongoing overall.</a:t>
                      </a:r>
                      <a:endParaRPr lang="en-GB" sz="1400" dirty="0">
                        <a:effectLst/>
                        <a:latin typeface="Calibri" panose="020F050202020403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d. has been on hold due to wider review of new model but is being built into testing for the Assessment Approach Foundational Improvement.</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410410"/>
                  </a:ext>
                </a:extLst>
              </a:tr>
              <a:tr h="355535">
                <a:tc>
                  <a: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lang="en-US" sz="14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b</a:t>
                      </a:r>
                      <a:r>
                        <a:rPr lang="en-GB" sz="14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en-GB" sz="1400" kern="1200" dirty="0">
                          <a:solidFill>
                            <a:schemeClr val="tx1"/>
                          </a:solidFill>
                          <a:effectLst/>
                          <a:latin typeface="Arial" panose="020B0604020202020204" pitchFamily="34" charset="0"/>
                          <a:ea typeface="+mn-ea"/>
                          <a:cs typeface="Arial" panose="020B0604020202020204" pitchFamily="34" charset="0"/>
                        </a:rPr>
                        <a:t>Subject to evaluation of the pilot, we will move our Inequalities Local Outreach work from pilot to “business as usual” and evaluate the influence of the views of people more likely to have poor care in our regulatory approach</a:t>
                      </a:r>
                    </a:p>
                    <a:p>
                      <a:pPr marL="0" marR="0" lvl="0" indent="0" algn="l" defTabSz="914400" rtl="0" eaLnBrk="1" fontAlgn="auto" latinLnBrk="0" hangingPunct="1">
                        <a:lnSpc>
                          <a:spcPct val="100000"/>
                        </a:lnSpc>
                        <a:spcBef>
                          <a:spcPts val="0"/>
                        </a:spcBef>
                        <a:spcAft>
                          <a:spcPts val="800"/>
                        </a:spcAft>
                        <a:buClrTx/>
                        <a:buSzTx/>
                        <a:buFontTx/>
                        <a:buNone/>
                        <a:tabLst/>
                        <a:defRPr/>
                      </a:pPr>
                      <a:endParaRPr lang="en-GB" sz="8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a:solidFill>
                            <a:srgbClr val="000000"/>
                          </a:solidFill>
                          <a:effectLst/>
                          <a:latin typeface="Arial" panose="020B0604020202020204" pitchFamily="34" charset="0"/>
                          <a:ea typeface="Arial" panose="020B0604020202020204" pitchFamily="34" charset="0"/>
                          <a:cs typeface="Arial" panose="020B0604020202020204" pitchFamily="34" charset="0"/>
                        </a:rPr>
                        <a:t>Amber*</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141165266"/>
                  </a:ext>
                </a:extLst>
              </a:tr>
              <a:tr h="220406">
                <a:tc>
                  <a:txBody>
                    <a:bodyPr/>
                    <a:lstStyle/>
                    <a:p>
                      <a:pPr>
                        <a:lnSpc>
                          <a:spcPct val="100000"/>
                        </a:lnSpc>
                        <a:spcAft>
                          <a:spcPts val="800"/>
                        </a:spcAft>
                        <a:buNone/>
                      </a:pPr>
                      <a:r>
                        <a:rPr lang="en-GB" sz="1400" b="1">
                          <a:solidFill>
                            <a:srgbClr val="000000"/>
                          </a:solidFill>
                          <a:effectLst/>
                          <a:latin typeface="Arial" panose="020B0604020202020204" pitchFamily="34" charset="0"/>
                          <a:ea typeface="Arial" panose="020B0604020202020204" pitchFamily="34" charset="0"/>
                          <a:cs typeface="Arial" panose="020B0604020202020204" pitchFamily="34" charset="0"/>
                        </a:rPr>
                        <a:t>c. </a:t>
                      </a:r>
                      <a:r>
                        <a:rPr lang="en-GB" sz="1400">
                          <a:solidFill>
                            <a:srgbClr val="000000"/>
                          </a:solidFill>
                          <a:effectLst/>
                          <a:latin typeface="Arial" panose="020B0604020202020204" pitchFamily="34" charset="0"/>
                          <a:ea typeface="Arial" panose="020B0604020202020204" pitchFamily="34" charset="0"/>
                          <a:cs typeface="Arial" panose="020B0604020202020204" pitchFamily="34" charset="0"/>
                        </a:rPr>
                        <a:t>We will deliver our Regulators Pioneers Fund project, to enable assessment of how ICS listen to people to act on health inequalities</a:t>
                      </a:r>
                      <a:endParaRPr lang="en-GB" sz="1400">
                        <a:effectLst/>
                        <a:latin typeface="Calibri" panose="020F050202020403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400">
                          <a:effectLst/>
                          <a:latin typeface="Calibri" panose="020F0502020204030204" pitchFamily="34" charset="0"/>
                          <a:ea typeface="Calibri" panose="020F0502020204030204" pitchFamily="34" charset="0"/>
                          <a:cs typeface="Arial" panose="020B0604020202020204" pitchFamily="34" charset="0"/>
                        </a:rPr>
                        <a:t> </a:t>
                      </a: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l" defTabSz="914400" rtl="0" eaLnBrk="1" latinLnBrk="0" hangingPunct="1">
                        <a:lnSpc>
                          <a:spcPct val="100000"/>
                        </a:lnSpc>
                        <a:spcAft>
                          <a:spcPts val="800"/>
                        </a:spcAft>
                        <a:buNone/>
                      </a:pPr>
                      <a:r>
                        <a:rPr lang="en-GB" sz="1400" kern="1200" dirty="0">
                          <a:solidFill>
                            <a:srgbClr val="000000"/>
                          </a:solidFill>
                          <a:effectLst/>
                          <a:latin typeface="Arial" panose="020B0604020202020204" pitchFamily="34" charset="0"/>
                          <a:ea typeface="Arial" panose="020B0604020202020204" pitchFamily="34" charset="0"/>
                          <a:cs typeface="Arial" panose="020B0604020202020204" pitchFamily="34" charset="0"/>
                        </a:rPr>
                        <a:t>Green</a:t>
                      </a:r>
                      <a:endParaRPr lang="en-GB" sz="1400" kern="12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867360059"/>
                  </a:ext>
                </a:extLst>
              </a:tr>
              <a:tr h="287970">
                <a:tc>
                  <a:txBody>
                    <a:bodyPr/>
                    <a:lstStyle/>
                    <a:p>
                      <a:pPr>
                        <a:lnSpc>
                          <a:spcPct val="100000"/>
                        </a:lnSpc>
                        <a:spcAft>
                          <a:spcPts val="800"/>
                        </a:spcAft>
                        <a:buNone/>
                      </a:pPr>
                      <a:r>
                        <a:rPr lang="en-GB" sz="14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a:t>
                      </a: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 We have plans in place for an initial evaluation of the new model to answer the question “How much is the people's experience category influencing regulatory action on inequalities”</a:t>
                      </a:r>
                      <a:endParaRPr lang="en-GB" sz="1400" dirty="0">
                        <a:effectLst/>
                        <a:latin typeface="Calibri" panose="020F050202020403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400" dirty="0">
                          <a:effectLst/>
                          <a:latin typeface="Calibri" panose="020F0502020204030204" pitchFamily="34" charset="0"/>
                          <a:ea typeface="Calibri" panose="020F0502020204030204" pitchFamily="34" charset="0"/>
                          <a:cs typeface="Arial" panose="020B0604020202020204" pitchFamily="34" charset="0"/>
                        </a:rPr>
                        <a:t> </a:t>
                      </a: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Red</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3599038200"/>
                  </a:ext>
                </a:extLst>
              </a:tr>
              <a:tr h="204453">
                <a:tc>
                  <a:txBody>
                    <a:bodyPr/>
                    <a:lstStyle/>
                    <a:p>
                      <a:pPr>
                        <a:lnSpc>
                          <a:spcPct val="100000"/>
                        </a:lnSpc>
                        <a:spcAft>
                          <a:spcPts val="800"/>
                        </a:spcAft>
                        <a:buNone/>
                      </a:pPr>
                      <a:r>
                        <a:rPr lang="en-GB" sz="1400" b="1">
                          <a:solidFill>
                            <a:srgbClr val="000000"/>
                          </a:solidFill>
                          <a:effectLst/>
                          <a:latin typeface="Arial" panose="020B0604020202020204" pitchFamily="34" charset="0"/>
                          <a:ea typeface="Arial" panose="020B0604020202020204" pitchFamily="34" charset="0"/>
                          <a:cs typeface="Arial" panose="020B0604020202020204" pitchFamily="34" charset="0"/>
                        </a:rPr>
                        <a:t>e. </a:t>
                      </a:r>
                      <a:r>
                        <a:rPr lang="en-GB" sz="1400">
                          <a:solidFill>
                            <a:srgbClr val="000000"/>
                          </a:solidFill>
                          <a:effectLst/>
                          <a:latin typeface="Arial" panose="020B0604020202020204" pitchFamily="34" charset="0"/>
                          <a:ea typeface="Arial" panose="020B0604020202020204" pitchFamily="34" charset="0"/>
                          <a:cs typeface="Arial" panose="020B0604020202020204" pitchFamily="34" charset="0"/>
                        </a:rPr>
                        <a:t>We have undertaken research with people more likely to have poor access, experience or outcomes from care about their experience of contacting us  </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Amber</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217855476"/>
                  </a:ext>
                </a:extLst>
              </a:tr>
              <a:tr h="204453">
                <a:tc>
                  <a:txBody>
                    <a:bodyPr/>
                    <a:lstStyle/>
                    <a:p>
                      <a:pPr>
                        <a:lnSpc>
                          <a:spcPct val="100000"/>
                        </a:lnSpc>
                        <a:spcAft>
                          <a:spcPts val="800"/>
                        </a:spcAft>
                        <a:buNone/>
                      </a:pPr>
                      <a:r>
                        <a:rPr lang="en-GB" sz="1400" b="1" dirty="0">
                          <a:solidFill>
                            <a:srgbClr val="000000"/>
                          </a:solidFill>
                          <a:effectLst/>
                          <a:latin typeface="Arial" panose="020B0604020202020204" pitchFamily="34" charset="0"/>
                          <a:ea typeface="Arial" panose="020B0604020202020204" pitchFamily="34" charset="0"/>
                          <a:cs typeface="Arial" panose="020B0604020202020204" pitchFamily="34" charset="0"/>
                        </a:rPr>
                        <a:t>f.</a:t>
                      </a: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 Consider additional tools needed to gather feedback from some groups</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US" sz="1400" b="0" dirty="0">
                          <a:effectLst/>
                          <a:latin typeface="Arial" panose="020B0604020202020204" pitchFamily="34" charset="0"/>
                          <a:ea typeface="Calibri" panose="020F0502020204030204" pitchFamily="34" charset="0"/>
                          <a:cs typeface="Arial" panose="020B0604020202020204" pitchFamily="34" charset="0"/>
                        </a:rPr>
                        <a:t>Amber</a:t>
                      </a:r>
                      <a:endParaRPr lang="en-GB" sz="1400" b="0" dirty="0">
                        <a:effectLst/>
                        <a:latin typeface="Arial" panose="020B060402020202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vMerge="1">
                  <a:txBody>
                    <a:bodyPr/>
                    <a:lstStyle/>
                    <a:p>
                      <a:pPr>
                        <a:lnSpc>
                          <a:spcPct val="100000"/>
                        </a:lnSpc>
                        <a:spcAft>
                          <a:spcPts val="800"/>
                        </a:spcAft>
                        <a:buNone/>
                      </a:pP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vMerge="1">
                  <a:txBody>
                    <a:bodyPr/>
                    <a:lstStyle/>
                    <a:p>
                      <a:pPr>
                        <a:lnSpc>
                          <a:spcPct val="100000"/>
                        </a:lnSpc>
                        <a:spcAft>
                          <a:spcPts val="800"/>
                        </a:spcAft>
                        <a:buNone/>
                      </a:pP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3334613"/>
                  </a:ext>
                </a:extLst>
              </a:tr>
            </a:tbl>
          </a:graphicData>
        </a:graphic>
      </p:graphicFrame>
    </p:spTree>
    <p:extLst>
      <p:ext uri="{BB962C8B-B14F-4D97-AF65-F5344CB8AC3E}">
        <p14:creationId xmlns:p14="http://schemas.microsoft.com/office/powerpoint/2010/main" val="2159237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3A66E-6EC5-29A0-5562-1A1DAF4A98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04EBDE-489F-3687-D447-979C85FD2C84}"/>
              </a:ext>
            </a:extLst>
          </p:cNvPr>
          <p:cNvSpPr txBox="1">
            <a:spLocks noGrp="1"/>
          </p:cNvSpPr>
          <p:nvPr>
            <p:ph type="title"/>
          </p:nvPr>
        </p:nvSpPr>
        <p:spPr>
          <a:xfrm>
            <a:off x="87800" y="157276"/>
            <a:ext cx="11911916" cy="724268"/>
          </a:xfrm>
        </p:spPr>
        <p:txBody>
          <a:bodyPr/>
          <a:lstStyle/>
          <a:p>
            <a:r>
              <a:rPr lang="en-US" sz="1800" dirty="0">
                <a:latin typeface="Arial" panose="020B0604020202020204" pitchFamily="34" charset="0"/>
                <a:cs typeface="Arial" panose="020B0604020202020204" pitchFamily="34" charset="0"/>
              </a:rPr>
              <a:t>Current status of equality objective deliverables Year 4: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Equality Objective </a:t>
            </a:r>
            <a:r>
              <a:rPr lang="en-GB"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2. Using data to understand and respond to equality risks</a:t>
            </a:r>
            <a:br>
              <a:rPr lang="en-GB" sz="1800" dirty="0">
                <a:effectLst/>
                <a:latin typeface="Arial" panose="020B0604020202020204" pitchFamily="34" charset="0"/>
                <a:ea typeface="Calibri" panose="020F0502020204030204" pitchFamily="34" charset="0"/>
                <a:cs typeface="Arial" panose="020B0604020202020204" pitchFamily="34" charset="0"/>
              </a:rPr>
            </a:br>
            <a:endParaRPr lang="en-GB" sz="1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DFE37C5-A61D-467D-667C-69A5A284DD33}"/>
              </a:ext>
            </a:extLst>
          </p:cNvPr>
          <p:cNvSpPr txBox="1">
            <a:spLocks noGrp="1"/>
          </p:cNvSpPr>
          <p:nvPr>
            <p:ph type="body" idx="4294967295"/>
          </p:nvPr>
        </p:nvSpPr>
        <p:spPr>
          <a:xfrm>
            <a:off x="177503" y="514560"/>
            <a:ext cx="11826355" cy="5325566"/>
          </a:xfrm>
        </p:spPr>
        <p:txBody>
          <a:bodyPr/>
          <a:lstStyle/>
          <a:p>
            <a:pPr lvl="0"/>
            <a:endParaRPr lang="en-US" sz="1100" b="0" dirty="0">
              <a:cs typeface="Calibri"/>
            </a:endParaRPr>
          </a:p>
          <a:p>
            <a:pPr lvl="0"/>
            <a:endParaRPr lang="en-US" sz="1100" b="0" dirty="0">
              <a:cs typeface="Calibri"/>
            </a:endParaRPr>
          </a:p>
        </p:txBody>
      </p:sp>
      <p:graphicFrame>
        <p:nvGraphicFramePr>
          <p:cNvPr id="4" name="Table 3">
            <a:extLst>
              <a:ext uri="{FF2B5EF4-FFF2-40B4-BE49-F238E27FC236}">
                <a16:creationId xmlns:a16="http://schemas.microsoft.com/office/drawing/2014/main" id="{2FB85A9C-DFB5-4E68-B48E-4086B8CC3B6F}"/>
              </a:ext>
            </a:extLst>
          </p:cNvPr>
          <p:cNvGraphicFramePr>
            <a:graphicFrameLocks noGrp="1"/>
          </p:cNvGraphicFramePr>
          <p:nvPr>
            <p:extLst>
              <p:ext uri="{D42A27DB-BD31-4B8C-83A1-F6EECF244321}">
                <p14:modId xmlns:p14="http://schemas.microsoft.com/office/powerpoint/2010/main" val="2772804596"/>
              </p:ext>
            </p:extLst>
          </p:nvPr>
        </p:nvGraphicFramePr>
        <p:xfrm>
          <a:off x="340993" y="1101267"/>
          <a:ext cx="11219240" cy="4246099"/>
        </p:xfrm>
        <a:graphic>
          <a:graphicData uri="http://schemas.openxmlformats.org/drawingml/2006/table">
            <a:tbl>
              <a:tblPr/>
              <a:tblGrid>
                <a:gridCol w="5749466">
                  <a:extLst>
                    <a:ext uri="{9D8B030D-6E8A-4147-A177-3AD203B41FA5}">
                      <a16:colId xmlns:a16="http://schemas.microsoft.com/office/drawing/2014/main" val="1247503595"/>
                    </a:ext>
                  </a:extLst>
                </a:gridCol>
                <a:gridCol w="1082362">
                  <a:extLst>
                    <a:ext uri="{9D8B030D-6E8A-4147-A177-3AD203B41FA5}">
                      <a16:colId xmlns:a16="http://schemas.microsoft.com/office/drawing/2014/main" val="1546170117"/>
                    </a:ext>
                  </a:extLst>
                </a:gridCol>
                <a:gridCol w="1523059">
                  <a:extLst>
                    <a:ext uri="{9D8B030D-6E8A-4147-A177-3AD203B41FA5}">
                      <a16:colId xmlns:a16="http://schemas.microsoft.com/office/drawing/2014/main" val="397361262"/>
                    </a:ext>
                  </a:extLst>
                </a:gridCol>
                <a:gridCol w="2864353">
                  <a:extLst>
                    <a:ext uri="{9D8B030D-6E8A-4147-A177-3AD203B41FA5}">
                      <a16:colId xmlns:a16="http://schemas.microsoft.com/office/drawing/2014/main" val="1797132198"/>
                    </a:ext>
                  </a:extLst>
                </a:gridCol>
              </a:tblGrid>
              <a:tr h="238235">
                <a:tc>
                  <a:txBody>
                    <a:bodyPr/>
                    <a:lstStyle/>
                    <a:p>
                      <a:pPr marL="342900" lvl="0" indent="-342900">
                        <a:lnSpc>
                          <a:spcPct val="100000"/>
                        </a:lnSpc>
                        <a:spcAft>
                          <a:spcPts val="800"/>
                        </a:spcAft>
                        <a:buFont typeface="+mj-lt"/>
                        <a:buAutoNum type="arabicPeriod"/>
                      </a:pPr>
                      <a:r>
                        <a:rPr lang="en-GB" sz="12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2. Using data to understand and respond to equality risks</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B2E9"/>
                    </a:solidFill>
                  </a:tcPr>
                </a:tc>
                <a:tc>
                  <a:txBody>
                    <a:bodyPr/>
                    <a:lstStyle/>
                    <a:p>
                      <a:pPr>
                        <a:lnSpc>
                          <a:spcPct val="100000"/>
                        </a:lnSpc>
                        <a:spcAft>
                          <a:spcPts val="800"/>
                        </a:spcAft>
                        <a:buNone/>
                      </a:pPr>
                      <a:r>
                        <a:rPr lang="en-GB" sz="1400" b="1">
                          <a:solidFill>
                            <a:srgbClr val="000000"/>
                          </a:solidFill>
                          <a:effectLst/>
                          <a:latin typeface="Arial" panose="020B0604020202020204" pitchFamily="34" charset="0"/>
                          <a:ea typeface="Arial" panose="020B0604020202020204" pitchFamily="34" charset="0"/>
                          <a:cs typeface="Arial" panose="020B0604020202020204" pitchFamily="34" charset="0"/>
                        </a:rPr>
                        <a:t>RAG rating 2024/25</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B2E9"/>
                    </a:solidFill>
                  </a:tcPr>
                </a:tc>
                <a:tc>
                  <a:txBody>
                    <a:bodyPr/>
                    <a:lstStyle/>
                    <a:p>
                      <a:pPr>
                        <a:lnSpc>
                          <a:spcPct val="100000"/>
                        </a:lnSpc>
                        <a:spcAft>
                          <a:spcPts val="800"/>
                        </a:spcAft>
                        <a:buNone/>
                      </a:pPr>
                      <a:r>
                        <a:rPr lang="en-GB" sz="1400" b="1">
                          <a:solidFill>
                            <a:srgbClr val="000000"/>
                          </a:solidFill>
                          <a:effectLst/>
                          <a:latin typeface="Arial" panose="020B0604020202020204" pitchFamily="34" charset="0"/>
                          <a:ea typeface="Arial" panose="020B0604020202020204" pitchFamily="34" charset="0"/>
                          <a:cs typeface="Arial" panose="020B0604020202020204" pitchFamily="34" charset="0"/>
                        </a:rPr>
                        <a:t>Overall</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B2E9"/>
                    </a:solidFill>
                  </a:tcPr>
                </a:tc>
                <a:tc>
                  <a:txBody>
                    <a:bodyPr/>
                    <a:lstStyle/>
                    <a:p>
                      <a:pPr>
                        <a:lnSpc>
                          <a:spcPct val="100000"/>
                        </a:lnSpc>
                        <a:spcAft>
                          <a:spcPts val="800"/>
                        </a:spcAft>
                        <a:buNone/>
                      </a:pPr>
                      <a:r>
                        <a:rPr lang="en-GB" sz="1400" b="1">
                          <a:solidFill>
                            <a:srgbClr val="000000"/>
                          </a:solidFill>
                          <a:effectLst/>
                          <a:latin typeface="Arial" panose="020B0604020202020204" pitchFamily="34" charset="0"/>
                          <a:ea typeface="Arial" panose="020B0604020202020204" pitchFamily="34" charset="0"/>
                          <a:cs typeface="Arial" panose="020B0604020202020204" pitchFamily="34" charset="0"/>
                        </a:rPr>
                        <a:t>Comment</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B2E9"/>
                    </a:solidFill>
                  </a:tcPr>
                </a:tc>
                <a:extLst>
                  <a:ext uri="{0D108BD9-81ED-4DB2-BD59-A6C34878D82A}">
                    <a16:rowId xmlns:a16="http://schemas.microsoft.com/office/drawing/2014/main" val="1714364862"/>
                  </a:ext>
                </a:extLst>
              </a:tr>
              <a:tr h="355535">
                <a:tc>
                  <a:txBody>
                    <a:bodyPr/>
                    <a:lstStyle/>
                    <a:p>
                      <a:pPr>
                        <a:lnSpc>
                          <a:spcPct val="100000"/>
                        </a:lnSpc>
                        <a:spcAft>
                          <a:spcPts val="800"/>
                        </a:spcAft>
                        <a:buNone/>
                      </a:pPr>
                      <a:r>
                        <a:rPr lang="en-GB" sz="1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a. </a:t>
                      </a:r>
                      <a:r>
                        <a:rPr lang="en-GB"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Agree priority work for evidence development for equity-related QS, including where we can use information from other organisations to support Regulatory Leadership Projects, National Profiles, and assurance work</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200" dirty="0">
                          <a:effectLst/>
                          <a:latin typeface="Arial" panose="020B0604020202020204" pitchFamily="34" charset="0"/>
                          <a:ea typeface="Calibri" panose="020F0502020204030204" pitchFamily="34" charset="0"/>
                          <a:cs typeface="Arial" panose="020B0604020202020204" pitchFamily="34" charset="0"/>
                        </a:rPr>
                        <a:t> </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Amber</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D3A"/>
                    </a:solidFill>
                  </a:tcPr>
                </a:tc>
                <a:tc rowSpan="4">
                  <a:txBody>
                    <a:bodyPr/>
                    <a:lstStyle/>
                    <a:p>
                      <a:r>
                        <a:rPr lang="en-GB" sz="1400" b="1" kern="1200" dirty="0">
                          <a:solidFill>
                            <a:schemeClr val="tx1"/>
                          </a:solidFill>
                          <a:effectLst/>
                          <a:latin typeface="Arial" panose="020B0604020202020204" pitchFamily="34" charset="0"/>
                          <a:ea typeface="+mn-ea"/>
                          <a:cs typeface="Arial" panose="020B0604020202020204" pitchFamily="34" charset="0"/>
                        </a:rPr>
                        <a:t>Red →</a:t>
                      </a:r>
                      <a:endParaRPr lang="en-GB" sz="1400" dirty="0">
                        <a:latin typeface="Arial" panose="020B06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solidFill>
                      <a:srgbClr val="FF3300">
                        <a:alpha val="58824"/>
                      </a:srgbClr>
                    </a:solidFill>
                  </a:tcPr>
                </a:tc>
                <a:tc rowSpan="4">
                  <a:txBody>
                    <a:bodyPr/>
                    <a:lstStyle/>
                    <a:p>
                      <a:r>
                        <a:rPr lang="en-GB" sz="1400" kern="1200" dirty="0">
                          <a:solidFill>
                            <a:schemeClr val="tx1"/>
                          </a:solidFill>
                          <a:effectLst/>
                          <a:latin typeface="Arial" panose="020B0604020202020204" pitchFamily="34" charset="0"/>
                          <a:ea typeface="+mn-ea"/>
                          <a:cs typeface="Arial" panose="020B0604020202020204" pitchFamily="34" charset="0"/>
                        </a:rPr>
                        <a:t>Overall EO2 progress has been limited to </a:t>
                      </a:r>
                      <a:r>
                        <a:rPr lang="en-GB" sz="1400" b="1" kern="1200" dirty="0">
                          <a:solidFill>
                            <a:schemeClr val="tx1"/>
                          </a:solidFill>
                          <a:effectLst/>
                          <a:latin typeface="Arial" panose="020B0604020202020204" pitchFamily="34" charset="0"/>
                          <a:ea typeface="+mn-ea"/>
                          <a:cs typeface="Arial" panose="020B0604020202020204" pitchFamily="34" charset="0"/>
                        </a:rPr>
                        <a:t>Red</a:t>
                      </a:r>
                      <a:r>
                        <a:rPr lang="en-GB" sz="1400" kern="1200" dirty="0">
                          <a:solidFill>
                            <a:schemeClr val="tx1"/>
                          </a:solidFill>
                          <a:effectLst/>
                          <a:latin typeface="Arial" panose="020B0604020202020204" pitchFamily="34" charset="0"/>
                          <a:ea typeface="+mn-ea"/>
                          <a:cs typeface="Arial" panose="020B0604020202020204" pitchFamily="34" charset="0"/>
                        </a:rPr>
                        <a:t> to reflect ongoing barriers to progress, as last year.</a:t>
                      </a:r>
                    </a:p>
                    <a:p>
                      <a:r>
                        <a:rPr lang="en-GB" sz="1400" kern="1200" dirty="0">
                          <a:solidFill>
                            <a:schemeClr val="tx1"/>
                          </a:solidFill>
                          <a:effectLst/>
                          <a:latin typeface="Arial" panose="020B0604020202020204" pitchFamily="34" charset="0"/>
                          <a:ea typeface="+mn-ea"/>
                          <a:cs typeface="Arial" panose="020B0604020202020204" pitchFamily="34" charset="0"/>
                        </a:rPr>
                        <a:t>Equality monitoring and mitigation of bias are key to understanding and responding to equality risks and are key areas not achieved for EO2 </a:t>
                      </a:r>
                      <a:r>
                        <a:rPr lang="en-GB" sz="1400" b="1" kern="1200" dirty="0">
                          <a:solidFill>
                            <a:schemeClr val="tx1"/>
                          </a:solidFill>
                          <a:effectLst/>
                          <a:latin typeface="Arial" panose="020B0604020202020204" pitchFamily="34" charset="0"/>
                          <a:ea typeface="+mn-ea"/>
                          <a:cs typeface="Arial" panose="020B0604020202020204" pitchFamily="34" charset="0"/>
                        </a:rPr>
                        <a:t>and</a:t>
                      </a:r>
                      <a:r>
                        <a:rPr lang="en-GB" sz="1400" kern="1200" dirty="0">
                          <a:solidFill>
                            <a:schemeClr val="tx1"/>
                          </a:solidFill>
                          <a:effectLst/>
                          <a:latin typeface="Arial" panose="020B0604020202020204" pitchFamily="34" charset="0"/>
                          <a:ea typeface="+mn-ea"/>
                          <a:cs typeface="Arial" panose="020B0604020202020204" pitchFamily="34" charset="0"/>
                        </a:rPr>
                        <a:t> for our 4-year objectives overall (and Listening, learning and responding to concerns review).</a:t>
                      </a:r>
                    </a:p>
                    <a:p>
                      <a:endParaRPr lang="en-GB" sz="1400" dirty="0">
                        <a:latin typeface="Arial" panose="020B0604020202020204" pitchFamily="34" charset="0"/>
                        <a:cs typeface="Arial" panose="020B0604020202020204" pitchFamily="34" charset="0"/>
                      </a:endParaRPr>
                    </a:p>
                  </a:txBody>
                  <a:tcPr>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2141165266"/>
                  </a:ext>
                </a:extLst>
              </a:tr>
              <a:tr h="220406">
                <a:tc>
                  <a:txBody>
                    <a:bodyPr/>
                    <a:lstStyle/>
                    <a:p>
                      <a:pPr>
                        <a:lnSpc>
                          <a:spcPct val="100000"/>
                        </a:lnSpc>
                        <a:spcAft>
                          <a:spcPts val="800"/>
                        </a:spcAft>
                        <a:buNone/>
                      </a:pPr>
                      <a:r>
                        <a:rPr lang="en-GB" sz="1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b.</a:t>
                      </a:r>
                      <a:r>
                        <a:rPr lang="en-GB"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 We will develop our Workforce Experience Framework to maximise understanding of workforce equality, diversity and inclusion and other equality risks through data and evidence from frontline workers</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200" dirty="0">
                          <a:effectLst/>
                          <a:latin typeface="Arial" panose="020B0604020202020204" pitchFamily="34" charset="0"/>
                          <a:ea typeface="Calibri" panose="020F0502020204030204" pitchFamily="34" charset="0"/>
                          <a:cs typeface="Arial" panose="020B0604020202020204" pitchFamily="34" charset="0"/>
                        </a:rPr>
                        <a:t> </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Amber</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D3A"/>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867360059"/>
                  </a:ext>
                </a:extLst>
              </a:tr>
              <a:tr h="287970">
                <a:tc>
                  <a:txBody>
                    <a:bodyPr/>
                    <a:lstStyle/>
                    <a:p>
                      <a:pPr>
                        <a:lnSpc>
                          <a:spcPct val="100000"/>
                        </a:lnSpc>
                        <a:spcAft>
                          <a:spcPts val="800"/>
                        </a:spcAft>
                        <a:buNone/>
                      </a:pPr>
                      <a:r>
                        <a:rPr lang="en-GB" sz="1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c. </a:t>
                      </a:r>
                      <a:r>
                        <a:rPr lang="en-GB"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Build our skills and capability to better use evidence to respond to equality risks. This includes (a) building confidence among operational teams in using an anti-racist and anti-discriminatory approach (b) improving how equality risks are escalated and managed in our regulatory platform (c) using equality risk information in national and system-level work regulatory leadership projects, and (d) developing our internal systems to assure consistency and fairness in our regulatory judgements</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200" dirty="0">
                          <a:effectLst/>
                          <a:latin typeface="Arial" panose="020B0604020202020204" pitchFamily="34" charset="0"/>
                          <a:ea typeface="Calibri" panose="020F0502020204030204" pitchFamily="34" charset="0"/>
                          <a:cs typeface="Arial" panose="020B0604020202020204" pitchFamily="34" charset="0"/>
                        </a:rPr>
                        <a:t> </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Amber</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D3A"/>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3599038200"/>
                  </a:ext>
                </a:extLst>
              </a:tr>
              <a:tr h="204453">
                <a:tc>
                  <a:txBody>
                    <a:bodyPr/>
                    <a:lstStyle/>
                    <a:p>
                      <a:pPr>
                        <a:lnSpc>
                          <a:spcPct val="100000"/>
                        </a:lnSpc>
                        <a:spcAft>
                          <a:spcPts val="800"/>
                        </a:spcAft>
                        <a:buNone/>
                      </a:pPr>
                      <a:r>
                        <a:rPr lang="en-GB" sz="1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d. </a:t>
                      </a: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We will set specific expectations for how we respond to information about racism, homophobia, or other types of discrimination and test tools/approaches needed, aligned with commitments in responding to our Listening Learning and Responding to Concerns Review</a:t>
                      </a:r>
                      <a:r>
                        <a:rPr lang="en-GB"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Amber</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D3A"/>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217855476"/>
                  </a:ext>
                </a:extLst>
              </a:tr>
            </a:tbl>
          </a:graphicData>
        </a:graphic>
      </p:graphicFrame>
    </p:spTree>
    <p:extLst>
      <p:ext uri="{BB962C8B-B14F-4D97-AF65-F5344CB8AC3E}">
        <p14:creationId xmlns:p14="http://schemas.microsoft.com/office/powerpoint/2010/main" val="3534335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1FCB3-6C0D-ACC6-C145-56545881E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517A9-512C-F87D-92E0-2AE22A475F72}"/>
              </a:ext>
            </a:extLst>
          </p:cNvPr>
          <p:cNvSpPr txBox="1">
            <a:spLocks noGrp="1"/>
          </p:cNvSpPr>
          <p:nvPr>
            <p:ph type="title"/>
          </p:nvPr>
        </p:nvSpPr>
        <p:spPr>
          <a:xfrm>
            <a:off x="87800" y="157276"/>
            <a:ext cx="11911916" cy="724268"/>
          </a:xfrm>
        </p:spPr>
        <p:txBody>
          <a:bodyPr/>
          <a:lstStyle/>
          <a:p>
            <a:r>
              <a:rPr lang="en-US" sz="1800" dirty="0"/>
              <a:t>Current status of equality objective deliverables: year 4</a:t>
            </a:r>
            <a:br>
              <a:rPr lang="en-US" sz="1800" dirty="0"/>
            </a:br>
            <a:r>
              <a:rPr lang="en-US" sz="1800" dirty="0"/>
              <a:t>Equality Objective 3: </a:t>
            </a:r>
            <a:r>
              <a:rPr lang="en-GB"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Working with others to improve equality of access, experience and outcomes</a:t>
            </a:r>
            <a:br>
              <a:rPr lang="en-GB" sz="1800" dirty="0">
                <a:effectLst/>
                <a:latin typeface="Calibri" panose="020F0502020204030204" pitchFamily="34" charset="0"/>
                <a:ea typeface="Calibri" panose="020F0502020204030204" pitchFamily="34" charset="0"/>
                <a:cs typeface="Arial" panose="020B0604020202020204" pitchFamily="34" charset="0"/>
              </a:rPr>
            </a:br>
            <a:endParaRPr lang="en-GB" sz="1800" dirty="0"/>
          </a:p>
        </p:txBody>
      </p:sp>
      <p:sp>
        <p:nvSpPr>
          <p:cNvPr id="3" name="Content Placeholder 2">
            <a:extLst>
              <a:ext uri="{FF2B5EF4-FFF2-40B4-BE49-F238E27FC236}">
                <a16:creationId xmlns:a16="http://schemas.microsoft.com/office/drawing/2014/main" id="{D07590ED-5DAD-F9CB-673C-1130046C339A}"/>
              </a:ext>
            </a:extLst>
          </p:cNvPr>
          <p:cNvSpPr txBox="1">
            <a:spLocks noGrp="1"/>
          </p:cNvSpPr>
          <p:nvPr>
            <p:ph type="body" idx="4294967295"/>
          </p:nvPr>
        </p:nvSpPr>
        <p:spPr>
          <a:xfrm>
            <a:off x="177503" y="514560"/>
            <a:ext cx="11826355" cy="5325566"/>
          </a:xfrm>
        </p:spPr>
        <p:txBody>
          <a:bodyPr/>
          <a:lstStyle/>
          <a:p>
            <a:pPr lvl="0"/>
            <a:endParaRPr lang="en-US" sz="1100" b="0" dirty="0">
              <a:cs typeface="Calibri"/>
            </a:endParaRPr>
          </a:p>
          <a:p>
            <a:pPr lvl="0"/>
            <a:endParaRPr lang="en-US" sz="1100" b="0" dirty="0">
              <a:cs typeface="Calibri"/>
            </a:endParaRPr>
          </a:p>
        </p:txBody>
      </p:sp>
      <p:graphicFrame>
        <p:nvGraphicFramePr>
          <p:cNvPr id="4" name="Table 3">
            <a:extLst>
              <a:ext uri="{FF2B5EF4-FFF2-40B4-BE49-F238E27FC236}">
                <a16:creationId xmlns:a16="http://schemas.microsoft.com/office/drawing/2014/main" id="{FCB40D28-D16A-0C16-2EAE-B1AD641D17EE}"/>
              </a:ext>
            </a:extLst>
          </p:cNvPr>
          <p:cNvGraphicFramePr>
            <a:graphicFrameLocks noGrp="1"/>
          </p:cNvGraphicFramePr>
          <p:nvPr>
            <p:extLst>
              <p:ext uri="{D42A27DB-BD31-4B8C-83A1-F6EECF244321}">
                <p14:modId xmlns:p14="http://schemas.microsoft.com/office/powerpoint/2010/main" val="2642658596"/>
              </p:ext>
            </p:extLst>
          </p:nvPr>
        </p:nvGraphicFramePr>
        <p:xfrm>
          <a:off x="340994" y="1101267"/>
          <a:ext cx="11085718" cy="5002238"/>
        </p:xfrm>
        <a:graphic>
          <a:graphicData uri="http://schemas.openxmlformats.org/drawingml/2006/table">
            <a:tbl>
              <a:tblPr/>
              <a:tblGrid>
                <a:gridCol w="5818522">
                  <a:extLst>
                    <a:ext uri="{9D8B030D-6E8A-4147-A177-3AD203B41FA5}">
                      <a16:colId xmlns:a16="http://schemas.microsoft.com/office/drawing/2014/main" val="1247503595"/>
                    </a:ext>
                  </a:extLst>
                </a:gridCol>
                <a:gridCol w="1095362">
                  <a:extLst>
                    <a:ext uri="{9D8B030D-6E8A-4147-A177-3AD203B41FA5}">
                      <a16:colId xmlns:a16="http://schemas.microsoft.com/office/drawing/2014/main" val="1546170117"/>
                    </a:ext>
                  </a:extLst>
                </a:gridCol>
                <a:gridCol w="1297064">
                  <a:extLst>
                    <a:ext uri="{9D8B030D-6E8A-4147-A177-3AD203B41FA5}">
                      <a16:colId xmlns:a16="http://schemas.microsoft.com/office/drawing/2014/main" val="397361262"/>
                    </a:ext>
                  </a:extLst>
                </a:gridCol>
                <a:gridCol w="2874770">
                  <a:extLst>
                    <a:ext uri="{9D8B030D-6E8A-4147-A177-3AD203B41FA5}">
                      <a16:colId xmlns:a16="http://schemas.microsoft.com/office/drawing/2014/main" val="1797132198"/>
                    </a:ext>
                  </a:extLst>
                </a:gridCol>
              </a:tblGrid>
              <a:tr h="238235">
                <a:tc>
                  <a:txBody>
                    <a:bodyPr/>
                    <a:lstStyle/>
                    <a:p>
                      <a:r>
                        <a:rPr lang="en-GB" sz="1400" b="1" kern="1200" dirty="0">
                          <a:solidFill>
                            <a:schemeClr val="tx1"/>
                          </a:solidFill>
                          <a:effectLst/>
                          <a:latin typeface="Arial" panose="020B0604020202020204" pitchFamily="34" charset="0"/>
                          <a:ea typeface="+mn-ea"/>
                          <a:cs typeface="Arial" panose="020B0604020202020204" pitchFamily="34" charset="0"/>
                        </a:rPr>
                        <a:t>Working with others to improve equality of access, experience and outcomes</a:t>
                      </a:r>
                      <a:endParaRPr lang="en-GB" sz="1400" kern="1200" dirty="0">
                        <a:solidFill>
                          <a:schemeClr val="tx1"/>
                        </a:solidFill>
                        <a:effectLst/>
                        <a:latin typeface="Arial" panose="020B0604020202020204" pitchFamily="34" charset="0"/>
                        <a:ea typeface="+mn-ea"/>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B2E9"/>
                    </a:solidFill>
                  </a:tcPr>
                </a:tc>
                <a:tc>
                  <a:txBody>
                    <a:bodyPr/>
                    <a:lstStyle/>
                    <a:p>
                      <a:pPr>
                        <a:lnSpc>
                          <a:spcPct val="100000"/>
                        </a:lnSpc>
                        <a:spcAft>
                          <a:spcPts val="800"/>
                        </a:spcAft>
                        <a:buNone/>
                      </a:pPr>
                      <a:r>
                        <a:rPr lang="en-GB" sz="1400" b="1">
                          <a:solidFill>
                            <a:srgbClr val="000000"/>
                          </a:solidFill>
                          <a:effectLst/>
                          <a:latin typeface="Arial" panose="020B0604020202020204" pitchFamily="34" charset="0"/>
                          <a:ea typeface="Arial" panose="020B0604020202020204" pitchFamily="34" charset="0"/>
                          <a:cs typeface="Arial" panose="020B0604020202020204" pitchFamily="34" charset="0"/>
                        </a:rPr>
                        <a:t>RAG rating 2024/25</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B2E9"/>
                    </a:solidFill>
                  </a:tcPr>
                </a:tc>
                <a:tc>
                  <a:txBody>
                    <a:bodyPr/>
                    <a:lstStyle/>
                    <a:p>
                      <a:pPr>
                        <a:lnSpc>
                          <a:spcPct val="100000"/>
                        </a:lnSpc>
                        <a:spcAft>
                          <a:spcPts val="800"/>
                        </a:spcAft>
                        <a:buNone/>
                      </a:pPr>
                      <a:r>
                        <a:rPr lang="en-GB" sz="1400" b="1">
                          <a:solidFill>
                            <a:srgbClr val="000000"/>
                          </a:solidFill>
                          <a:effectLst/>
                          <a:latin typeface="Arial" panose="020B0604020202020204" pitchFamily="34" charset="0"/>
                          <a:ea typeface="Arial" panose="020B0604020202020204" pitchFamily="34" charset="0"/>
                          <a:cs typeface="Arial" panose="020B0604020202020204" pitchFamily="34" charset="0"/>
                        </a:rPr>
                        <a:t>Overall</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B2E9"/>
                    </a:solidFill>
                  </a:tcPr>
                </a:tc>
                <a:tc>
                  <a:txBody>
                    <a:bodyPr/>
                    <a:lstStyle/>
                    <a:p>
                      <a:pPr>
                        <a:lnSpc>
                          <a:spcPct val="100000"/>
                        </a:lnSpc>
                        <a:spcAft>
                          <a:spcPts val="800"/>
                        </a:spcAft>
                        <a:buNone/>
                      </a:pPr>
                      <a:r>
                        <a:rPr lang="en-GB" sz="1400" b="1" dirty="0">
                          <a:solidFill>
                            <a:srgbClr val="000000"/>
                          </a:solidFill>
                          <a:effectLst/>
                          <a:latin typeface="Arial" panose="020B0604020202020204" pitchFamily="34" charset="0"/>
                          <a:ea typeface="Arial" panose="020B0604020202020204" pitchFamily="34" charset="0"/>
                          <a:cs typeface="Arial" panose="020B0604020202020204" pitchFamily="34" charset="0"/>
                        </a:rPr>
                        <a:t>Comment</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B2E9"/>
                    </a:solidFill>
                  </a:tcPr>
                </a:tc>
                <a:extLst>
                  <a:ext uri="{0D108BD9-81ED-4DB2-BD59-A6C34878D82A}">
                    <a16:rowId xmlns:a16="http://schemas.microsoft.com/office/drawing/2014/main" val="1714364862"/>
                  </a:ext>
                </a:extLst>
              </a:tr>
              <a:tr h="287970">
                <a:tc>
                  <a:txBody>
                    <a:bodyPr/>
                    <a:lstStyle/>
                    <a:p>
                      <a:pPr>
                        <a:lnSpc>
                          <a:spcPct val="100000"/>
                        </a:lnSpc>
                        <a:spcAft>
                          <a:spcPts val="800"/>
                        </a:spcAft>
                        <a:buNone/>
                      </a:pPr>
                      <a:r>
                        <a:rPr lang="en-GB" sz="1100" b="1">
                          <a:solidFill>
                            <a:srgbClr val="000000"/>
                          </a:solidFill>
                          <a:effectLst/>
                          <a:latin typeface="Arial" panose="020B0604020202020204" pitchFamily="34" charset="0"/>
                          <a:ea typeface="Arial" panose="020B0604020202020204" pitchFamily="34" charset="0"/>
                          <a:cs typeface="Arial" panose="020B0604020202020204" pitchFamily="34" charset="0"/>
                        </a:rPr>
                        <a:t>a.</a:t>
                      </a:r>
                      <a:r>
                        <a:rPr lang="en-GB" sz="1100">
                          <a:solidFill>
                            <a:srgbClr val="000000"/>
                          </a:solidFill>
                          <a:effectLst/>
                          <a:latin typeface="Arial" panose="020B0604020202020204" pitchFamily="34" charset="0"/>
                          <a:ea typeface="Arial" panose="020B0604020202020204" pitchFamily="34" charset="0"/>
                          <a:cs typeface="Arial" panose="020B0604020202020204" pitchFamily="34" charset="0"/>
                        </a:rPr>
                        <a:t> </a:t>
                      </a:r>
                      <a:r>
                        <a:rPr lang="en-GB" sz="1200">
                          <a:solidFill>
                            <a:srgbClr val="000000"/>
                          </a:solidFill>
                          <a:effectLst/>
                          <a:latin typeface="Arial" panose="020B0604020202020204" pitchFamily="34" charset="0"/>
                          <a:ea typeface="Calibri" panose="020F0502020204030204" pitchFamily="34" charset="0"/>
                          <a:cs typeface="Arial" panose="020B0604020202020204" pitchFamily="34" charset="0"/>
                        </a:rPr>
                        <a:t>Continue to develop and deliver national joint work with partners on key topics to tackle inequality risks to strengthen the way we regulate providers and systems to drive improvement. - Including race inequality, health inequalities, inaccessible information for disabled people. This includes joint work with Arm's Length Bodies and tackling inequalities through joint inspections.</a:t>
                      </a:r>
                      <a:r>
                        <a:rPr lang="en-GB" sz="120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en-GB" sz="1100">
                        <a:effectLst/>
                        <a:latin typeface="Calibri" panose="020F050202020403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100">
                          <a:effectLst/>
                          <a:latin typeface="Calibri" panose="020F0502020204030204" pitchFamily="34" charset="0"/>
                          <a:ea typeface="Calibri" panose="020F0502020204030204" pitchFamily="34" charset="0"/>
                          <a:cs typeface="Arial" panose="020B0604020202020204" pitchFamily="34" charset="0"/>
                        </a:rPr>
                        <a:t> </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Green</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5">
                  <a:txBody>
                    <a:bodyPr/>
                    <a:lstStyle/>
                    <a:p>
                      <a:pPr>
                        <a:lnSpc>
                          <a:spcPct val="100000"/>
                        </a:lnSpc>
                        <a:spcAft>
                          <a:spcPts val="800"/>
                        </a:spcAft>
                        <a:buNone/>
                      </a:pPr>
                      <a:r>
                        <a:rPr lang="en-GB" sz="1400" b="1" dirty="0">
                          <a:solidFill>
                            <a:srgbClr val="000000"/>
                          </a:solidFill>
                          <a:effectLst/>
                          <a:latin typeface="Arial" panose="020B0604020202020204" pitchFamily="34" charset="0"/>
                          <a:ea typeface="Arial" panose="020B0604020202020204" pitchFamily="34" charset="0"/>
                          <a:cs typeface="Arial" panose="020B0604020202020204" pitchFamily="34" charset="0"/>
                        </a:rPr>
                        <a:t>Green </a:t>
                      </a:r>
                      <a:r>
                        <a:rPr lang="en-GB" sz="1800" kern="1200" dirty="0">
                          <a:solidFill>
                            <a:schemeClr val="tx1"/>
                          </a:solidFill>
                          <a:effectLst/>
                          <a:latin typeface="+mn-lt"/>
                          <a:ea typeface="+mn-ea"/>
                          <a:cs typeface="+mn-cs"/>
                        </a:rPr>
                        <a:t>↑</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5">
                  <a:txBody>
                    <a:bodyPr/>
                    <a:lstStyle/>
                    <a:p>
                      <a:r>
                        <a:rPr lang="en-GB" sz="1200" kern="1200" dirty="0">
                          <a:solidFill>
                            <a:schemeClr val="tx1"/>
                          </a:solidFill>
                          <a:effectLst/>
                          <a:latin typeface="+mn-lt"/>
                          <a:ea typeface="+mn-ea"/>
                          <a:cs typeface="+mn-cs"/>
                        </a:rPr>
                        <a:t>improved from previous year </a:t>
                      </a:r>
                      <a:r>
                        <a:rPr lang="en-GB" sz="1200" kern="1200" dirty="0">
                          <a:solidFill>
                            <a:schemeClr val="tx1"/>
                          </a:solidFill>
                          <a:effectLst/>
                          <a:latin typeface="Arial" panose="020B0604020202020204" pitchFamily="34" charset="0"/>
                          <a:ea typeface="+mn-ea"/>
                          <a:cs typeface="Arial" panose="020B0604020202020204" pitchFamily="34" charset="0"/>
                        </a:rPr>
                        <a:t>2023/24 (Amber). </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r>
                        <a:rPr lang="en-GB" sz="1200" kern="1200" dirty="0">
                          <a:solidFill>
                            <a:schemeClr val="tx1"/>
                          </a:solidFill>
                          <a:effectLst/>
                          <a:latin typeface="Arial" panose="020B0604020202020204" pitchFamily="34" charset="0"/>
                          <a:ea typeface="+mn-ea"/>
                          <a:cs typeface="Arial" panose="020B0604020202020204" pitchFamily="34" charset="0"/>
                        </a:rPr>
                        <a:t>Phase 1 of Anti racist strategy starting to be delivered. Two new collaborations “Health inequalities regulation and oversight co-ordination meeting” and “Health and social care Workforce EDI regulation and oversight meeting” provide new opportunities. </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r>
                        <a:rPr lang="en-GB" sz="1200" kern="1200" dirty="0">
                          <a:solidFill>
                            <a:schemeClr val="tx1"/>
                          </a:solidFill>
                          <a:effectLst/>
                          <a:latin typeface="Arial" panose="020B0604020202020204" pitchFamily="34" charset="0"/>
                          <a:ea typeface="+mn-ea"/>
                          <a:cs typeface="Arial" panose="020B0604020202020204" pitchFamily="34" charset="0"/>
                        </a:rPr>
                        <a:t>We have continued meeting with the Patient Safety Commissioner to share information around strategic work to develop equality in Safety. We have also participated in the development of the NHS Patient Safety Inequalities Framework, published in June 2025.</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r>
                        <a:rPr lang="en-GB" sz="1200" kern="1200" dirty="0">
                          <a:solidFill>
                            <a:schemeClr val="tx1"/>
                          </a:solidFill>
                          <a:effectLst/>
                          <a:latin typeface="Arial" panose="020B0604020202020204" pitchFamily="34" charset="0"/>
                          <a:ea typeface="+mn-ea"/>
                          <a:cs typeface="Arial" panose="020B0604020202020204" pitchFamily="34" charset="0"/>
                        </a:rPr>
                        <a:t>​Using Equality Impact Assessment (EIA) several equality and human rights concerns are now incorporated into the Interim Regulatory Risk Framework also risk-information sharing with EHRC continues</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410410"/>
                  </a:ext>
                </a:extLst>
              </a:tr>
              <a:tr h="355535">
                <a:tc>
                  <a:txBody>
                    <a:bodyPr/>
                    <a:lstStyle/>
                    <a:p>
                      <a:pPr>
                        <a:lnSpc>
                          <a:spcPct val="100000"/>
                        </a:lnSpc>
                        <a:spcAft>
                          <a:spcPts val="800"/>
                        </a:spcAft>
                        <a:buNone/>
                      </a:pPr>
                      <a:r>
                        <a:rPr lang="en-GB" sz="1200" b="1">
                          <a:solidFill>
                            <a:srgbClr val="000000"/>
                          </a:solidFill>
                          <a:effectLst/>
                          <a:latin typeface="Arial" panose="020B0604020202020204" pitchFamily="34" charset="0"/>
                          <a:ea typeface="Arial" panose="020B0604020202020204" pitchFamily="34" charset="0"/>
                          <a:cs typeface="Arial" panose="020B0604020202020204" pitchFamily="34" charset="0"/>
                        </a:rPr>
                        <a:t>b.</a:t>
                      </a:r>
                      <a:r>
                        <a:rPr lang="en-GB" sz="1200">
                          <a:solidFill>
                            <a:srgbClr val="000000"/>
                          </a:solidFill>
                          <a:effectLst/>
                          <a:latin typeface="Arial" panose="020B0604020202020204" pitchFamily="34" charset="0"/>
                          <a:ea typeface="Arial" panose="020B0604020202020204" pitchFamily="34" charset="0"/>
                          <a:cs typeface="Arial" panose="020B0604020202020204" pitchFamily="34" charset="0"/>
                        </a:rPr>
                        <a:t> Develop a collective understanding of safety risks for particular groups and potential solutions to reduce inequalities, taking an epistemic justice approach as part of our Safety through learning strategy theme and collaborative work with the Patient Safety Commissioner. This includes ongoing work around sexual safety and the women's health strategy</a:t>
                      </a:r>
                      <a:endParaRPr lang="en-GB" sz="1100">
                        <a:effectLst/>
                        <a:latin typeface="Calibri" panose="020F050202020403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100">
                          <a:effectLst/>
                          <a:latin typeface="Calibri" panose="020F0502020204030204" pitchFamily="34" charset="0"/>
                          <a:ea typeface="Calibri" panose="020F0502020204030204" pitchFamily="34" charset="0"/>
                          <a:cs typeface="Arial" panose="020B0604020202020204" pitchFamily="34" charset="0"/>
                        </a:rPr>
                        <a:t> </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Green</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141165266"/>
                  </a:ext>
                </a:extLst>
              </a:tr>
              <a:tr h="220406">
                <a:tc>
                  <a:txBody>
                    <a:bodyPr/>
                    <a:lstStyle/>
                    <a:p>
                      <a:pPr>
                        <a:lnSpc>
                          <a:spcPct val="100000"/>
                        </a:lnSpc>
                        <a:spcAft>
                          <a:spcPts val="800"/>
                        </a:spcAft>
                        <a:buNone/>
                      </a:pPr>
                      <a:r>
                        <a:rPr lang="en-GB" sz="1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c. </a:t>
                      </a:r>
                      <a:r>
                        <a:rPr lang="en-GB"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Maximise the impact of our work on reducing inequalities into the Accelerating Improvement strategy theme and share good practice case examples and innovation with CQC colleagues and, more widely, with providers and partners</a:t>
                      </a:r>
                      <a:endParaRPr lang="en-GB" sz="1100" dirty="0">
                        <a:effectLst/>
                        <a:latin typeface="Calibri" panose="020F050202020403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100" dirty="0">
                          <a:effectLst/>
                          <a:latin typeface="Calibri" panose="020F0502020204030204" pitchFamily="34" charset="0"/>
                          <a:ea typeface="Calibri" panose="020F0502020204030204" pitchFamily="34" charset="0"/>
                          <a:cs typeface="Arial" panose="020B0604020202020204" pitchFamily="34" charset="0"/>
                        </a:rPr>
                        <a:t> </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Amber</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D3A"/>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867360059"/>
                  </a:ext>
                </a:extLst>
              </a:tr>
              <a:tr h="287970">
                <a:tc>
                  <a:txBody>
                    <a:bodyPr/>
                    <a:lstStyle/>
                    <a:p>
                      <a:pPr>
                        <a:lnSpc>
                          <a:spcPct val="100000"/>
                        </a:lnSpc>
                        <a:spcAft>
                          <a:spcPts val="800"/>
                        </a:spcAft>
                        <a:buNone/>
                      </a:pPr>
                      <a:r>
                        <a:rPr lang="en-GB" sz="1200" b="1">
                          <a:solidFill>
                            <a:srgbClr val="000000"/>
                          </a:solidFill>
                          <a:effectLst/>
                          <a:latin typeface="Arial" panose="020B0604020202020204" pitchFamily="34" charset="0"/>
                          <a:ea typeface="Arial" panose="020B0604020202020204" pitchFamily="34" charset="0"/>
                          <a:cs typeface="Arial" panose="020B0604020202020204" pitchFamily="34" charset="0"/>
                        </a:rPr>
                        <a:t>d. </a:t>
                      </a:r>
                      <a:r>
                        <a:rPr lang="en-GB" sz="1200">
                          <a:solidFill>
                            <a:srgbClr val="000000"/>
                          </a:solidFill>
                          <a:effectLst/>
                          <a:latin typeface="Arial" panose="020B0604020202020204" pitchFamily="34" charset="0"/>
                          <a:ea typeface="Arial" panose="020B0604020202020204" pitchFamily="34" charset="0"/>
                          <a:cs typeface="Arial" panose="020B0604020202020204" pitchFamily="34" charset="0"/>
                        </a:rPr>
                        <a:t>Embed recommendations into relevant CQC Research and Development priorities</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Amber</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D3A"/>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3599038200"/>
                  </a:ext>
                </a:extLst>
              </a:tr>
              <a:tr h="204453">
                <a:tc>
                  <a:txBody>
                    <a:bodyPr/>
                    <a:lstStyle/>
                    <a:p>
                      <a:pPr>
                        <a:lnSpc>
                          <a:spcPct val="100000"/>
                        </a:lnSpc>
                        <a:spcAft>
                          <a:spcPts val="800"/>
                        </a:spcAft>
                        <a:buNone/>
                      </a:pPr>
                      <a:r>
                        <a:rPr lang="en-GB" sz="1200" b="1" dirty="0">
                          <a:solidFill>
                            <a:srgbClr val="000000"/>
                          </a:solidFill>
                          <a:effectLst/>
                          <a:latin typeface="Arial" panose="020B0604020202020204" pitchFamily="34" charset="0"/>
                          <a:ea typeface="Arial" panose="020B0604020202020204" pitchFamily="34" charset="0"/>
                          <a:cs typeface="Arial" panose="020B0604020202020204" pitchFamily="34" charset="0"/>
                        </a:rPr>
                        <a:t>e.</a:t>
                      </a:r>
                      <a:r>
                        <a:rPr lang="en-GB" sz="1200" dirty="0">
                          <a:solidFill>
                            <a:srgbClr val="000000"/>
                          </a:solidFill>
                          <a:effectLst/>
                          <a:latin typeface="Arial" panose="020B0604020202020204" pitchFamily="34" charset="0"/>
                          <a:ea typeface="Arial" panose="020B0604020202020204" pitchFamily="34" charset="0"/>
                          <a:cs typeface="Arial" panose="020B0604020202020204" pitchFamily="34" charset="0"/>
                        </a:rPr>
                        <a:t> Develop effective ways to escalate to other bodies any emerging equality and human rights issues that we saw through our regulatory work at both local and national levels</a:t>
                      </a:r>
                      <a:endParaRPr lang="en-GB" sz="1100" dirty="0">
                        <a:effectLst/>
                        <a:latin typeface="Calibri" panose="020F050202020403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100" dirty="0">
                          <a:effectLst/>
                          <a:latin typeface="Calibri" panose="020F0502020204030204" pitchFamily="34" charset="0"/>
                          <a:ea typeface="Calibri" panose="020F0502020204030204" pitchFamily="34" charset="0"/>
                          <a:cs typeface="Arial" panose="020B0604020202020204" pitchFamily="34" charset="0"/>
                        </a:rPr>
                        <a:t> </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Green</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217855476"/>
                  </a:ext>
                </a:extLst>
              </a:tr>
            </a:tbl>
          </a:graphicData>
        </a:graphic>
      </p:graphicFrame>
    </p:spTree>
    <p:extLst>
      <p:ext uri="{BB962C8B-B14F-4D97-AF65-F5344CB8AC3E}">
        <p14:creationId xmlns:p14="http://schemas.microsoft.com/office/powerpoint/2010/main" val="3728700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3B593-8965-C469-F6F6-8ABBC1498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E08783-5EFE-7B46-2122-A6CF17A1364D}"/>
              </a:ext>
            </a:extLst>
          </p:cNvPr>
          <p:cNvSpPr txBox="1">
            <a:spLocks noGrp="1"/>
          </p:cNvSpPr>
          <p:nvPr>
            <p:ph type="title"/>
          </p:nvPr>
        </p:nvSpPr>
        <p:spPr>
          <a:xfrm>
            <a:off x="87800" y="157276"/>
            <a:ext cx="11911916" cy="724268"/>
          </a:xfrm>
        </p:spPr>
        <p:txBody>
          <a:bodyPr/>
          <a:lstStyle/>
          <a:p>
            <a:r>
              <a:rPr lang="en-US" sz="1800" dirty="0">
                <a:latin typeface="Arial" panose="020B0604020202020204" pitchFamily="34" charset="0"/>
                <a:cs typeface="Arial" panose="020B0604020202020204" pitchFamily="34" charset="0"/>
              </a:rPr>
              <a:t>Current status of equality objective deliverables: Year 4:</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Equality Objective </a:t>
            </a:r>
            <a:r>
              <a:rPr lang="en-GB" sz="1800" dirty="0">
                <a:latin typeface="Arial" panose="020B0604020202020204" pitchFamily="34" charset="0"/>
                <a:cs typeface="Arial" panose="020B0604020202020204" pitchFamily="34" charset="0"/>
              </a:rPr>
              <a:t>4</a:t>
            </a:r>
            <a:r>
              <a:rPr lang="en-GB"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en-GB" sz="1800" b="1" kern="0" dirty="0">
                <a:solidFill>
                  <a:srgbClr val="000000"/>
                </a:solidFill>
                <a:effectLst/>
                <a:latin typeface="Arial" panose="020B0604020202020204" pitchFamily="34" charset="0"/>
                <a:ea typeface="Yu Gothic Light" panose="020B0300000000000000" pitchFamily="34" charset="-128"/>
                <a:cs typeface="Times New Roman" panose="02020603050405020304" pitchFamily="18" charset="0"/>
              </a:rPr>
              <a:t>Using our independent voice to reduce inequalities</a:t>
            </a:r>
            <a:br>
              <a:rPr lang="en-GB" sz="1800" b="1" kern="0" dirty="0">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rPr>
            </a:br>
            <a:br>
              <a:rPr lang="en-GB" sz="1800" dirty="0">
                <a:effectLst/>
                <a:latin typeface="Arial" panose="020B0604020202020204" pitchFamily="34" charset="0"/>
                <a:ea typeface="Calibri" panose="020F0502020204030204" pitchFamily="34" charset="0"/>
                <a:cs typeface="Arial" panose="020B0604020202020204" pitchFamily="34" charset="0"/>
              </a:rPr>
            </a:br>
            <a:endParaRPr lang="en-GB" sz="1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65992BCA-8F73-4EF0-1790-3BF85174C173}"/>
              </a:ext>
            </a:extLst>
          </p:cNvPr>
          <p:cNvSpPr txBox="1">
            <a:spLocks noGrp="1"/>
          </p:cNvSpPr>
          <p:nvPr>
            <p:ph type="body" idx="4294967295"/>
          </p:nvPr>
        </p:nvSpPr>
        <p:spPr>
          <a:xfrm>
            <a:off x="177503" y="514560"/>
            <a:ext cx="11826355" cy="5325566"/>
          </a:xfrm>
        </p:spPr>
        <p:txBody>
          <a:bodyPr/>
          <a:lstStyle/>
          <a:p>
            <a:pPr lvl="0"/>
            <a:endParaRPr lang="en-US" sz="1100" b="0" dirty="0">
              <a:cs typeface="Calibri"/>
            </a:endParaRPr>
          </a:p>
          <a:p>
            <a:pPr lvl="0"/>
            <a:endParaRPr lang="en-US" sz="1100" b="0" dirty="0">
              <a:cs typeface="Calibri"/>
            </a:endParaRPr>
          </a:p>
        </p:txBody>
      </p:sp>
      <p:graphicFrame>
        <p:nvGraphicFramePr>
          <p:cNvPr id="4" name="Table 3">
            <a:extLst>
              <a:ext uri="{FF2B5EF4-FFF2-40B4-BE49-F238E27FC236}">
                <a16:creationId xmlns:a16="http://schemas.microsoft.com/office/drawing/2014/main" id="{6DBD956C-2231-19A6-6292-C1FF51FE7F41}"/>
              </a:ext>
            </a:extLst>
          </p:cNvPr>
          <p:cNvGraphicFramePr>
            <a:graphicFrameLocks noGrp="1"/>
          </p:cNvGraphicFramePr>
          <p:nvPr>
            <p:extLst>
              <p:ext uri="{D42A27DB-BD31-4B8C-83A1-F6EECF244321}">
                <p14:modId xmlns:p14="http://schemas.microsoft.com/office/powerpoint/2010/main" val="4207476812"/>
              </p:ext>
            </p:extLst>
          </p:nvPr>
        </p:nvGraphicFramePr>
        <p:xfrm>
          <a:off x="340993" y="1101267"/>
          <a:ext cx="11219240" cy="4103859"/>
        </p:xfrm>
        <a:graphic>
          <a:graphicData uri="http://schemas.openxmlformats.org/drawingml/2006/table">
            <a:tbl>
              <a:tblPr/>
              <a:tblGrid>
                <a:gridCol w="5749466">
                  <a:extLst>
                    <a:ext uri="{9D8B030D-6E8A-4147-A177-3AD203B41FA5}">
                      <a16:colId xmlns:a16="http://schemas.microsoft.com/office/drawing/2014/main" val="1247503595"/>
                    </a:ext>
                  </a:extLst>
                </a:gridCol>
                <a:gridCol w="1082362">
                  <a:extLst>
                    <a:ext uri="{9D8B030D-6E8A-4147-A177-3AD203B41FA5}">
                      <a16:colId xmlns:a16="http://schemas.microsoft.com/office/drawing/2014/main" val="1546170117"/>
                    </a:ext>
                  </a:extLst>
                </a:gridCol>
                <a:gridCol w="1523059">
                  <a:extLst>
                    <a:ext uri="{9D8B030D-6E8A-4147-A177-3AD203B41FA5}">
                      <a16:colId xmlns:a16="http://schemas.microsoft.com/office/drawing/2014/main" val="397361262"/>
                    </a:ext>
                  </a:extLst>
                </a:gridCol>
                <a:gridCol w="2864353">
                  <a:extLst>
                    <a:ext uri="{9D8B030D-6E8A-4147-A177-3AD203B41FA5}">
                      <a16:colId xmlns:a16="http://schemas.microsoft.com/office/drawing/2014/main" val="1797132198"/>
                    </a:ext>
                  </a:extLst>
                </a:gridCol>
              </a:tblGrid>
              <a:tr h="238235">
                <a:tc>
                  <a:txBody>
                    <a:bodyPr/>
                    <a:lstStyle/>
                    <a:p>
                      <a:pPr marL="342900" lvl="0" indent="-342900">
                        <a:lnSpc>
                          <a:spcPct val="100000"/>
                        </a:lnSpc>
                        <a:spcAft>
                          <a:spcPts val="800"/>
                        </a:spcAft>
                        <a:buFont typeface="+mj-lt"/>
                        <a:buAutoNum type="arabicPeriod"/>
                      </a:pPr>
                      <a:r>
                        <a:rPr lang="en-GB" sz="12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2. Using data to understand and respond to equality risks</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B2E9"/>
                    </a:solidFill>
                  </a:tcPr>
                </a:tc>
                <a:tc>
                  <a:txBody>
                    <a:bodyPr/>
                    <a:lstStyle/>
                    <a:p>
                      <a:pPr>
                        <a:lnSpc>
                          <a:spcPct val="100000"/>
                        </a:lnSpc>
                        <a:spcAft>
                          <a:spcPts val="800"/>
                        </a:spcAft>
                        <a:buNone/>
                      </a:pPr>
                      <a:r>
                        <a:rPr lang="en-GB" sz="1400" b="1">
                          <a:solidFill>
                            <a:srgbClr val="000000"/>
                          </a:solidFill>
                          <a:effectLst/>
                          <a:latin typeface="Arial" panose="020B0604020202020204" pitchFamily="34" charset="0"/>
                          <a:ea typeface="Arial" panose="020B0604020202020204" pitchFamily="34" charset="0"/>
                          <a:cs typeface="Arial" panose="020B0604020202020204" pitchFamily="34" charset="0"/>
                        </a:rPr>
                        <a:t>RAG rating 2024/25</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B2E9"/>
                    </a:solidFill>
                  </a:tcPr>
                </a:tc>
                <a:tc>
                  <a:txBody>
                    <a:bodyPr/>
                    <a:lstStyle/>
                    <a:p>
                      <a:pPr>
                        <a:lnSpc>
                          <a:spcPct val="100000"/>
                        </a:lnSpc>
                        <a:spcAft>
                          <a:spcPts val="800"/>
                        </a:spcAft>
                        <a:buNone/>
                      </a:pPr>
                      <a:r>
                        <a:rPr lang="en-GB" sz="1400" b="1">
                          <a:solidFill>
                            <a:srgbClr val="000000"/>
                          </a:solidFill>
                          <a:effectLst/>
                          <a:latin typeface="Arial" panose="020B0604020202020204" pitchFamily="34" charset="0"/>
                          <a:ea typeface="Arial" panose="020B0604020202020204" pitchFamily="34" charset="0"/>
                          <a:cs typeface="Arial" panose="020B0604020202020204" pitchFamily="34" charset="0"/>
                        </a:rPr>
                        <a:t>Overall</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B2E9"/>
                    </a:solidFill>
                  </a:tcPr>
                </a:tc>
                <a:tc>
                  <a:txBody>
                    <a:bodyPr/>
                    <a:lstStyle/>
                    <a:p>
                      <a:pPr>
                        <a:lnSpc>
                          <a:spcPct val="100000"/>
                        </a:lnSpc>
                        <a:spcAft>
                          <a:spcPts val="800"/>
                        </a:spcAft>
                        <a:buNone/>
                      </a:pPr>
                      <a:r>
                        <a:rPr lang="en-GB" sz="1400" b="1">
                          <a:solidFill>
                            <a:srgbClr val="000000"/>
                          </a:solidFill>
                          <a:effectLst/>
                          <a:latin typeface="Arial" panose="020B0604020202020204" pitchFamily="34" charset="0"/>
                          <a:ea typeface="Arial" panose="020B0604020202020204" pitchFamily="34" charset="0"/>
                          <a:cs typeface="Arial" panose="020B0604020202020204" pitchFamily="34" charset="0"/>
                        </a:rPr>
                        <a:t>Comment</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B2E9"/>
                    </a:solidFill>
                  </a:tcPr>
                </a:tc>
                <a:extLst>
                  <a:ext uri="{0D108BD9-81ED-4DB2-BD59-A6C34878D82A}">
                    <a16:rowId xmlns:a16="http://schemas.microsoft.com/office/drawing/2014/main" val="1714364862"/>
                  </a:ext>
                </a:extLst>
              </a:tr>
              <a:tr h="355535">
                <a:tc>
                  <a:txBody>
                    <a:bodyPr/>
                    <a:lstStyle/>
                    <a:p>
                      <a:pPr>
                        <a:lnSpc>
                          <a:spcPct val="100000"/>
                        </a:lnSpc>
                        <a:spcAft>
                          <a:spcPts val="800"/>
                        </a:spcAft>
                        <a:buNone/>
                      </a:pPr>
                      <a:r>
                        <a:rPr lang="en-GB" sz="1200" b="1">
                          <a:effectLst/>
                          <a:latin typeface="Arial" panose="020B0604020202020204" pitchFamily="34" charset="0"/>
                          <a:ea typeface="Arial" panose="020B0604020202020204" pitchFamily="34" charset="0"/>
                          <a:cs typeface="Arial" panose="020B0604020202020204" pitchFamily="34" charset="0"/>
                        </a:rPr>
                        <a:t>a.</a:t>
                      </a:r>
                      <a:r>
                        <a:rPr lang="en-GB" sz="1200">
                          <a:effectLst/>
                          <a:latin typeface="Arial" panose="020B0604020202020204" pitchFamily="34" charset="0"/>
                          <a:ea typeface="Arial" panose="020B0604020202020204" pitchFamily="34" charset="0"/>
                          <a:cs typeface="Arial" panose="020B0604020202020204" pitchFamily="34" charset="0"/>
                        </a:rPr>
                        <a:t> We will continue to highlight equality and health inequalities priorities in our national reports building on messages in State of Care to highlight issues of inequality, share good practice and innovation, and make recommendations for improvement</a:t>
                      </a:r>
                      <a:endParaRPr lang="en-GB" sz="1100">
                        <a:effectLst/>
                        <a:latin typeface="Calibri" panose="020F050202020403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100">
                          <a:effectLst/>
                          <a:latin typeface="Calibri" panose="020F0502020204030204" pitchFamily="34" charset="0"/>
                          <a:ea typeface="Calibri" panose="020F0502020204030204" pitchFamily="34" charset="0"/>
                          <a:cs typeface="Arial" panose="020B0604020202020204" pitchFamily="34" charset="0"/>
                        </a:rPr>
                        <a:t> </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Green</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4">
                  <a:txBody>
                    <a:bodyPr/>
                    <a:lstStyle/>
                    <a:p>
                      <a:r>
                        <a:rPr lang="en-GB" sz="1400" b="1" kern="1200" dirty="0">
                          <a:solidFill>
                            <a:schemeClr val="tx1"/>
                          </a:solidFill>
                          <a:effectLst/>
                          <a:latin typeface="Arial" panose="020B0604020202020204" pitchFamily="34" charset="0"/>
                          <a:ea typeface="+mn-ea"/>
                          <a:cs typeface="Arial" panose="020B0604020202020204" pitchFamily="34" charset="0"/>
                        </a:rPr>
                        <a:t>Green →</a:t>
                      </a:r>
                      <a:endParaRPr lang="en-GB" sz="1400" dirty="0">
                        <a:latin typeface="Arial" panose="020B06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solidFill>
                      <a:schemeClr val="accent6">
                        <a:lumMod val="60000"/>
                        <a:lumOff val="40000"/>
                        <a:alpha val="58824"/>
                      </a:schemeClr>
                    </a:solidFill>
                  </a:tcPr>
                </a:tc>
                <a:tc rowSpan="4">
                  <a:txBody>
                    <a:bodyPr/>
                    <a:lstStyle/>
                    <a:p>
                      <a:r>
                        <a:rPr lang="en-GB" sz="1400" kern="1200" dirty="0">
                          <a:solidFill>
                            <a:schemeClr val="tx1"/>
                          </a:solidFill>
                          <a:effectLst/>
                          <a:latin typeface="Arial" panose="020B0604020202020204" pitchFamily="34" charset="0"/>
                          <a:ea typeface="+mn-ea"/>
                          <a:cs typeface="Arial" panose="020B0604020202020204" pitchFamily="34" charset="0"/>
                        </a:rPr>
                        <a:t>EO4 progress is rated Green, similar to the previous year, 2023/24 (Green). </a:t>
                      </a:r>
                    </a:p>
                    <a:p>
                      <a:r>
                        <a:rPr lang="en-GB" sz="1400" kern="1200" dirty="0">
                          <a:solidFill>
                            <a:schemeClr val="tx1"/>
                          </a:solidFill>
                          <a:effectLst/>
                          <a:latin typeface="Arial" panose="020B0604020202020204" pitchFamily="34" charset="0"/>
                          <a:ea typeface="+mn-ea"/>
                          <a:cs typeface="Arial" panose="020B0604020202020204" pitchFamily="34" charset="0"/>
                        </a:rPr>
                        <a:t>This is due to a strong focus on inequality within independent voice pieces and research projects aimed at tackling inequalities.</a:t>
                      </a:r>
                    </a:p>
                    <a:p>
                      <a:r>
                        <a:rPr lang="en-GB" sz="1400" kern="1200" dirty="0">
                          <a:solidFill>
                            <a:schemeClr val="tx1"/>
                          </a:solidFill>
                          <a:effectLst/>
                          <a:latin typeface="Arial" panose="020B0604020202020204" pitchFamily="34" charset="0"/>
                          <a:ea typeface="+mn-ea"/>
                          <a:cs typeface="Arial" panose="020B0604020202020204" pitchFamily="34" charset="0"/>
                        </a:rPr>
                        <a:t>Highlighted through national reports and continuing to highlight strong content from our annual State of Care report.</a:t>
                      </a:r>
                      <a:endParaRPr lang="en-GB" sz="1400" dirty="0">
                        <a:latin typeface="Arial" panose="020B0604020202020204" pitchFamily="34" charset="0"/>
                        <a:cs typeface="Arial" panose="020B0604020202020204" pitchFamily="34" charset="0"/>
                      </a:endParaRPr>
                    </a:p>
                  </a:txBody>
                  <a:tcPr>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2141165266"/>
                  </a:ext>
                </a:extLst>
              </a:tr>
              <a:tr h="220406">
                <a:tc>
                  <a:txBody>
                    <a:bodyPr/>
                    <a:lstStyle/>
                    <a:p>
                      <a:pPr>
                        <a:lnSpc>
                          <a:spcPct val="100000"/>
                        </a:lnSpc>
                        <a:spcAft>
                          <a:spcPts val="800"/>
                        </a:spcAft>
                        <a:buNone/>
                      </a:pPr>
                      <a:r>
                        <a:rPr lang="en-GB" sz="1200" b="1">
                          <a:effectLst/>
                          <a:latin typeface="Arial" panose="020B0604020202020204" pitchFamily="34" charset="0"/>
                          <a:ea typeface="Arial" panose="020B0604020202020204" pitchFamily="34" charset="0"/>
                          <a:cs typeface="Arial" panose="020B0604020202020204" pitchFamily="34" charset="0"/>
                        </a:rPr>
                        <a:t>b.</a:t>
                      </a:r>
                      <a:r>
                        <a:rPr lang="en-GB" sz="1200">
                          <a:effectLst/>
                          <a:latin typeface="Arial" panose="020B0604020202020204" pitchFamily="34" charset="0"/>
                          <a:ea typeface="Arial" panose="020B0604020202020204" pitchFamily="34" charset="0"/>
                          <a:cs typeface="Arial" panose="020B0604020202020204" pitchFamily="34" charset="0"/>
                        </a:rPr>
                        <a:t> We will publish information about safety risks for particular groups and solutions to inequalities, starting with ethnicity and mental health and building on work to date on safety and inequalities in maternity services</a:t>
                      </a:r>
                      <a:endParaRPr lang="en-GB" sz="1100">
                        <a:effectLst/>
                        <a:latin typeface="Calibri" panose="020F050202020403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100">
                          <a:effectLst/>
                          <a:latin typeface="Calibri" panose="020F0502020204030204" pitchFamily="34" charset="0"/>
                          <a:ea typeface="Calibri" panose="020F0502020204030204" pitchFamily="34" charset="0"/>
                          <a:cs typeface="Arial" panose="020B0604020202020204" pitchFamily="34" charset="0"/>
                        </a:rPr>
                        <a:t> </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Green </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867360059"/>
                  </a:ext>
                </a:extLst>
              </a:tr>
              <a:tr h="287970">
                <a:tc>
                  <a:txBody>
                    <a:bodyPr/>
                    <a:lstStyle/>
                    <a:p>
                      <a:pPr>
                        <a:lnSpc>
                          <a:spcPct val="100000"/>
                        </a:lnSpc>
                        <a:spcAft>
                          <a:spcPts val="800"/>
                        </a:spcAft>
                        <a:buNone/>
                      </a:pPr>
                      <a:r>
                        <a:rPr lang="en-GB" sz="1200" b="1">
                          <a:effectLst/>
                          <a:latin typeface="Arial" panose="020B0604020202020204" pitchFamily="34" charset="0"/>
                          <a:ea typeface="Arial" panose="020B0604020202020204" pitchFamily="34" charset="0"/>
                          <a:cs typeface="Arial" panose="020B0604020202020204" pitchFamily="34" charset="0"/>
                        </a:rPr>
                        <a:t>c. </a:t>
                      </a:r>
                      <a:r>
                        <a:rPr lang="en-GB" sz="1200">
                          <a:effectLst/>
                          <a:latin typeface="Arial" panose="020B0604020202020204" pitchFamily="34" charset="0"/>
                          <a:ea typeface="Arial" panose="020B0604020202020204" pitchFamily="34" charset="0"/>
                          <a:cs typeface="Arial" panose="020B0604020202020204" pitchFamily="34" charset="0"/>
                        </a:rPr>
                        <a:t>We will maximise learning/insights on tackling inequalities from our Independent Voice and research work to date, to strengthen the ability of our new regulatory approach in tackling inequalities</a:t>
                      </a:r>
                      <a:endParaRPr lang="en-GB" sz="1100">
                        <a:effectLst/>
                        <a:latin typeface="Calibri" panose="020F050202020403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100">
                          <a:effectLst/>
                          <a:latin typeface="Calibri" panose="020F0502020204030204" pitchFamily="34" charset="0"/>
                          <a:ea typeface="Calibri" panose="020F0502020204030204" pitchFamily="34" charset="0"/>
                          <a:cs typeface="Arial" panose="020B0604020202020204" pitchFamily="34" charset="0"/>
                        </a:rPr>
                        <a:t> </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Amber</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D3A"/>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3599038200"/>
                  </a:ext>
                </a:extLst>
              </a:tr>
              <a:tr h="204453">
                <a:tc>
                  <a:txBody>
                    <a:bodyPr/>
                    <a:lstStyle/>
                    <a:p>
                      <a:pPr>
                        <a:lnSpc>
                          <a:spcPct val="100000"/>
                        </a:lnSpc>
                        <a:spcAft>
                          <a:spcPts val="800"/>
                        </a:spcAft>
                        <a:buNone/>
                      </a:pPr>
                      <a:r>
                        <a:rPr lang="en-GB" sz="1200" b="1" dirty="0">
                          <a:effectLst/>
                          <a:latin typeface="Arial" panose="020B0604020202020204" pitchFamily="34" charset="0"/>
                          <a:ea typeface="Arial" panose="020B0604020202020204" pitchFamily="34" charset="0"/>
                          <a:cs typeface="Arial" panose="020B0604020202020204" pitchFamily="34" charset="0"/>
                        </a:rPr>
                        <a:t>d.</a:t>
                      </a:r>
                      <a:r>
                        <a:rPr lang="en-GB" sz="1200" dirty="0">
                          <a:effectLst/>
                          <a:latin typeface="Arial" panose="020B0604020202020204" pitchFamily="34" charset="0"/>
                          <a:ea typeface="Arial" panose="020B0604020202020204" pitchFamily="34" charset="0"/>
                          <a:cs typeface="Arial" panose="020B0604020202020204" pitchFamily="34" charset="0"/>
                        </a:rPr>
                        <a:t> Ensure that any new or significant work on inequalities intended for an external audience is appropriately supported by targeted communications activity across a range of platforms, with consideration given to how to reach diverse audience groups and targeted messaging around inequalities</a:t>
                      </a:r>
                      <a:endParaRPr lang="en-GB" sz="1100" dirty="0">
                        <a:effectLst/>
                        <a:latin typeface="Calibri" panose="020F0502020204030204" pitchFamily="34" charset="0"/>
                        <a:ea typeface="Calibri" panose="020F0502020204030204" pitchFamily="34" charset="0"/>
                        <a:cs typeface="Arial" panose="020B0604020202020204" pitchFamily="34" charset="0"/>
                      </a:endParaRPr>
                    </a:p>
                    <a:p>
                      <a:pPr>
                        <a:lnSpc>
                          <a:spcPct val="100000"/>
                        </a:lnSpc>
                        <a:spcAft>
                          <a:spcPts val="800"/>
                        </a:spcAft>
                        <a:buNone/>
                      </a:pPr>
                      <a:r>
                        <a:rPr lang="en-GB" sz="1100" dirty="0">
                          <a:effectLst/>
                          <a:latin typeface="Calibri" panose="020F0502020204030204" pitchFamily="34" charset="0"/>
                          <a:ea typeface="Calibri" panose="020F0502020204030204" pitchFamily="34" charset="0"/>
                          <a:cs typeface="Arial" panose="020B0604020202020204" pitchFamily="34" charset="0"/>
                        </a:rPr>
                        <a:t> </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400" dirty="0">
                          <a:solidFill>
                            <a:srgbClr val="000000"/>
                          </a:solidFill>
                          <a:effectLst/>
                          <a:latin typeface="Arial" panose="020B0604020202020204" pitchFamily="34" charset="0"/>
                          <a:ea typeface="Arial" panose="020B0604020202020204" pitchFamily="34" charset="0"/>
                          <a:cs typeface="Arial" panose="020B0604020202020204" pitchFamily="34" charset="0"/>
                        </a:rPr>
                        <a:t>Amber</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759" marR="1759" marT="1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D3A"/>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217855476"/>
                  </a:ext>
                </a:extLst>
              </a:tr>
            </a:tbl>
          </a:graphicData>
        </a:graphic>
      </p:graphicFrame>
    </p:spTree>
    <p:extLst>
      <p:ext uri="{BB962C8B-B14F-4D97-AF65-F5344CB8AC3E}">
        <p14:creationId xmlns:p14="http://schemas.microsoft.com/office/powerpoint/2010/main" val="843506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B37A3-07C6-FE9C-81B4-8233A48402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74B3B0-9A27-4230-3EC2-B39F11F4EA31}"/>
              </a:ext>
            </a:extLst>
          </p:cNvPr>
          <p:cNvSpPr txBox="1">
            <a:spLocks noGrp="1"/>
          </p:cNvSpPr>
          <p:nvPr>
            <p:ph type="ctrTitle"/>
          </p:nvPr>
        </p:nvSpPr>
        <p:spPr/>
        <p:txBody>
          <a:bodyPr/>
          <a:lstStyle/>
          <a:p>
            <a:pPr lvl="0"/>
            <a:r>
              <a:rPr lang="en-GB" dirty="0">
                <a:ea typeface="MS PGothic"/>
              </a:rPr>
              <a:t>Part 2: Measures of Success</a:t>
            </a:r>
            <a:br>
              <a:rPr lang="en-GB" dirty="0">
                <a:ea typeface="MS PGothic"/>
              </a:rPr>
            </a:br>
            <a:r>
              <a:rPr lang="en-GB" dirty="0">
                <a:ea typeface="MS PGothic"/>
              </a:rPr>
              <a:t> 2024/25 – Year 4</a:t>
            </a:r>
            <a:br>
              <a:rPr lang="en-GB" dirty="0">
                <a:ea typeface="MS PGothic"/>
              </a:rPr>
            </a:br>
            <a:br>
              <a:rPr lang="en-GB" dirty="0">
                <a:ea typeface="MS PGothic"/>
              </a:rPr>
            </a:br>
            <a:endParaRPr lang="en-GB" sz="2000" dirty="0"/>
          </a:p>
        </p:txBody>
      </p:sp>
    </p:spTree>
    <p:extLst>
      <p:ext uri="{BB962C8B-B14F-4D97-AF65-F5344CB8AC3E}">
        <p14:creationId xmlns:p14="http://schemas.microsoft.com/office/powerpoint/2010/main" val="3125916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29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36745-7033-A8C6-4584-AF8520361481}"/>
              </a:ext>
            </a:extLst>
          </p:cNvPr>
          <p:cNvSpPr txBox="1">
            <a:spLocks noGrp="1"/>
          </p:cNvSpPr>
          <p:nvPr>
            <p:ph type="title"/>
          </p:nvPr>
        </p:nvSpPr>
        <p:spPr>
          <a:xfrm>
            <a:off x="87800" y="157276"/>
            <a:ext cx="11911916" cy="724268"/>
          </a:xfrm>
        </p:spPr>
        <p:txBody>
          <a:bodyPr/>
          <a:lstStyle/>
          <a:p>
            <a:pPr lvl="0"/>
            <a:r>
              <a:rPr lang="en-US" sz="2000"/>
              <a:t>Narrative summary </a:t>
            </a:r>
            <a:endParaRPr lang="en-GB" sz="2000"/>
          </a:p>
        </p:txBody>
      </p:sp>
      <p:sp>
        <p:nvSpPr>
          <p:cNvPr id="3" name="Content Placeholder 2">
            <a:extLst>
              <a:ext uri="{FF2B5EF4-FFF2-40B4-BE49-F238E27FC236}">
                <a16:creationId xmlns:a16="http://schemas.microsoft.com/office/drawing/2014/main" id="{D84841C4-51F1-5E57-02A6-6287512ED643}"/>
              </a:ext>
            </a:extLst>
          </p:cNvPr>
          <p:cNvSpPr txBox="1">
            <a:spLocks noGrp="1"/>
          </p:cNvSpPr>
          <p:nvPr>
            <p:ph type="body" idx="4294967295"/>
          </p:nvPr>
        </p:nvSpPr>
        <p:spPr>
          <a:xfrm>
            <a:off x="177503" y="514560"/>
            <a:ext cx="11826355" cy="5325566"/>
          </a:xfrm>
        </p:spPr>
        <p:txBody>
          <a:bodyPr/>
          <a:lstStyle/>
          <a:p>
            <a:pPr lvl="0"/>
            <a:r>
              <a:rPr lang="en-US" sz="1600" b="0" dirty="0">
                <a:solidFill>
                  <a:schemeClr val="tx1"/>
                </a:solidFill>
                <a:cs typeface="Calibri"/>
              </a:rPr>
              <a:t>We rated 7 indicators Green compared to 3 last year. We rated 0 indicators Red, the same as last year. The number of Amber indicators increased from 4 to 5. We have also added clearer targets. The number of indicators noted as ‘Too early to measure’ and 'Unable to report due to low numbers’ were 6 in total, down from 7 last year. </a:t>
            </a:r>
            <a:endParaRPr lang="en-US" sz="1600" b="0" dirty="0">
              <a:solidFill>
                <a:schemeClr val="tx1"/>
              </a:solidFill>
            </a:endParaRPr>
          </a:p>
          <a:p>
            <a:pPr lvl="0"/>
            <a:endParaRPr lang="en-US" sz="1600" b="0" dirty="0">
              <a:solidFill>
                <a:schemeClr val="tx1"/>
              </a:solidFill>
              <a:cs typeface="Calibri"/>
            </a:endParaRPr>
          </a:p>
          <a:p>
            <a:pPr lvl="0">
              <a:spcAft>
                <a:spcPts val="900"/>
              </a:spcAft>
            </a:pPr>
            <a:r>
              <a:rPr lang="en-US" sz="1600" b="0" dirty="0">
                <a:solidFill>
                  <a:schemeClr val="tx1"/>
                </a:solidFill>
                <a:cs typeface="Calibri"/>
              </a:rPr>
              <a:t>There is a consistent picture with at least one indicator green for each equality objective.</a:t>
            </a:r>
          </a:p>
          <a:p>
            <a:pPr lvl="0">
              <a:spcAft>
                <a:spcPts val="300"/>
              </a:spcAft>
            </a:pPr>
            <a:r>
              <a:rPr lang="en-US" sz="1600" b="0" dirty="0">
                <a:solidFill>
                  <a:schemeClr val="tx1"/>
                </a:solidFill>
                <a:cs typeface="Calibri"/>
              </a:rPr>
              <a:t>The number rated Green can be attributed to:</a:t>
            </a:r>
          </a:p>
          <a:p>
            <a:pPr marL="285750" lvl="0" indent="-285750">
              <a:buSzPct val="100000"/>
              <a:buFont typeface="Arial"/>
              <a:buChar char="•"/>
            </a:pPr>
            <a:r>
              <a:rPr lang="en-US" sz="1600" b="0" dirty="0">
                <a:solidFill>
                  <a:schemeClr val="tx1"/>
                </a:solidFill>
                <a:cs typeface="Arial"/>
              </a:rPr>
              <a:t>The r</a:t>
            </a:r>
            <a:r>
              <a:rPr lang="en-US" sz="1600" b="0" dirty="0">
                <a:solidFill>
                  <a:schemeClr val="tx1"/>
                </a:solidFill>
                <a:cs typeface="Calibri"/>
              </a:rPr>
              <a:t>oll out of the new Local authority assessments which have allowed us to </a:t>
            </a:r>
            <a:r>
              <a:rPr lang="en-US" sz="1600" b="0">
                <a:solidFill>
                  <a:schemeClr val="tx1"/>
                </a:solidFill>
                <a:cs typeface="Calibri"/>
              </a:rPr>
              <a:t>continue to analyse </a:t>
            </a:r>
            <a:r>
              <a:rPr lang="en-US" sz="1600" b="0" dirty="0">
                <a:solidFill>
                  <a:schemeClr val="tx1"/>
                </a:solidFill>
                <a:cs typeface="Calibri"/>
              </a:rPr>
              <a:t>outputs and share findings for learning or priority setting </a:t>
            </a:r>
            <a:r>
              <a:rPr lang="en-US" sz="1600" b="0" dirty="0">
                <a:solidFill>
                  <a:schemeClr val="tx1"/>
                </a:solidFill>
                <a:cs typeface="Arial"/>
              </a:rPr>
              <a:t>(1.4 and 2.3). </a:t>
            </a:r>
          </a:p>
          <a:p>
            <a:pPr marL="285750" lvl="0" indent="-285750">
              <a:buSzPct val="100000"/>
              <a:buFont typeface="Arial"/>
              <a:buChar char="•"/>
            </a:pPr>
            <a:r>
              <a:rPr lang="en-US" sz="1600" b="0" dirty="0">
                <a:solidFill>
                  <a:schemeClr val="tx1"/>
                </a:solidFill>
                <a:cs typeface="Calibri"/>
              </a:rPr>
              <a:t>There were positive results within our stakeholder survey again this year. Stakeholder views about whether CQC take action to address safety concerns has remained from Green (indicator 3.4).</a:t>
            </a:r>
            <a:endParaRPr lang="en-US" sz="4267" b="0" dirty="0">
              <a:solidFill>
                <a:schemeClr val="tx1"/>
              </a:solidFill>
            </a:endParaRPr>
          </a:p>
          <a:p>
            <a:pPr marL="285750" lvl="0" indent="-285750">
              <a:buSzPct val="100000"/>
              <a:buFont typeface="Arial" pitchFamily="34"/>
              <a:buChar char="•"/>
            </a:pPr>
            <a:r>
              <a:rPr lang="en-US" sz="1600" b="0" dirty="0">
                <a:solidFill>
                  <a:schemeClr val="tx1"/>
                </a:solidFill>
                <a:cs typeface="Calibri"/>
              </a:rPr>
              <a:t>Maintained the consistency of our national reports including content about addressing inequalities (indicator 4.3).  </a:t>
            </a:r>
          </a:p>
          <a:p>
            <a:pPr lvl="0"/>
            <a:endParaRPr lang="en-US" sz="1600" b="0" dirty="0">
              <a:solidFill>
                <a:schemeClr val="tx1"/>
              </a:solidFill>
              <a:cs typeface="Calibri"/>
            </a:endParaRPr>
          </a:p>
          <a:p>
            <a:pPr lvl="0">
              <a:spcAft>
                <a:spcPts val="300"/>
              </a:spcAft>
            </a:pPr>
            <a:r>
              <a:rPr lang="en-US" sz="1600" b="0" dirty="0">
                <a:solidFill>
                  <a:schemeClr val="tx1"/>
                </a:solidFill>
                <a:cs typeface="Calibri"/>
              </a:rPr>
              <a:t>Note that</a:t>
            </a:r>
            <a:endParaRPr lang="en-US" sz="1600" b="0" dirty="0">
              <a:solidFill>
                <a:schemeClr val="tx1"/>
              </a:solidFill>
              <a:latin typeface="Arial" pitchFamily="34"/>
            </a:endParaRPr>
          </a:p>
          <a:p>
            <a:pPr marL="285750" lvl="0" indent="-285750">
              <a:buSzPct val="100000"/>
              <a:buFont typeface="Arial" pitchFamily="34"/>
              <a:buChar char="•"/>
            </a:pPr>
            <a:r>
              <a:rPr lang="en-US" sz="1600" b="0" dirty="0">
                <a:solidFill>
                  <a:schemeClr val="tx1"/>
                </a:solidFill>
                <a:cs typeface="Calibri"/>
              </a:rPr>
              <a:t>The number of too early/unable to measure is due to 2 factors: firstly, improved measurement systems but insufficient data for this year (indicators 1.1, 2.1, 2.2 and 3.6). Secondly, this year our stakeholder survey yielded too small a number of responses to draw a conclusion for one indicator (3.1 and  4.1). </a:t>
            </a:r>
            <a:endParaRPr lang="en-US" sz="1600" b="0" dirty="0">
              <a:solidFill>
                <a:schemeClr val="tx1"/>
              </a:solidFill>
              <a:cs typeface="Arial"/>
            </a:endParaRPr>
          </a:p>
          <a:p>
            <a:pPr marL="285750" lvl="0" indent="-285750">
              <a:buSzPct val="100000"/>
              <a:buFont typeface="Arial" pitchFamily="34"/>
              <a:buChar char="•"/>
            </a:pPr>
            <a:r>
              <a:rPr lang="en-US" sz="1600" b="0" dirty="0">
                <a:solidFill>
                  <a:schemeClr val="tx1"/>
                </a:solidFill>
                <a:cs typeface="Calibri"/>
              </a:rPr>
              <a:t>"Information triggering an inspection which comes from people who use services" (indicator 1.1) is not a strong measure of success. If we used 75% as our target, that may not be positive as it could signal that we are not using a range of “early warning” measures and are solely relying on people using services flagging issues of concern. Though we have set a target for an “increased percentage”, we have not set a fixed percentage but will set a cap.</a:t>
            </a:r>
          </a:p>
          <a:p>
            <a:pPr lvl="0"/>
            <a:endParaRPr lang="en-US" sz="1100" b="0" dirty="0">
              <a:cs typeface="Calibri"/>
            </a:endParaRPr>
          </a:p>
          <a:p>
            <a:pPr lvl="0"/>
            <a:endParaRPr lang="en-US" sz="1100" b="0" dirty="0">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2914">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08CC6285-83D8-59E6-37AA-45FC322C998F}"/>
              </a:ext>
            </a:extLst>
          </p:cNvPr>
          <p:cNvSpPr txBox="1">
            <a:spLocks noGrp="1"/>
          </p:cNvSpPr>
          <p:nvPr>
            <p:ph type="title"/>
          </p:nvPr>
        </p:nvSpPr>
        <p:spPr>
          <a:xfrm>
            <a:off x="182880" y="197995"/>
            <a:ext cx="7328879" cy="502764"/>
          </a:xfrm>
        </p:spPr>
        <p:txBody>
          <a:bodyPr lIns="0" tIns="0" rIns="0" bIns="0" anchor="t">
            <a:noAutofit/>
          </a:bodyPr>
          <a:lstStyle/>
          <a:p>
            <a:pPr lvl="0" hangingPunct="0">
              <a:lnSpc>
                <a:spcPct val="85000"/>
              </a:lnSpc>
            </a:pPr>
            <a:r>
              <a:rPr lang="en-US" sz="1300" b="1" kern="0" dirty="0">
                <a:latin typeface="Arial"/>
                <a:ea typeface="MS PGothic"/>
                <a:cs typeface="Arial"/>
              </a:rPr>
              <a:t>Measures of Success by Equality Objective 2024/25:  Overall </a:t>
            </a:r>
            <a:endParaRPr lang="en-US" sz="1300" b="1" kern="0" dirty="0">
              <a:latin typeface="Arial" pitchFamily="34"/>
              <a:ea typeface="MS PGothic" pitchFamily="34"/>
              <a:cs typeface="Arial" pitchFamily="34"/>
            </a:endParaRPr>
          </a:p>
        </p:txBody>
      </p:sp>
      <p:graphicFrame>
        <p:nvGraphicFramePr>
          <p:cNvPr id="3" name="Table 2">
            <a:extLst>
              <a:ext uri="{FF2B5EF4-FFF2-40B4-BE49-F238E27FC236}">
                <a16:creationId xmlns:a16="http://schemas.microsoft.com/office/drawing/2014/main" id="{03BA7E52-FF3D-E42E-7588-2E8927C15106}"/>
              </a:ext>
            </a:extLst>
          </p:cNvPr>
          <p:cNvGraphicFramePr>
            <a:graphicFrameLocks noGrp="1"/>
          </p:cNvGraphicFramePr>
          <p:nvPr>
            <p:extLst>
              <p:ext uri="{D42A27DB-BD31-4B8C-83A1-F6EECF244321}">
                <p14:modId xmlns:p14="http://schemas.microsoft.com/office/powerpoint/2010/main" val="1204207081"/>
              </p:ext>
            </p:extLst>
          </p:nvPr>
        </p:nvGraphicFramePr>
        <p:xfrm>
          <a:off x="73792" y="554226"/>
          <a:ext cx="12044410" cy="6040825"/>
        </p:xfrm>
        <a:graphic>
          <a:graphicData uri="http://schemas.openxmlformats.org/drawingml/2006/table">
            <a:tbl>
              <a:tblPr firstRow="1" bandRow="1">
                <a:effectLst/>
                <a:tableStyleId>{5C22544A-7EE6-4342-B048-85BDC9FD1C3A}</a:tableStyleId>
              </a:tblPr>
              <a:tblGrid>
                <a:gridCol w="2431142">
                  <a:extLst>
                    <a:ext uri="{9D8B030D-6E8A-4147-A177-3AD203B41FA5}">
                      <a16:colId xmlns:a16="http://schemas.microsoft.com/office/drawing/2014/main" val="1467593"/>
                    </a:ext>
                  </a:extLst>
                </a:gridCol>
                <a:gridCol w="2122486">
                  <a:extLst>
                    <a:ext uri="{9D8B030D-6E8A-4147-A177-3AD203B41FA5}">
                      <a16:colId xmlns:a16="http://schemas.microsoft.com/office/drawing/2014/main" val="114822993"/>
                    </a:ext>
                  </a:extLst>
                </a:gridCol>
                <a:gridCol w="3209370">
                  <a:extLst>
                    <a:ext uri="{9D8B030D-6E8A-4147-A177-3AD203B41FA5}">
                      <a16:colId xmlns:a16="http://schemas.microsoft.com/office/drawing/2014/main" val="2641563807"/>
                    </a:ext>
                  </a:extLst>
                </a:gridCol>
                <a:gridCol w="3090928">
                  <a:extLst>
                    <a:ext uri="{9D8B030D-6E8A-4147-A177-3AD203B41FA5}">
                      <a16:colId xmlns:a16="http://schemas.microsoft.com/office/drawing/2014/main" val="2421172179"/>
                    </a:ext>
                  </a:extLst>
                </a:gridCol>
                <a:gridCol w="1190484">
                  <a:extLst>
                    <a:ext uri="{9D8B030D-6E8A-4147-A177-3AD203B41FA5}">
                      <a16:colId xmlns:a16="http://schemas.microsoft.com/office/drawing/2014/main" val="744529259"/>
                    </a:ext>
                  </a:extLst>
                </a:gridCol>
              </a:tblGrid>
              <a:tr h="630625">
                <a:tc>
                  <a:txBody>
                    <a:bodyPr/>
                    <a:lstStyle/>
                    <a:p>
                      <a:pPr marL="0" marR="0" lvl="0" indent="0" algn="l" rtl="0" fontAlgn="auto" hangingPunct="1">
                        <a:lnSpc>
                          <a:spcPct val="100000"/>
                        </a:lnSpc>
                        <a:spcBef>
                          <a:spcPts val="0"/>
                        </a:spcBef>
                        <a:spcAft>
                          <a:spcPts val="0"/>
                        </a:spcAft>
                        <a:buNone/>
                      </a:pPr>
                      <a:r>
                        <a:rPr lang="en-US" sz="1200" b="1" kern="1200">
                          <a:solidFill>
                            <a:srgbClr val="000000"/>
                          </a:solidFill>
                          <a:latin typeface="Arial"/>
                          <a:cs typeface="Arial"/>
                        </a:rPr>
                        <a:t>Equality Objective 1 </a:t>
                      </a:r>
                      <a:r>
                        <a:rPr lang="en-US" sz="1200" b="1" u="none" strike="noStrike" kern="1200">
                          <a:solidFill>
                            <a:srgbClr val="000000"/>
                          </a:solidFill>
                          <a:latin typeface="Arial"/>
                          <a:cs typeface="Arial"/>
                        </a:rPr>
                        <a:t>→ </a:t>
                      </a:r>
                    </a:p>
                    <a:p>
                      <a:pPr marL="0" marR="0" lvl="0" indent="0" algn="l" defTabSz="914400" rtl="0" fontAlgn="auto" hangingPunct="1">
                        <a:lnSpc>
                          <a:spcPct val="100000"/>
                        </a:lnSpc>
                        <a:spcBef>
                          <a:spcPts val="0"/>
                        </a:spcBef>
                        <a:spcAft>
                          <a:spcPts val="0"/>
                        </a:spcAft>
                        <a:buNone/>
                        <a:tabLst/>
                      </a:pPr>
                      <a:r>
                        <a:rPr lang="en-US" sz="1200" b="1" u="none" strike="noStrike" kern="1200">
                          <a:solidFill>
                            <a:srgbClr val="000000"/>
                          </a:solidFill>
                          <a:latin typeface="Arial"/>
                          <a:cs typeface="Arial"/>
                        </a:rPr>
                        <a:t>Overall: Amber</a:t>
                      </a:r>
                      <a:endParaRPr lang="en-US" sz="1200" b="1">
                        <a:solidFill>
                          <a:srgbClr val="000000"/>
                        </a:solidFill>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0" marR="0" lvl="0" indent="0" algn="l" defTabSz="914400" rtl="0" fontAlgn="auto" hangingPunct="1">
                        <a:lnSpc>
                          <a:spcPct val="100000"/>
                        </a:lnSpc>
                        <a:spcBef>
                          <a:spcPts val="0"/>
                        </a:spcBef>
                        <a:spcAft>
                          <a:spcPts val="0"/>
                        </a:spcAft>
                        <a:buNone/>
                        <a:tabLst/>
                      </a:pPr>
                      <a:endParaRPr lang="en-US" sz="300" b="1" kern="1200">
                        <a:solidFill>
                          <a:srgbClr val="000000"/>
                        </a:solidFill>
                        <a:latin typeface="Arial" pitchFamily="34"/>
                        <a:cs typeface="Arial" pitchFamily="34"/>
                      </a:endParaRPr>
                    </a:p>
                    <a:p>
                      <a:pPr marL="0" marR="0" lvl="0" indent="0" algn="l" rtl="0" fontAlgn="auto" hangingPunct="1">
                        <a:lnSpc>
                          <a:spcPct val="100000"/>
                        </a:lnSpc>
                        <a:spcBef>
                          <a:spcPts val="0"/>
                        </a:spcBef>
                        <a:spcAft>
                          <a:spcPts val="0"/>
                        </a:spcAft>
                        <a:buNone/>
                      </a:pPr>
                      <a:r>
                        <a:rPr lang="en-US" sz="1200" b="1" kern="1200">
                          <a:solidFill>
                            <a:srgbClr val="000000"/>
                          </a:solidFill>
                          <a:latin typeface="Arial"/>
                          <a:cs typeface="Arial"/>
                        </a:rPr>
                        <a:t>Equality Objective 2 </a:t>
                      </a:r>
                      <a:r>
                        <a:rPr lang="en-GB" sz="1100" b="0" i="0" u="none" strike="noStrike" kern="1200">
                          <a:solidFill>
                            <a:srgbClr val="000000"/>
                          </a:solidFill>
                          <a:latin typeface="Arial"/>
                        </a:rPr>
                        <a:t>→</a:t>
                      </a:r>
                      <a:endParaRPr lang="en-GB" sz="1200" b="1" kern="1200">
                        <a:solidFill>
                          <a:srgbClr val="000000"/>
                        </a:solidFill>
                        <a:latin typeface="Arial"/>
                        <a:cs typeface="Arial"/>
                      </a:endParaRPr>
                    </a:p>
                    <a:p>
                      <a:pPr marL="0" marR="0" lvl="0" indent="0" algn="l" rtl="0" fontAlgn="auto" hangingPunct="1">
                        <a:lnSpc>
                          <a:spcPct val="100000"/>
                        </a:lnSpc>
                        <a:spcBef>
                          <a:spcPts val="0"/>
                        </a:spcBef>
                        <a:spcAft>
                          <a:spcPts val="0"/>
                        </a:spcAft>
                        <a:buNone/>
                      </a:pPr>
                      <a:r>
                        <a:rPr lang="en-US" sz="1200" b="1" u="none" strike="noStrike" kern="1200">
                          <a:solidFill>
                            <a:srgbClr val="000000"/>
                          </a:solidFill>
                          <a:latin typeface="Arial"/>
                          <a:cs typeface="Arial"/>
                        </a:rPr>
                        <a:t>Overall: Amber</a:t>
                      </a:r>
                      <a:endParaRPr lang="en-US" sz="1200" b="1">
                        <a:solidFill>
                          <a:srgbClr val="000000"/>
                        </a:solidFill>
                        <a:latin typeface="Arial"/>
                        <a:cs typeface="Arial"/>
                      </a:endParaRPr>
                    </a:p>
                  </a:txBody>
                  <a:tcPr marL="50639" marR="50639"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0" marR="0" lvl="0" indent="0" algn="l" defTabSz="914400" rtl="0" fontAlgn="auto" hangingPunct="1">
                        <a:lnSpc>
                          <a:spcPct val="100000"/>
                        </a:lnSpc>
                        <a:spcBef>
                          <a:spcPts val="0"/>
                        </a:spcBef>
                        <a:spcAft>
                          <a:spcPts val="0"/>
                        </a:spcAft>
                        <a:buNone/>
                        <a:tabLst/>
                      </a:pPr>
                      <a:r>
                        <a:rPr lang="en-US" sz="1200" b="1" kern="1200">
                          <a:solidFill>
                            <a:srgbClr val="000000"/>
                          </a:solidFill>
                          <a:latin typeface="Arial"/>
                          <a:cs typeface="Arial"/>
                        </a:rPr>
                        <a:t>Equality Objective 3 </a:t>
                      </a:r>
                      <a:r>
                        <a:rPr lang="en-US" sz="1200" b="1" u="none" strike="noStrike" kern="1200">
                          <a:solidFill>
                            <a:srgbClr val="000000"/>
                          </a:solidFill>
                          <a:latin typeface="Arial"/>
                          <a:cs typeface="Arial"/>
                        </a:rPr>
                        <a:t>→</a:t>
                      </a:r>
                    </a:p>
                    <a:p>
                      <a:pPr marL="0" marR="0" lvl="0" indent="0" algn="l" defTabSz="914400" rtl="0" fontAlgn="auto" hangingPunct="1">
                        <a:lnSpc>
                          <a:spcPct val="100000"/>
                        </a:lnSpc>
                        <a:spcBef>
                          <a:spcPts val="0"/>
                        </a:spcBef>
                        <a:spcAft>
                          <a:spcPts val="0"/>
                        </a:spcAft>
                        <a:buNone/>
                        <a:tabLst/>
                      </a:pPr>
                      <a:r>
                        <a:rPr lang="en-US" sz="1200" b="1" u="none" strike="noStrike" kern="1200">
                          <a:solidFill>
                            <a:srgbClr val="000000"/>
                          </a:solidFill>
                          <a:latin typeface="Arial"/>
                          <a:cs typeface="Arial"/>
                        </a:rPr>
                        <a:t>Overall: Amber</a:t>
                      </a:r>
                      <a:endParaRPr lang="en-US" sz="1200" b="1">
                        <a:solidFill>
                          <a:srgbClr val="000000"/>
                        </a:solidFill>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0" lvl="0" indent="0" algn="l">
                        <a:lnSpc>
                          <a:spcPct val="100000"/>
                        </a:lnSpc>
                        <a:spcBef>
                          <a:spcPts val="0"/>
                        </a:spcBef>
                        <a:spcAft>
                          <a:spcPts val="0"/>
                        </a:spcAft>
                        <a:buNone/>
                      </a:pPr>
                      <a:r>
                        <a:rPr lang="en-US" sz="1200" b="1" u="none" strike="noStrike" kern="1200">
                          <a:solidFill>
                            <a:srgbClr val="000000"/>
                          </a:solidFill>
                          <a:latin typeface="Arial"/>
                          <a:cs typeface="Arial"/>
                        </a:rPr>
                        <a:t>Equality Objective 4  →</a:t>
                      </a:r>
                    </a:p>
                    <a:p>
                      <a:pPr marL="0" marR="0" lvl="0" indent="0" algn="l" rtl="0" fontAlgn="auto" hangingPunct="1">
                        <a:lnSpc>
                          <a:spcPct val="100000"/>
                        </a:lnSpc>
                        <a:spcBef>
                          <a:spcPts val="0"/>
                        </a:spcBef>
                        <a:spcAft>
                          <a:spcPts val="0"/>
                        </a:spcAft>
                        <a:buNone/>
                      </a:pPr>
                      <a:r>
                        <a:rPr lang="en-US" sz="1200" b="1" kern="1200">
                          <a:solidFill>
                            <a:srgbClr val="000000"/>
                          </a:solidFill>
                          <a:latin typeface="Arial"/>
                          <a:cs typeface="Arial"/>
                        </a:rPr>
                        <a:t>Overall: Green</a:t>
                      </a:r>
                      <a:endParaRPr lang="en-US" sz="1200" b="0" kern="1200">
                        <a:solidFill>
                          <a:srgbClr val="000000"/>
                        </a:solidFill>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A9D18E"/>
                    </a:solidFill>
                  </a:tcPr>
                </a:tc>
                <a:tc>
                  <a:txBody>
                    <a:bodyPr/>
                    <a:lstStyle/>
                    <a:p>
                      <a:pPr marL="0" marR="0" lvl="0" indent="0" algn="l">
                        <a:lnSpc>
                          <a:spcPct val="100000"/>
                        </a:lnSpc>
                        <a:spcBef>
                          <a:spcPts val="0"/>
                        </a:spcBef>
                        <a:spcAft>
                          <a:spcPts val="0"/>
                        </a:spcAft>
                        <a:buNone/>
                      </a:pPr>
                      <a:r>
                        <a:rPr lang="en-US" sz="1200" b="1" u="none" strike="noStrike" kern="1200">
                          <a:solidFill>
                            <a:srgbClr val="000000"/>
                          </a:solidFill>
                          <a:latin typeface="Arial"/>
                          <a:cs typeface="Arial"/>
                        </a:rPr>
                        <a:t>Equality Objective 5</a:t>
                      </a:r>
                      <a:endParaRPr lang="en-US" sz="1200">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367821435"/>
                  </a:ext>
                </a:extLst>
              </a:tr>
              <a:tr h="5327266">
                <a:tc>
                  <a:txBody>
                    <a:bodyPr/>
                    <a:lstStyle/>
                    <a:p>
                      <a:pPr marL="229871" marR="0" lvl="0" indent="-229871" algn="l" rtl="0" fontAlgn="t" hangingPunct="1">
                        <a:lnSpc>
                          <a:spcPct val="100000"/>
                        </a:lnSpc>
                        <a:spcBef>
                          <a:spcPts val="0"/>
                        </a:spcBef>
                        <a:spcAft>
                          <a:spcPts val="600"/>
                        </a:spcAft>
                        <a:buSzPct val="100000"/>
                        <a:buFont typeface="+mj-lt"/>
                        <a:buAutoNum type="arabicPeriod"/>
                      </a:pPr>
                      <a:r>
                        <a:rPr lang="en-US" sz="1200" b="0" i="0" u="none" strike="noStrike" dirty="0">
                          <a:solidFill>
                            <a:srgbClr val="000000"/>
                          </a:solidFill>
                          <a:latin typeface="Arial"/>
                          <a:cs typeface="Arial"/>
                        </a:rPr>
                        <a:t>Feedback from people (including those more likely to have poor care) that we use in our </a:t>
                      </a:r>
                      <a:r>
                        <a:rPr lang="en-US" sz="1200" b="0" i="0" u="none" strike="noStrike" dirty="0">
                          <a:solidFill>
                            <a:schemeClr val="tx1"/>
                          </a:solidFill>
                          <a:latin typeface="Arial"/>
                          <a:cs typeface="Arial"/>
                        </a:rPr>
                        <a:t>regulation  </a:t>
                      </a:r>
                      <a:r>
                        <a:rPr lang="en-US" sz="1200" b="1" kern="1200" dirty="0">
                          <a:solidFill>
                            <a:schemeClr val="tx1"/>
                          </a:solidFill>
                          <a:latin typeface="Arial"/>
                          <a:cs typeface="Arial"/>
                        </a:rPr>
                        <a:t>(Too early to measure</a:t>
                      </a:r>
                      <a:r>
                        <a:rPr lang="en-US" sz="1200" b="1" u="none" strike="noStrike" kern="1200" dirty="0">
                          <a:solidFill>
                            <a:schemeClr val="tx1"/>
                          </a:solidFill>
                          <a:latin typeface="Arial"/>
                          <a:cs typeface="Arial"/>
                        </a:rPr>
                        <a:t>→</a:t>
                      </a:r>
                      <a:r>
                        <a:rPr lang="en-US" sz="1200" b="1" kern="1200" dirty="0">
                          <a:solidFill>
                            <a:schemeClr val="tx1"/>
                          </a:solidFill>
                          <a:latin typeface="Arial"/>
                          <a:cs typeface="Arial"/>
                        </a:rPr>
                        <a:t>)</a:t>
                      </a:r>
                    </a:p>
                    <a:p>
                      <a:pPr marL="229871" marR="0" lvl="0" indent="-229871" algn="l" rtl="0" fontAlgn="t" hangingPunct="1">
                        <a:lnSpc>
                          <a:spcPct val="100000"/>
                        </a:lnSpc>
                        <a:spcBef>
                          <a:spcPts val="0"/>
                        </a:spcBef>
                        <a:spcAft>
                          <a:spcPts val="600"/>
                        </a:spcAft>
                        <a:buSzPct val="100000"/>
                        <a:buFont typeface="+mj-lt"/>
                        <a:buAutoNum type="arabicPeriod"/>
                      </a:pPr>
                      <a:r>
                        <a:rPr lang="en-US" sz="1200" b="0" i="0" u="none" strike="noStrike" dirty="0">
                          <a:solidFill>
                            <a:srgbClr val="000000"/>
                          </a:solidFill>
                          <a:latin typeface="Arial"/>
                          <a:cs typeface="Arial"/>
                        </a:rPr>
                        <a:t>People, including those more likely to have poor care, say it is easy to share information with us </a:t>
                      </a:r>
                      <a:r>
                        <a:rPr lang="en-US" sz="1200" b="1" kern="1200" dirty="0">
                          <a:solidFill>
                            <a:srgbClr val="000000"/>
                          </a:solidFill>
                          <a:latin typeface="Arial"/>
                          <a:cs typeface="Arial"/>
                        </a:rPr>
                        <a:t>(Amber→)</a:t>
                      </a:r>
                    </a:p>
                    <a:p>
                      <a:pPr marL="229871" marR="0" lvl="0" indent="-229871" algn="l" defTabSz="914400" rtl="0" fontAlgn="t" hangingPunct="1">
                        <a:lnSpc>
                          <a:spcPct val="100000"/>
                        </a:lnSpc>
                        <a:spcBef>
                          <a:spcPts val="0"/>
                        </a:spcBef>
                        <a:spcAft>
                          <a:spcPts val="600"/>
                        </a:spcAft>
                        <a:buSzPct val="100000"/>
                        <a:buFont typeface="+mj-lt"/>
                        <a:buAutoNum type="arabicPeriod"/>
                        <a:tabLst/>
                      </a:pPr>
                      <a:r>
                        <a:rPr lang="en-US" sz="1200" b="0" i="0" u="none" strike="noStrike" kern="1200" dirty="0">
                          <a:solidFill>
                            <a:srgbClr val="000000"/>
                          </a:solidFill>
                          <a:latin typeface="Arial"/>
                          <a:cs typeface="Arial"/>
                        </a:rPr>
                        <a:t>Assessment and review outputs include the views of people – including those more likely to have poor care </a:t>
                      </a:r>
                      <a:r>
                        <a:rPr lang="en-US" sz="1200" b="1" kern="1200" dirty="0">
                          <a:solidFill>
                            <a:srgbClr val="000000"/>
                          </a:solidFill>
                          <a:latin typeface="Arial"/>
                          <a:cs typeface="Arial"/>
                        </a:rPr>
                        <a:t>(Green→)</a:t>
                      </a:r>
                    </a:p>
                    <a:p>
                      <a:pPr marL="229871" marR="0" lvl="0" indent="-229871" algn="l" defTabSz="914400" rtl="0" fontAlgn="t" hangingPunct="1">
                        <a:lnSpc>
                          <a:spcPct val="100000"/>
                        </a:lnSpc>
                        <a:spcBef>
                          <a:spcPts val="0"/>
                        </a:spcBef>
                        <a:spcAft>
                          <a:spcPts val="600"/>
                        </a:spcAft>
                        <a:buSzPct val="100000"/>
                        <a:buFont typeface="+mj-lt"/>
                        <a:buAutoNum type="arabicPeriod"/>
                        <a:tabLst/>
                      </a:pPr>
                      <a:r>
                        <a:rPr lang="en-US" sz="1200" b="0" i="0" u="none" strike="noStrike" dirty="0">
                          <a:solidFill>
                            <a:srgbClr val="000000"/>
                          </a:solidFill>
                          <a:latin typeface="Arial"/>
                          <a:cs typeface="Arial"/>
                        </a:rPr>
                        <a:t>Operational colleagues say we give appropriate weight to people’s experiences of care </a:t>
                      </a:r>
                      <a:r>
                        <a:rPr lang="en-US" sz="1200" b="1" i="0" u="none" strike="noStrike" dirty="0">
                          <a:solidFill>
                            <a:srgbClr val="000000"/>
                          </a:solidFill>
                          <a:latin typeface="Arial"/>
                          <a:cs typeface="Arial"/>
                        </a:rPr>
                        <a:t>(</a:t>
                      </a:r>
                      <a:r>
                        <a:rPr lang="en-US" sz="1200" b="1" kern="1200" dirty="0">
                          <a:solidFill>
                            <a:srgbClr val="000000"/>
                          </a:solidFill>
                          <a:latin typeface="Arial"/>
                          <a:cs typeface="Arial"/>
                        </a:rPr>
                        <a:t>Too early to measure→)</a:t>
                      </a:r>
                    </a:p>
                    <a:p>
                      <a:pPr marL="229871" lvl="0" indent="-229871"/>
                      <a:endParaRPr lang="en-US" sz="1200" dirty="0">
                        <a:latin typeface="Arial" pitchFamily="34"/>
                        <a:cs typeface="Arial" pitchFamily="34"/>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229871" marR="0" lvl="0" indent="-229871" algn="l" defTabSz="914400" rtl="0" fontAlgn="auto" hangingPunct="1">
                        <a:lnSpc>
                          <a:spcPct val="100000"/>
                        </a:lnSpc>
                        <a:spcBef>
                          <a:spcPts val="0"/>
                        </a:spcBef>
                        <a:spcAft>
                          <a:spcPts val="600"/>
                        </a:spcAft>
                        <a:buSzPct val="100000"/>
                        <a:buAutoNum type="arabicPeriod"/>
                        <a:tabLst/>
                      </a:pPr>
                      <a:r>
                        <a:rPr lang="en-US" sz="1200" kern="1200" dirty="0">
                          <a:solidFill>
                            <a:srgbClr val="000000"/>
                          </a:solidFill>
                          <a:latin typeface="Arial"/>
                          <a:cs typeface="Arial"/>
                        </a:rPr>
                        <a:t>Data items in risk models relating to equality risks </a:t>
                      </a:r>
                      <a:r>
                        <a:rPr lang="en-US" sz="1200" b="1" kern="1200" dirty="0">
                          <a:solidFill>
                            <a:srgbClr val="000000"/>
                          </a:solidFill>
                          <a:latin typeface="Arial"/>
                          <a:cs typeface="Arial"/>
                        </a:rPr>
                        <a:t>(Too early to measure </a:t>
                      </a:r>
                      <a:r>
                        <a:rPr lang="en-US" sz="1200" b="1" u="none" strike="noStrike" kern="1200" dirty="0">
                          <a:solidFill>
                            <a:srgbClr val="000000"/>
                          </a:solidFill>
                          <a:latin typeface="Arial"/>
                          <a:cs typeface="Arial"/>
                        </a:rPr>
                        <a:t>→</a:t>
                      </a:r>
                      <a:r>
                        <a:rPr lang="en-US" sz="1200" b="1" kern="1200" dirty="0">
                          <a:solidFill>
                            <a:srgbClr val="000000"/>
                          </a:solidFill>
                          <a:latin typeface="Arial"/>
                          <a:cs typeface="Arial"/>
                        </a:rPr>
                        <a:t>)</a:t>
                      </a:r>
                    </a:p>
                    <a:p>
                      <a:pPr marL="229871" lvl="0" indent="-229871">
                        <a:lnSpc>
                          <a:spcPct val="100000"/>
                        </a:lnSpc>
                        <a:spcAft>
                          <a:spcPts val="600"/>
                        </a:spcAft>
                        <a:buSzPct val="100000"/>
                        <a:buFont typeface="+mj-lt"/>
                        <a:buAutoNum type="arabicPeriod"/>
                      </a:pPr>
                      <a:r>
                        <a:rPr lang="en-US" sz="1200" kern="1200" dirty="0">
                          <a:solidFill>
                            <a:srgbClr val="000000"/>
                          </a:solidFill>
                          <a:latin typeface="Arial"/>
                          <a:cs typeface="Arial"/>
                        </a:rPr>
                        <a:t>Data on equality risks that triggers regulatory action </a:t>
                      </a:r>
                      <a:r>
                        <a:rPr lang="en-GB" sz="1200" b="1" kern="1200" dirty="0">
                          <a:solidFill>
                            <a:srgbClr val="000000"/>
                          </a:solidFill>
                          <a:latin typeface="Arial"/>
                          <a:cs typeface="Arial"/>
                        </a:rPr>
                        <a:t>(</a:t>
                      </a:r>
                      <a:r>
                        <a:rPr lang="en-US" sz="1200" b="1" kern="1200" dirty="0">
                          <a:solidFill>
                            <a:srgbClr val="000000"/>
                          </a:solidFill>
                          <a:latin typeface="Arial"/>
                          <a:cs typeface="Arial"/>
                        </a:rPr>
                        <a:t>Too early to measure</a:t>
                      </a:r>
                      <a:r>
                        <a:rPr lang="en-GB" sz="1200" b="1" kern="1200" dirty="0">
                          <a:solidFill>
                            <a:srgbClr val="000000"/>
                          </a:solidFill>
                          <a:latin typeface="Arial"/>
                          <a:cs typeface="Arial"/>
                        </a:rPr>
                        <a:t> </a:t>
                      </a:r>
                      <a:r>
                        <a:rPr lang="en-US" sz="1200" b="1" u="none" strike="noStrike" kern="1200" dirty="0">
                          <a:solidFill>
                            <a:srgbClr val="000000"/>
                          </a:solidFill>
                          <a:latin typeface="Arial"/>
                          <a:cs typeface="Arial"/>
                        </a:rPr>
                        <a:t>→</a:t>
                      </a:r>
                      <a:r>
                        <a:rPr lang="en-GB" sz="1200" b="1" kern="1200" dirty="0">
                          <a:solidFill>
                            <a:srgbClr val="000000"/>
                          </a:solidFill>
                          <a:latin typeface="Arial"/>
                          <a:cs typeface="Arial"/>
                        </a:rPr>
                        <a:t>) </a:t>
                      </a:r>
                      <a:endParaRPr lang="en-US" sz="1200" b="1" kern="1200" dirty="0">
                        <a:solidFill>
                          <a:srgbClr val="000000"/>
                        </a:solidFill>
                        <a:latin typeface="Arial"/>
                        <a:cs typeface="Arial"/>
                      </a:endParaRPr>
                    </a:p>
                    <a:p>
                      <a:pPr marL="229871" lvl="0" indent="-229871">
                        <a:lnSpc>
                          <a:spcPct val="100000"/>
                        </a:lnSpc>
                        <a:spcAft>
                          <a:spcPts val="600"/>
                        </a:spcAft>
                        <a:buSzPct val="100000"/>
                        <a:buFont typeface="+mj-lt"/>
                        <a:buAutoNum type="arabicPeriod"/>
                      </a:pPr>
                      <a:r>
                        <a:rPr lang="en-US" sz="1200" kern="1200" dirty="0">
                          <a:solidFill>
                            <a:srgbClr val="000000"/>
                          </a:solidFill>
                          <a:latin typeface="Arial"/>
                          <a:cs typeface="Arial"/>
                        </a:rPr>
                        <a:t>Use of information on equality risks in the reports we publish about our assessments </a:t>
                      </a:r>
                      <a:r>
                        <a:rPr lang="en-GB" sz="1200" b="1" kern="1200" dirty="0">
                          <a:solidFill>
                            <a:srgbClr val="000000"/>
                          </a:solidFill>
                          <a:latin typeface="Arial"/>
                          <a:cs typeface="Arial"/>
                        </a:rPr>
                        <a:t>(Green</a:t>
                      </a:r>
                      <a:r>
                        <a:rPr lang="en-US" sz="1200" b="1" kern="1200" dirty="0">
                          <a:solidFill>
                            <a:srgbClr val="000000"/>
                          </a:solidFill>
                          <a:latin typeface="Arial"/>
                          <a:cs typeface="Arial"/>
                        </a:rPr>
                        <a:t>→</a:t>
                      </a:r>
                      <a:r>
                        <a:rPr lang="en-GB" sz="1200" b="1" kern="1200" dirty="0">
                          <a:solidFill>
                            <a:srgbClr val="000000"/>
                          </a:solidFill>
                          <a:latin typeface="Arial"/>
                          <a:cs typeface="Arial"/>
                        </a:rPr>
                        <a:t>)</a:t>
                      </a:r>
                    </a:p>
                    <a:p>
                      <a:pPr marL="229871" marR="0" lvl="0" indent="-229871" algn="l" rtl="0" fontAlgn="auto" hangingPunct="1">
                        <a:lnSpc>
                          <a:spcPct val="100000"/>
                        </a:lnSpc>
                        <a:spcBef>
                          <a:spcPts val="0"/>
                        </a:spcBef>
                        <a:spcAft>
                          <a:spcPts val="600"/>
                        </a:spcAft>
                        <a:buSzPct val="100000"/>
                        <a:buFont typeface="+mj-lt"/>
                        <a:buAutoNum type="arabicPeriod"/>
                      </a:pPr>
                      <a:r>
                        <a:rPr lang="en-US" sz="1200" kern="1200" dirty="0">
                          <a:solidFill>
                            <a:srgbClr val="000000"/>
                          </a:solidFill>
                          <a:latin typeface="Arial"/>
                          <a:cs typeface="Arial"/>
                        </a:rPr>
                        <a:t>Services, local stakeholders and operational colleagues who say we maintain an up-to-date picture of quality of services, and in local systems, through a range of information </a:t>
                      </a:r>
                      <a:r>
                        <a:rPr lang="en-GB" sz="1200" b="1" kern="1200" dirty="0">
                          <a:solidFill>
                            <a:srgbClr val="000000"/>
                          </a:solidFill>
                          <a:latin typeface="Arial"/>
                          <a:cs typeface="Arial"/>
                        </a:rPr>
                        <a:t>(Amber</a:t>
                      </a:r>
                      <a:r>
                        <a:rPr lang="en-US" sz="1200" b="1" kern="1200" dirty="0">
                          <a:solidFill>
                            <a:srgbClr val="000000"/>
                          </a:solidFill>
                          <a:latin typeface="Arial"/>
                          <a:cs typeface="Arial"/>
                        </a:rPr>
                        <a:t>→</a:t>
                      </a:r>
                      <a:r>
                        <a:rPr lang="en-GB" sz="1200" b="1" kern="1200" dirty="0">
                          <a:solidFill>
                            <a:srgbClr val="000000"/>
                          </a:solidFill>
                          <a:latin typeface="Arial"/>
                          <a:cs typeface="Arial"/>
                        </a:rPr>
                        <a:t>)</a:t>
                      </a:r>
                      <a:endParaRPr lang="en-GB" sz="1200" b="1" i="0" u="none" strike="noStrike" kern="1200" dirty="0">
                        <a:solidFill>
                          <a:srgbClr val="000000"/>
                        </a:solidFill>
                        <a:latin typeface="Arial"/>
                        <a:cs typeface="Arial"/>
                      </a:endParaRPr>
                    </a:p>
                    <a:p>
                      <a:pPr marL="85725" lvl="0" indent="0">
                        <a:spcAft>
                          <a:spcPts val="300"/>
                        </a:spcAft>
                        <a:buNone/>
                      </a:pPr>
                      <a:endParaRPr lang="en-GB" sz="1200" b="0" i="0" u="none" strike="noStrike" kern="1200" dirty="0">
                        <a:solidFill>
                          <a:srgbClr val="000000"/>
                        </a:solidFill>
                        <a:latin typeface="Arial" pitchFamily="34"/>
                        <a:cs typeface="Arial" pitchFamily="34"/>
                      </a:endParaRPr>
                    </a:p>
                    <a:p>
                      <a:pPr marL="85725" lvl="0" indent="0">
                        <a:spcAft>
                          <a:spcPts val="300"/>
                        </a:spcAft>
                        <a:buNone/>
                      </a:pPr>
                      <a:endParaRPr lang="en-GB" sz="1200" b="0" i="0" u="none" strike="noStrike" kern="1200" dirty="0">
                        <a:solidFill>
                          <a:srgbClr val="000000"/>
                        </a:solidFill>
                        <a:latin typeface="Arial" pitchFamily="34"/>
                        <a:cs typeface="Arial" pitchFamily="34"/>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229871" lvl="0" indent="-229871">
                        <a:lnSpc>
                          <a:spcPct val="100000"/>
                        </a:lnSpc>
                        <a:spcAft>
                          <a:spcPts val="600"/>
                        </a:spcAft>
                        <a:buSzPct val="100000"/>
                        <a:buFont typeface="+mj-lt"/>
                        <a:buAutoNum type="arabicPeriod"/>
                      </a:pPr>
                      <a:r>
                        <a:rPr lang="en-US" sz="1200" kern="1200" dirty="0">
                          <a:solidFill>
                            <a:srgbClr val="000000"/>
                          </a:solidFill>
                          <a:latin typeface="Arial"/>
                          <a:ea typeface="Times New Roman" pitchFamily="18"/>
                          <a:cs typeface="Arial"/>
                        </a:rPr>
                        <a:t>Local stakeholders say our work has sufficient focus on reducing inequalities in access, experience and outcomes for people using services </a:t>
                      </a:r>
                      <a:r>
                        <a:rPr lang="en-US" sz="1200" b="1" kern="1200" dirty="0">
                          <a:solidFill>
                            <a:srgbClr val="000000"/>
                          </a:solidFill>
                          <a:latin typeface="Arial"/>
                          <a:ea typeface="Times New Roman" pitchFamily="18"/>
                          <a:cs typeface="Arial"/>
                        </a:rPr>
                        <a:t>(Amber</a:t>
                      </a:r>
                      <a:r>
                        <a:rPr lang="en-US" sz="1200" b="1" u="none" strike="noStrike" kern="1200" dirty="0">
                          <a:solidFill>
                            <a:srgbClr val="000000"/>
                          </a:solidFill>
                          <a:latin typeface="Arial"/>
                          <a:cs typeface="Arial"/>
                        </a:rPr>
                        <a:t>→</a:t>
                      </a:r>
                      <a:r>
                        <a:rPr lang="en-US" sz="1200" b="1" kern="1200" dirty="0">
                          <a:solidFill>
                            <a:srgbClr val="000000"/>
                          </a:solidFill>
                          <a:latin typeface="Arial"/>
                          <a:ea typeface="Times New Roman" pitchFamily="18"/>
                          <a:cs typeface="Arial"/>
                        </a:rPr>
                        <a:t>)</a:t>
                      </a:r>
                      <a:endParaRPr lang="en-GB" sz="1200" b="1" kern="1200" dirty="0">
                        <a:solidFill>
                          <a:srgbClr val="000000"/>
                        </a:solidFill>
                        <a:latin typeface="Arial"/>
                        <a:ea typeface="Times New Roman" pitchFamily="18"/>
                        <a:cs typeface="Arial"/>
                      </a:endParaRPr>
                    </a:p>
                    <a:p>
                      <a:pPr marL="229871" lvl="0" indent="-229871">
                        <a:lnSpc>
                          <a:spcPct val="100000"/>
                        </a:lnSpc>
                        <a:spcAft>
                          <a:spcPts val="600"/>
                        </a:spcAft>
                        <a:buSzPct val="100000"/>
                        <a:buFont typeface="+mj-lt"/>
                        <a:buAutoNum type="arabicPeriod"/>
                      </a:pPr>
                      <a:r>
                        <a:rPr lang="en-US" sz="1200" b="0" kern="1200" dirty="0">
                          <a:solidFill>
                            <a:srgbClr val="000000"/>
                          </a:solidFill>
                          <a:latin typeface="Arial"/>
                          <a:ea typeface="Times New Roman" pitchFamily="18"/>
                          <a:cs typeface="Arial"/>
                        </a:rPr>
                        <a:t>Volume of feedback about people's experiences of care from our strategic partners and stakeholders that we can act on </a:t>
                      </a:r>
                      <a:r>
                        <a:rPr lang="en-GB" sz="1200" b="1" kern="1200" dirty="0">
                          <a:solidFill>
                            <a:srgbClr val="000000"/>
                          </a:solidFill>
                          <a:latin typeface="Arial"/>
                          <a:ea typeface="Times New Roman" pitchFamily="18"/>
                          <a:cs typeface="Arial"/>
                        </a:rPr>
                        <a:t>(</a:t>
                      </a:r>
                      <a:r>
                        <a:rPr lang="en-US" sz="1200" b="1" dirty="0">
                          <a:latin typeface="Arial"/>
                          <a:cs typeface="Arial"/>
                        </a:rPr>
                        <a:t>Too early to measure</a:t>
                      </a:r>
                      <a:r>
                        <a:rPr lang="en-US" sz="1200" b="1" u="none" strike="noStrike" kern="1200" dirty="0">
                          <a:solidFill>
                            <a:srgbClr val="000000"/>
                          </a:solidFill>
                          <a:latin typeface="Arial"/>
                          <a:cs typeface="Arial"/>
                        </a:rPr>
                        <a:t>→</a:t>
                      </a:r>
                      <a:r>
                        <a:rPr lang="en-GB" sz="1200" b="1" kern="1200" dirty="0">
                          <a:solidFill>
                            <a:srgbClr val="000000"/>
                          </a:solidFill>
                          <a:latin typeface="Arial"/>
                          <a:ea typeface="Times New Roman" pitchFamily="18"/>
                          <a:cs typeface="Arial"/>
                        </a:rPr>
                        <a:t>)</a:t>
                      </a:r>
                      <a:endParaRPr lang="en-GB" sz="1200" kern="1200" dirty="0">
                        <a:solidFill>
                          <a:srgbClr val="000000"/>
                        </a:solidFill>
                        <a:latin typeface="Arial"/>
                        <a:ea typeface="Times New Roman" pitchFamily="18"/>
                        <a:cs typeface="Arial"/>
                      </a:endParaRPr>
                    </a:p>
                    <a:p>
                      <a:pPr marL="229871" lvl="0" indent="-229871">
                        <a:lnSpc>
                          <a:spcPct val="100000"/>
                        </a:lnSpc>
                        <a:spcAft>
                          <a:spcPts val="600"/>
                        </a:spcAft>
                        <a:buSzPct val="100000"/>
                        <a:buFont typeface="+mj-lt"/>
                        <a:buAutoNum type="arabicPeriod"/>
                      </a:pPr>
                      <a:r>
                        <a:rPr lang="en-US" sz="1200" b="0" kern="1200" dirty="0">
                          <a:solidFill>
                            <a:srgbClr val="000000"/>
                          </a:solidFill>
                          <a:latin typeface="Arial"/>
                          <a:ea typeface="Times New Roman" pitchFamily="18"/>
                          <a:cs typeface="Arial"/>
                        </a:rPr>
                        <a:t>The number of people, services and local stakeholders who say we act quickly where services fail to improve safety </a:t>
                      </a:r>
                      <a:r>
                        <a:rPr lang="en-US" sz="1200" b="1" kern="1200" dirty="0">
                          <a:solidFill>
                            <a:srgbClr val="000000"/>
                          </a:solidFill>
                          <a:latin typeface="Arial"/>
                          <a:ea typeface="Times New Roman" pitchFamily="18"/>
                          <a:cs typeface="Arial"/>
                        </a:rPr>
                        <a:t>(Amber</a:t>
                      </a:r>
                      <a:r>
                        <a:rPr lang="en-US" sz="1200" b="1" u="none" strike="noStrike" kern="1200" dirty="0">
                          <a:solidFill>
                            <a:srgbClr val="000000"/>
                          </a:solidFill>
                          <a:latin typeface="Arial"/>
                          <a:cs typeface="Arial"/>
                        </a:rPr>
                        <a:t>→</a:t>
                      </a:r>
                      <a:r>
                        <a:rPr lang="en-US" sz="1200" b="1" kern="1200" dirty="0">
                          <a:solidFill>
                            <a:srgbClr val="000000"/>
                          </a:solidFill>
                          <a:latin typeface="Arial"/>
                          <a:ea typeface="Times New Roman" pitchFamily="18"/>
                          <a:cs typeface="Arial"/>
                        </a:rPr>
                        <a:t>)</a:t>
                      </a:r>
                    </a:p>
                    <a:p>
                      <a:pPr marL="229871" lvl="0" indent="-229871">
                        <a:lnSpc>
                          <a:spcPct val="100000"/>
                        </a:lnSpc>
                        <a:spcAft>
                          <a:spcPts val="600"/>
                        </a:spcAft>
                        <a:buSzPct val="100000"/>
                        <a:buFont typeface="+mj-lt"/>
                        <a:buAutoNum type="arabicPeriod"/>
                      </a:pPr>
                      <a:r>
                        <a:rPr lang="en-US" sz="1200" kern="1200" dirty="0">
                          <a:solidFill>
                            <a:srgbClr val="000000"/>
                          </a:solidFill>
                          <a:latin typeface="Arial"/>
                          <a:ea typeface="Times New Roman" pitchFamily="18"/>
                          <a:cs typeface="Arial"/>
                        </a:rPr>
                        <a:t>Strategic partners and other stakeholders say they have taken action to address safety concerns following information we have shared with them from our regulatory activities </a:t>
                      </a:r>
                      <a:r>
                        <a:rPr lang="en-US" sz="1200" b="1" kern="1200" dirty="0">
                          <a:solidFill>
                            <a:srgbClr val="000000"/>
                          </a:solidFill>
                          <a:latin typeface="Arial"/>
                          <a:ea typeface="Times New Roman" pitchFamily="18"/>
                          <a:cs typeface="Arial"/>
                        </a:rPr>
                        <a:t>(Green </a:t>
                      </a:r>
                      <a:r>
                        <a:rPr lang="en-US" sz="1200" b="1" kern="1200" dirty="0">
                          <a:solidFill>
                            <a:srgbClr val="000000"/>
                          </a:solidFill>
                          <a:latin typeface="Arial"/>
                          <a:cs typeface="Arial"/>
                        </a:rPr>
                        <a:t>→</a:t>
                      </a:r>
                      <a:r>
                        <a:rPr lang="en-US" sz="1200" b="1" kern="1200" dirty="0">
                          <a:solidFill>
                            <a:srgbClr val="000000"/>
                          </a:solidFill>
                          <a:latin typeface="Arial"/>
                          <a:ea typeface="Times New Roman" pitchFamily="18"/>
                          <a:cs typeface="Arial"/>
                        </a:rPr>
                        <a:t>)</a:t>
                      </a:r>
                    </a:p>
                    <a:p>
                      <a:pPr marL="229871" lvl="0" indent="-229871">
                        <a:lnSpc>
                          <a:spcPct val="100000"/>
                        </a:lnSpc>
                        <a:spcAft>
                          <a:spcPts val="600"/>
                        </a:spcAft>
                        <a:buSzPct val="100000"/>
                        <a:buAutoNum type="arabicPeriod"/>
                      </a:pPr>
                      <a:r>
                        <a:rPr lang="en-US" sz="1200" b="0" dirty="0">
                          <a:latin typeface="Arial"/>
                          <a:cs typeface="Arial"/>
                        </a:rPr>
                        <a:t>Our commitments with other </a:t>
                      </a:r>
                      <a:r>
                        <a:rPr lang="en-US" sz="1200" b="0" dirty="0" err="1">
                          <a:latin typeface="Arial"/>
                          <a:cs typeface="Arial"/>
                        </a:rPr>
                        <a:t>organisations</a:t>
                      </a:r>
                      <a:r>
                        <a:rPr lang="en-US" sz="1200" b="0" dirty="0">
                          <a:latin typeface="Arial"/>
                          <a:cs typeface="Arial"/>
                        </a:rPr>
                        <a:t> to tackle inequalities in access, experience and outcomes as measured through revised memoranda of understanding </a:t>
                      </a:r>
                      <a:r>
                        <a:rPr lang="en-US" sz="1200" b="1" dirty="0">
                          <a:latin typeface="Arial"/>
                          <a:cs typeface="Arial"/>
                        </a:rPr>
                        <a:t>(</a:t>
                      </a:r>
                      <a:r>
                        <a:rPr lang="en-US" sz="1200" b="1" strike="noStrike" dirty="0">
                          <a:solidFill>
                            <a:schemeClr val="tx1"/>
                          </a:solidFill>
                          <a:latin typeface="Arial"/>
                          <a:cs typeface="Arial"/>
                        </a:rPr>
                        <a:t>Green</a:t>
                      </a:r>
                      <a:r>
                        <a:rPr lang="en-GB" sz="1100" b="0" i="0" u="none" strike="noStrike" dirty="0">
                          <a:solidFill>
                            <a:schemeClr val="tx1"/>
                          </a:solidFill>
                          <a:latin typeface="Arial"/>
                        </a:rPr>
                        <a:t>→</a:t>
                      </a:r>
                      <a:r>
                        <a:rPr lang="en-US" sz="1200" b="1" dirty="0">
                          <a:latin typeface="Arial"/>
                          <a:cs typeface="Arial"/>
                        </a:rPr>
                        <a:t>)</a:t>
                      </a:r>
                    </a:p>
                    <a:p>
                      <a:pPr marL="229871" lvl="0" indent="-229871">
                        <a:lnSpc>
                          <a:spcPct val="100000"/>
                        </a:lnSpc>
                        <a:spcAft>
                          <a:spcPts val="600"/>
                        </a:spcAft>
                        <a:buSzPct val="100000"/>
                        <a:buFont typeface="+mj-lt"/>
                        <a:buAutoNum type="arabicPeriod"/>
                      </a:pPr>
                      <a:r>
                        <a:rPr lang="en-US" sz="1200" b="0" dirty="0">
                          <a:latin typeface="Arial"/>
                          <a:cs typeface="Arial"/>
                        </a:rPr>
                        <a:t>Evidence of our response to recommendations made by others concerning inequalities in access, experience and outcomes </a:t>
                      </a:r>
                      <a:r>
                        <a:rPr lang="en-US" sz="1200" b="1" dirty="0">
                          <a:latin typeface="Arial"/>
                          <a:cs typeface="Arial"/>
                        </a:rPr>
                        <a:t>(</a:t>
                      </a:r>
                      <a:r>
                        <a:rPr lang="en-US" sz="1200" b="1" kern="1200" dirty="0">
                          <a:solidFill>
                            <a:srgbClr val="000000"/>
                          </a:solidFill>
                          <a:latin typeface="Arial"/>
                          <a:cs typeface="Arial"/>
                        </a:rPr>
                        <a:t>Too early to measure</a:t>
                      </a:r>
                      <a:r>
                        <a:rPr lang="en-GB" sz="1200" b="1" kern="1200" dirty="0">
                          <a:solidFill>
                            <a:srgbClr val="000000"/>
                          </a:solidFill>
                          <a:latin typeface="Arial"/>
                          <a:cs typeface="Arial"/>
                        </a:rPr>
                        <a:t> </a:t>
                      </a:r>
                      <a:r>
                        <a:rPr lang="en-US" sz="1200" b="1" u="none" strike="noStrike" kern="1200" dirty="0">
                          <a:solidFill>
                            <a:srgbClr val="000000"/>
                          </a:solidFill>
                          <a:latin typeface="Arial"/>
                          <a:cs typeface="Arial"/>
                        </a:rPr>
                        <a:t>→</a:t>
                      </a:r>
                      <a:r>
                        <a:rPr lang="en-US" sz="1200" b="1" dirty="0">
                          <a:solidFill>
                            <a:schemeClr val="tx1"/>
                          </a:solidFill>
                          <a:latin typeface="Arial"/>
                          <a:cs typeface="Arial"/>
                        </a:rPr>
                        <a:t>) Amber using other data</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229871" lvl="0" indent="-229871">
                        <a:lnSpc>
                          <a:spcPct val="100000"/>
                        </a:lnSpc>
                        <a:spcBef>
                          <a:spcPts val="0"/>
                        </a:spcBef>
                        <a:spcAft>
                          <a:spcPts val="600"/>
                        </a:spcAft>
                        <a:buSzPct val="100000"/>
                        <a:buFont typeface="+mj-lt"/>
                        <a:buAutoNum type="arabicPeriod"/>
                      </a:pPr>
                      <a:r>
                        <a:rPr lang="en-US" sz="1200" b="0" i="0" u="none" strike="noStrike" dirty="0">
                          <a:solidFill>
                            <a:srgbClr val="000000"/>
                          </a:solidFill>
                          <a:latin typeface="Arial"/>
                          <a:cs typeface="Arial"/>
                        </a:rPr>
                        <a:t>Services and local stakeholders that say our work has encouraged them to reduce inequalities in access, people feeling safe, care (and treatment) meeting people's needs, overall experience and satisfaction, and health and care outcomes </a:t>
                      </a:r>
                      <a:r>
                        <a:rPr lang="en-US" sz="1200" b="1" i="0" u="none" strike="noStrike" dirty="0">
                          <a:solidFill>
                            <a:srgbClr val="000000"/>
                          </a:solidFill>
                          <a:latin typeface="Arial"/>
                          <a:cs typeface="Arial"/>
                        </a:rPr>
                        <a:t>(</a:t>
                      </a:r>
                      <a:r>
                        <a:rPr lang="en-US" sz="1200" b="1" i="0" u="none" strike="noStrike" dirty="0">
                          <a:solidFill>
                            <a:schemeClr val="tx1"/>
                          </a:solidFill>
                          <a:latin typeface="Arial"/>
                          <a:cs typeface="Arial"/>
                        </a:rPr>
                        <a:t>Green</a:t>
                      </a:r>
                      <a:r>
                        <a:rPr lang="en-US" sz="1200" b="1" u="none" strike="noStrike" kern="1200" dirty="0">
                          <a:solidFill>
                            <a:srgbClr val="000000"/>
                          </a:solidFill>
                          <a:latin typeface="Arial"/>
                          <a:cs typeface="Arial"/>
                        </a:rPr>
                        <a:t>→</a:t>
                      </a:r>
                      <a:r>
                        <a:rPr lang="en-US" sz="1200" b="1" i="0" u="none" strike="noStrike" dirty="0">
                          <a:solidFill>
                            <a:srgbClr val="000000"/>
                          </a:solidFill>
                          <a:latin typeface="Arial"/>
                          <a:cs typeface="Arial"/>
                        </a:rPr>
                        <a:t>)</a:t>
                      </a:r>
                    </a:p>
                    <a:p>
                      <a:pPr marL="229871" lvl="0" indent="-229871">
                        <a:lnSpc>
                          <a:spcPct val="100000"/>
                        </a:lnSpc>
                        <a:spcBef>
                          <a:spcPts val="0"/>
                        </a:spcBef>
                        <a:spcAft>
                          <a:spcPts val="600"/>
                        </a:spcAft>
                        <a:buSzPct val="100000"/>
                        <a:buFont typeface="+mj-lt"/>
                        <a:buAutoNum type="arabicPeriod"/>
                      </a:pPr>
                      <a:r>
                        <a:rPr lang="en-US" sz="1200" b="0" i="0" u="none" strike="noStrike" dirty="0">
                          <a:solidFill>
                            <a:srgbClr val="000000"/>
                          </a:solidFill>
                          <a:latin typeface="Arial"/>
                          <a:cs typeface="Arial"/>
                        </a:rPr>
                        <a:t>Number of services, local stakeholders and our operational colleagues who say our work has sufficient focus on reducing inequalities </a:t>
                      </a:r>
                      <a:r>
                        <a:rPr lang="en-US" sz="1200" b="1" i="0" u="none" strike="noStrike" dirty="0">
                          <a:solidFill>
                            <a:schemeClr val="tx1"/>
                          </a:solidFill>
                          <a:latin typeface="Arial"/>
                          <a:cs typeface="Arial"/>
                        </a:rPr>
                        <a:t>(Amber </a:t>
                      </a:r>
                      <a:r>
                        <a:rPr lang="en-US" sz="1200" b="1" kern="1200" dirty="0">
                          <a:solidFill>
                            <a:schemeClr val="tx1"/>
                          </a:solidFill>
                          <a:latin typeface="Arial"/>
                          <a:cs typeface="Arial"/>
                        </a:rPr>
                        <a:t>→</a:t>
                      </a:r>
                      <a:r>
                        <a:rPr lang="en-US" sz="1200" b="1" i="0" u="none" strike="noStrike" dirty="0">
                          <a:solidFill>
                            <a:schemeClr val="tx1"/>
                          </a:solidFill>
                          <a:latin typeface="Arial"/>
                          <a:cs typeface="Arial"/>
                        </a:rPr>
                        <a:t>)</a:t>
                      </a:r>
                      <a:endParaRPr lang="en-GB" sz="1200" b="1" i="0" u="none" strike="noStrike" dirty="0">
                        <a:solidFill>
                          <a:schemeClr val="tx1"/>
                        </a:solidFill>
                        <a:latin typeface="Arial"/>
                        <a:cs typeface="Arial"/>
                      </a:endParaRPr>
                    </a:p>
                    <a:p>
                      <a:pPr marL="229871" lvl="0" indent="-229871">
                        <a:lnSpc>
                          <a:spcPct val="100000"/>
                        </a:lnSpc>
                        <a:spcBef>
                          <a:spcPts val="0"/>
                        </a:spcBef>
                        <a:spcAft>
                          <a:spcPts val="600"/>
                        </a:spcAft>
                        <a:buSzPct val="100000"/>
                        <a:buAutoNum type="arabicPeriod"/>
                      </a:pPr>
                      <a:r>
                        <a:rPr lang="en-US" sz="1200" b="0" i="0" u="none" strike="noStrike" dirty="0">
                          <a:solidFill>
                            <a:srgbClr val="000000"/>
                          </a:solidFill>
                          <a:latin typeface="Arial"/>
                          <a:cs typeface="Arial"/>
                        </a:rPr>
                        <a:t>The amount of content in our national reports about addressing inequalities in access, experience and outcome from using care services </a:t>
                      </a:r>
                      <a:r>
                        <a:rPr lang="en-US" sz="1200" b="1" i="0" u="none" strike="noStrike" dirty="0">
                          <a:solidFill>
                            <a:srgbClr val="000000"/>
                          </a:solidFill>
                          <a:latin typeface="Arial"/>
                          <a:cs typeface="Arial"/>
                        </a:rPr>
                        <a:t>(Green</a:t>
                      </a:r>
                      <a:r>
                        <a:rPr lang="en-US" sz="1200" b="1" kern="1200" dirty="0">
                          <a:solidFill>
                            <a:srgbClr val="000000"/>
                          </a:solidFill>
                          <a:latin typeface="Arial"/>
                          <a:cs typeface="Arial"/>
                        </a:rPr>
                        <a:t>→</a:t>
                      </a:r>
                      <a:r>
                        <a:rPr lang="en-US" sz="1200" b="1" i="0" u="none" strike="noStrike" dirty="0">
                          <a:solidFill>
                            <a:srgbClr val="000000"/>
                          </a:solidFill>
                          <a:latin typeface="Arial"/>
                          <a:cs typeface="Arial"/>
                        </a:rPr>
                        <a:t>)</a:t>
                      </a:r>
                    </a:p>
                    <a:p>
                      <a:pPr marL="229871" lvl="0" indent="-229871">
                        <a:lnSpc>
                          <a:spcPct val="100000"/>
                        </a:lnSpc>
                        <a:spcBef>
                          <a:spcPts val="0"/>
                        </a:spcBef>
                        <a:spcAft>
                          <a:spcPts val="600"/>
                        </a:spcAft>
                        <a:buSzPct val="100000"/>
                        <a:buAutoNum type="arabicPeriod"/>
                      </a:pPr>
                      <a:r>
                        <a:rPr lang="en-US" sz="1200" b="0" i="0" u="none" strike="noStrike" dirty="0">
                          <a:solidFill>
                            <a:srgbClr val="000000"/>
                          </a:solidFill>
                          <a:latin typeface="Arial"/>
                          <a:cs typeface="Arial"/>
                        </a:rPr>
                        <a:t>Evidence that learning from our independent voice work develops our own approaches to regulating to reduce inequalities, for example through changing our methods </a:t>
                      </a:r>
                      <a:r>
                        <a:rPr lang="en-US" sz="1200" b="1" i="0" u="none" strike="noStrike" dirty="0">
                          <a:solidFill>
                            <a:srgbClr val="000000"/>
                          </a:solidFill>
                          <a:latin typeface="Arial"/>
                          <a:cs typeface="Arial"/>
                        </a:rPr>
                        <a:t>(Green</a:t>
                      </a:r>
                      <a:r>
                        <a:rPr lang="en-US" sz="1200" b="1" kern="1200" dirty="0">
                          <a:solidFill>
                            <a:srgbClr val="000000"/>
                          </a:solidFill>
                          <a:latin typeface="Arial"/>
                          <a:cs typeface="Arial"/>
                        </a:rPr>
                        <a:t>→</a:t>
                      </a:r>
                      <a:r>
                        <a:rPr lang="en-US" sz="1200" b="1" i="0" u="none" strike="noStrike" dirty="0">
                          <a:solidFill>
                            <a:srgbClr val="000000"/>
                          </a:solidFill>
                          <a:latin typeface="Arial"/>
                          <a:cs typeface="Arial"/>
                        </a:rPr>
                        <a:t>)</a:t>
                      </a:r>
                      <a:endParaRPr lang="en-US" sz="1200" b="0" i="0" u="none" strike="noStrike" dirty="0">
                        <a:solidFill>
                          <a:srgbClr val="000000"/>
                        </a:solidFill>
                        <a:latin typeface="Arial"/>
                        <a:cs typeface="Arial"/>
                      </a:endParaRPr>
                    </a:p>
                    <a:p>
                      <a:pPr marL="229871" lvl="0" indent="-229871">
                        <a:lnSpc>
                          <a:spcPct val="100000"/>
                        </a:lnSpc>
                        <a:spcBef>
                          <a:spcPts val="0"/>
                        </a:spcBef>
                        <a:spcAft>
                          <a:spcPts val="300"/>
                        </a:spcAft>
                        <a:buNone/>
                      </a:pPr>
                      <a:endParaRPr lang="en-US" sz="1200" b="1" dirty="0">
                        <a:latin typeface="Arial" pitchFamily="34"/>
                        <a:cs typeface="Arial" pitchFamily="34"/>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fontAlgn="auto" hangingPunct="1">
                        <a:lnSpc>
                          <a:spcPct val="100000"/>
                        </a:lnSpc>
                        <a:spcBef>
                          <a:spcPts val="0"/>
                        </a:spcBef>
                        <a:spcAft>
                          <a:spcPts val="600"/>
                        </a:spcAft>
                        <a:buNone/>
                        <a:tabLst/>
                      </a:pPr>
                      <a:r>
                        <a:rPr lang="en-GB" sz="1200" kern="1200" dirty="0">
                          <a:solidFill>
                            <a:srgbClr val="000000"/>
                          </a:solidFill>
                          <a:latin typeface="Arial"/>
                          <a:cs typeface="Arial"/>
                        </a:rPr>
                        <a:t>EO5 is reported on separately within the Quarterly People and Culture assurance report.</a:t>
                      </a:r>
                    </a:p>
                    <a:p>
                      <a:pPr marL="0" lvl="0" indent="0" algn="l">
                        <a:spcAft>
                          <a:spcPts val="600"/>
                        </a:spcAft>
                        <a:buNone/>
                      </a:pPr>
                      <a:endParaRPr lang="en-GB" sz="1200" dirty="0">
                        <a:latin typeface="Arial" pitchFamily="34"/>
                        <a:cs typeface="Arial" pitchFamily="34"/>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4427468"/>
                  </a:ext>
                </a:extLst>
              </a:tr>
            </a:tbl>
          </a:graphicData>
        </a:graphic>
      </p:graphicFrame>
      <p:sp>
        <p:nvSpPr>
          <p:cNvPr id="4" name="Slide Number Placeholder 2">
            <a:extLst>
              <a:ext uri="{FF2B5EF4-FFF2-40B4-BE49-F238E27FC236}">
                <a16:creationId xmlns:a16="http://schemas.microsoft.com/office/drawing/2014/main" id="{80E35744-C16E-E704-1E92-55E7B62B2635}"/>
              </a:ext>
            </a:extLst>
          </p:cNvPr>
          <p:cNvSpPr txBox="1"/>
          <p:nvPr/>
        </p:nvSpPr>
        <p:spPr>
          <a:xfrm>
            <a:off x="8610603" y="6356351"/>
            <a:ext cx="2743200" cy="365129"/>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04FB679-67F7-402E-B367-B88C94223D20}" type="slidenum">
              <a:rPr lang="en-GB" sz="1200" b="0" i="0" u="none" strike="noStrike" kern="1200" cap="none" spc="0" baseline="0">
                <a:solidFill>
                  <a:srgbClr val="898989"/>
                </a:solidFill>
                <a:uFillTx/>
                <a:latin typeface="Calibri"/>
              </a:rPr>
              <a:t>10</a:t>
            </a:fld>
            <a:endParaRPr lang="en-GB" sz="1200" b="0" i="0" u="none" strike="noStrike" kern="1200" cap="none" spc="0" baseline="0">
              <a:solidFill>
                <a:srgbClr val="898989"/>
              </a:solidFill>
              <a:uFillTx/>
              <a:latin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2910">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E8289F09-50CD-84AF-871E-19A37124AC1C}"/>
              </a:ext>
            </a:extLst>
          </p:cNvPr>
          <p:cNvSpPr txBox="1">
            <a:spLocks noGrp="1"/>
          </p:cNvSpPr>
          <p:nvPr>
            <p:ph type="title"/>
          </p:nvPr>
        </p:nvSpPr>
        <p:spPr>
          <a:xfrm>
            <a:off x="182880" y="107286"/>
            <a:ext cx="7328879" cy="502764"/>
          </a:xfrm>
        </p:spPr>
        <p:txBody>
          <a:bodyPr lIns="0" tIns="0" rIns="0" bIns="0" anchor="t">
            <a:noAutofit/>
          </a:bodyPr>
          <a:lstStyle/>
          <a:p>
            <a:pPr lvl="0" hangingPunct="0">
              <a:lnSpc>
                <a:spcPct val="85000"/>
              </a:lnSpc>
            </a:pPr>
            <a:r>
              <a:rPr lang="en-US" sz="1300" b="1" kern="0" dirty="0">
                <a:latin typeface="Arial" pitchFamily="34"/>
                <a:ea typeface="MS PGothic" pitchFamily="34"/>
                <a:cs typeface="Arial" pitchFamily="34"/>
              </a:rPr>
              <a:t>Measures of Success by Equality Objective 2022/25 </a:t>
            </a:r>
            <a:r>
              <a:rPr lang="en-US" sz="1300" b="1" kern="0" dirty="0">
                <a:solidFill>
                  <a:srgbClr val="FFFFFF"/>
                </a:solidFill>
                <a:latin typeface="Arial" pitchFamily="34"/>
                <a:ea typeface="MS PGothic" pitchFamily="34"/>
                <a:cs typeface="Arial" pitchFamily="34"/>
              </a:rPr>
              <a:t>EO1</a:t>
            </a:r>
            <a:endParaRPr lang="en-US" sz="1300" b="1" kern="0" dirty="0">
              <a:latin typeface="Arial" pitchFamily="34"/>
              <a:ea typeface="MS PGothic" pitchFamily="34"/>
              <a:cs typeface="Arial" pitchFamily="34"/>
            </a:endParaRPr>
          </a:p>
        </p:txBody>
      </p:sp>
      <p:graphicFrame>
        <p:nvGraphicFramePr>
          <p:cNvPr id="3" name="Table 2">
            <a:extLst>
              <a:ext uri="{FF2B5EF4-FFF2-40B4-BE49-F238E27FC236}">
                <a16:creationId xmlns:a16="http://schemas.microsoft.com/office/drawing/2014/main" id="{40F36D25-5155-E3E3-F5FA-270A69F8DE46}"/>
              </a:ext>
            </a:extLst>
          </p:cNvPr>
          <p:cNvGraphicFramePr>
            <a:graphicFrameLocks noGrp="1"/>
          </p:cNvGraphicFramePr>
          <p:nvPr>
            <p:extLst>
              <p:ext uri="{D42A27DB-BD31-4B8C-83A1-F6EECF244321}">
                <p14:modId xmlns:p14="http://schemas.microsoft.com/office/powerpoint/2010/main" val="4166627008"/>
              </p:ext>
            </p:extLst>
          </p:nvPr>
        </p:nvGraphicFramePr>
        <p:xfrm>
          <a:off x="271750" y="358589"/>
          <a:ext cx="11277997" cy="6367549"/>
        </p:xfrm>
        <a:graphic>
          <a:graphicData uri="http://schemas.openxmlformats.org/drawingml/2006/table">
            <a:tbl>
              <a:tblPr firstRow="1" bandRow="1">
                <a:effectLst/>
                <a:tableStyleId>{5C22544A-7EE6-4342-B048-85BDC9FD1C3A}</a:tableStyleId>
              </a:tblPr>
              <a:tblGrid>
                <a:gridCol w="2894478">
                  <a:extLst>
                    <a:ext uri="{9D8B030D-6E8A-4147-A177-3AD203B41FA5}">
                      <a16:colId xmlns:a16="http://schemas.microsoft.com/office/drawing/2014/main" val="968639244"/>
                    </a:ext>
                  </a:extLst>
                </a:gridCol>
                <a:gridCol w="1447071">
                  <a:extLst>
                    <a:ext uri="{9D8B030D-6E8A-4147-A177-3AD203B41FA5}">
                      <a16:colId xmlns:a16="http://schemas.microsoft.com/office/drawing/2014/main" val="2276673741"/>
                    </a:ext>
                  </a:extLst>
                </a:gridCol>
                <a:gridCol w="1447071">
                  <a:extLst>
                    <a:ext uri="{9D8B030D-6E8A-4147-A177-3AD203B41FA5}">
                      <a16:colId xmlns:a16="http://schemas.microsoft.com/office/drawing/2014/main" val="2102235678"/>
                    </a:ext>
                  </a:extLst>
                </a:gridCol>
                <a:gridCol w="1271524">
                  <a:extLst>
                    <a:ext uri="{9D8B030D-6E8A-4147-A177-3AD203B41FA5}">
                      <a16:colId xmlns:a16="http://schemas.microsoft.com/office/drawing/2014/main" val="3575147413"/>
                    </a:ext>
                  </a:extLst>
                </a:gridCol>
                <a:gridCol w="1543165">
                  <a:extLst>
                    <a:ext uri="{9D8B030D-6E8A-4147-A177-3AD203B41FA5}">
                      <a16:colId xmlns:a16="http://schemas.microsoft.com/office/drawing/2014/main" val="302580221"/>
                    </a:ext>
                  </a:extLst>
                </a:gridCol>
                <a:gridCol w="2674688">
                  <a:extLst>
                    <a:ext uri="{9D8B030D-6E8A-4147-A177-3AD203B41FA5}">
                      <a16:colId xmlns:a16="http://schemas.microsoft.com/office/drawing/2014/main" val="1121494886"/>
                    </a:ext>
                  </a:extLst>
                </a:gridCol>
              </a:tblGrid>
              <a:tr h="485144">
                <a:tc gridSpan="6">
                  <a:txBody>
                    <a:bodyPr/>
                    <a:lstStyle/>
                    <a:p>
                      <a:pPr marL="0" marR="0" lvl="0" indent="0" algn="l" defTabSz="914400" rtl="0" fontAlgn="auto" hangingPunct="1">
                        <a:lnSpc>
                          <a:spcPct val="100000"/>
                        </a:lnSpc>
                        <a:spcBef>
                          <a:spcPts val="0"/>
                        </a:spcBef>
                        <a:spcAft>
                          <a:spcPts val="0"/>
                        </a:spcAft>
                        <a:buNone/>
                        <a:tabLst/>
                      </a:pPr>
                      <a:r>
                        <a:rPr lang="en-US" sz="1200" b="1" kern="1200" dirty="0">
                          <a:solidFill>
                            <a:srgbClr val="000000"/>
                          </a:solidFill>
                          <a:latin typeface="Arial"/>
                          <a:cs typeface="Arial"/>
                        </a:rPr>
                        <a:t>Equality Objective 1: A</a:t>
                      </a:r>
                      <a:r>
                        <a:rPr lang="en-GB" sz="1200" b="1" kern="1200" dirty="0" err="1">
                          <a:solidFill>
                            <a:srgbClr val="000000"/>
                          </a:solidFill>
                          <a:latin typeface="Arial"/>
                          <a:cs typeface="Arial"/>
                        </a:rPr>
                        <a:t>mplifying</a:t>
                      </a:r>
                      <a:r>
                        <a:rPr lang="en-GB" sz="1200" b="1" kern="1200" dirty="0">
                          <a:solidFill>
                            <a:srgbClr val="000000"/>
                          </a:solidFill>
                          <a:latin typeface="Arial"/>
                          <a:cs typeface="Arial"/>
                        </a:rPr>
                        <a:t> the voices of people more likely to have a poorer experience of care or have difficulty accessing care</a:t>
                      </a:r>
                      <a:endParaRPr lang="en-US" sz="1200" b="1" dirty="0">
                        <a:solidFill>
                          <a:srgbClr val="000000"/>
                        </a:solidFill>
                        <a:latin typeface="Arial"/>
                        <a:cs typeface="Arial"/>
                      </a:endParaRPr>
                    </a:p>
                    <a:p>
                      <a:pPr marL="0" marR="0" lvl="0" indent="0" algn="l" defTabSz="914400" rtl="0" fontAlgn="auto" hangingPunct="1">
                        <a:lnSpc>
                          <a:spcPct val="100000"/>
                        </a:lnSpc>
                        <a:spcBef>
                          <a:spcPts val="0"/>
                        </a:spcBef>
                        <a:spcAft>
                          <a:spcPts val="0"/>
                        </a:spcAft>
                        <a:buNone/>
                        <a:tabLst/>
                      </a:pPr>
                      <a:r>
                        <a:rPr lang="en-US" sz="1200" b="1" u="none" strike="noStrike" kern="1200" dirty="0">
                          <a:solidFill>
                            <a:srgbClr val="000000"/>
                          </a:solidFill>
                          <a:latin typeface="Arial"/>
                          <a:cs typeface="Arial"/>
                        </a:rPr>
                        <a:t>Overall: Amber (same as 2023/24)</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4689111"/>
                  </a:ext>
                </a:extLst>
              </a:tr>
              <a:tr h="550891">
                <a:tc>
                  <a:txBody>
                    <a:bodyPr/>
                    <a:lstStyle/>
                    <a:p>
                      <a:pPr marL="0" marR="0" lvl="0" indent="0" algn="l" rtl="0" fontAlgn="auto" hangingPunct="1">
                        <a:lnSpc>
                          <a:spcPct val="100000"/>
                        </a:lnSpc>
                        <a:spcBef>
                          <a:spcPts val="0"/>
                        </a:spcBef>
                        <a:spcAft>
                          <a:spcPts val="0"/>
                        </a:spcAft>
                        <a:buNone/>
                      </a:pPr>
                      <a:r>
                        <a:rPr lang="en-US" sz="1200" b="1" u="none" strike="noStrike" kern="1200" dirty="0">
                          <a:solidFill>
                            <a:srgbClr val="000000"/>
                          </a:solidFill>
                          <a:latin typeface="Arial"/>
                          <a:cs typeface="Arial"/>
                        </a:rPr>
                        <a:t>Measures 1.1 to 1.5</a:t>
                      </a:r>
                      <a:endParaRPr lang="en-US" sz="1200" b="1" dirty="0">
                        <a:solidFill>
                          <a:srgbClr val="000000"/>
                        </a:solidFill>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fontAlgn="auto" hangingPunct="1">
                        <a:lnSpc>
                          <a:spcPct val="100000"/>
                        </a:lnSpc>
                        <a:spcBef>
                          <a:spcPts val="0"/>
                        </a:spcBef>
                        <a:spcAft>
                          <a:spcPts val="0"/>
                        </a:spcAft>
                        <a:buNone/>
                        <a:tabLst/>
                      </a:pPr>
                      <a:endParaRPr lang="en-US" sz="300" b="1" kern="1200" dirty="0">
                        <a:solidFill>
                          <a:srgbClr val="000000"/>
                        </a:solidFill>
                        <a:latin typeface="Arial" pitchFamily="34"/>
                        <a:cs typeface="Arial" pitchFamily="34"/>
                      </a:endParaRPr>
                    </a:p>
                    <a:p>
                      <a:pPr marL="0" marR="0" lvl="0" indent="0" algn="l" rtl="0" fontAlgn="auto" hangingPunct="1">
                        <a:lnSpc>
                          <a:spcPct val="100000"/>
                        </a:lnSpc>
                        <a:spcBef>
                          <a:spcPts val="0"/>
                        </a:spcBef>
                        <a:spcAft>
                          <a:spcPts val="0"/>
                        </a:spcAft>
                        <a:buNone/>
                      </a:pPr>
                      <a:r>
                        <a:rPr lang="en-US" sz="1200" b="1" kern="1200" dirty="0">
                          <a:solidFill>
                            <a:srgbClr val="000000"/>
                          </a:solidFill>
                          <a:latin typeface="Arial"/>
                          <a:cs typeface="Arial"/>
                        </a:rPr>
                        <a:t>Target</a:t>
                      </a:r>
                      <a:endParaRPr lang="en-US" sz="1200" b="1" dirty="0">
                        <a:solidFill>
                          <a:srgbClr val="000000"/>
                        </a:solidFill>
                        <a:latin typeface="Arial"/>
                        <a:cs typeface="Arial"/>
                      </a:endParaRPr>
                    </a:p>
                  </a:txBody>
                  <a:tcPr marL="50639" marR="50639"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Arial"/>
                        </a:rPr>
                        <a:t>This Year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Arial"/>
                        </a:rPr>
                        <a:t>2024/25</a:t>
                      </a:r>
                    </a:p>
                  </a:txBody>
                  <a:tcPr marL="50639" marR="50639"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dirty="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rgbClr val="000000"/>
                          </a:solidFill>
                          <a:effectLst/>
                          <a:uLnTx/>
                          <a:uFillTx/>
                          <a:latin typeface="Arial"/>
                          <a:ea typeface="+mn-ea"/>
                          <a:cs typeface="Arial"/>
                        </a:rPr>
                        <a:t>2023/24</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endParaRPr lang="en-US" sz="700" b="1" u="none" strike="noStrike" kern="1200" dirty="0">
                        <a:solidFill>
                          <a:srgbClr val="000000"/>
                        </a:solidFill>
                        <a:latin typeface="Arial"/>
                        <a:cs typeface="Arial"/>
                      </a:endParaRPr>
                    </a:p>
                    <a:p>
                      <a:pPr marL="0" lvl="0" indent="0" algn="ctr">
                        <a:lnSpc>
                          <a:spcPct val="100000"/>
                        </a:lnSpc>
                        <a:spcBef>
                          <a:spcPts val="0"/>
                        </a:spcBef>
                        <a:spcAft>
                          <a:spcPts val="0"/>
                        </a:spcAft>
                        <a:buNone/>
                      </a:pPr>
                      <a:r>
                        <a:rPr lang="en-US" sz="1200" b="1" u="none" strike="noStrike" kern="1200" dirty="0">
                          <a:solidFill>
                            <a:srgbClr val="000000"/>
                          </a:solidFill>
                          <a:latin typeface="Arial"/>
                          <a:cs typeface="Arial"/>
                        </a:rPr>
                        <a:t>2022/23</a:t>
                      </a:r>
                      <a:endParaRPr lang="en-US" sz="1200" b="0" kern="1200" dirty="0">
                        <a:solidFill>
                          <a:srgbClr val="000000"/>
                        </a:solidFill>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endParaRPr lang="en-US" sz="1200" b="1" kern="1200" dirty="0">
                        <a:solidFill>
                          <a:srgbClr val="000000"/>
                        </a:solidFill>
                        <a:latin typeface="Arial"/>
                        <a:cs typeface="Arial"/>
                      </a:endParaRPr>
                    </a:p>
                    <a:p>
                      <a:pPr marL="0" lvl="0" indent="0" algn="l">
                        <a:lnSpc>
                          <a:spcPct val="100000"/>
                        </a:lnSpc>
                        <a:spcBef>
                          <a:spcPts val="0"/>
                        </a:spcBef>
                        <a:spcAft>
                          <a:spcPts val="0"/>
                        </a:spcAft>
                        <a:buNone/>
                      </a:pPr>
                      <a:r>
                        <a:rPr lang="en-US" sz="1200" b="1" kern="1200" dirty="0">
                          <a:solidFill>
                            <a:srgbClr val="000000"/>
                          </a:solidFill>
                          <a:latin typeface="Arial"/>
                          <a:cs typeface="Arial"/>
                        </a:rPr>
                        <a:t>Notes</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0001441"/>
                  </a:ext>
                </a:extLst>
              </a:tr>
              <a:tr h="1153957">
                <a:tc>
                  <a:txBody>
                    <a:bodyPr/>
                    <a:lstStyle/>
                    <a:p>
                      <a:pPr marL="229871" marR="0" lvl="0" indent="-229871" algn="l" rtl="0" fontAlgn="t" hangingPunct="1">
                        <a:lnSpc>
                          <a:spcPct val="100000"/>
                        </a:lnSpc>
                        <a:spcBef>
                          <a:spcPts val="0"/>
                        </a:spcBef>
                        <a:spcAft>
                          <a:spcPts val="600"/>
                        </a:spcAft>
                        <a:buSzPct val="100000"/>
                        <a:buFont typeface="+mj-lt"/>
                        <a:buAutoNum type="arabicPeriod"/>
                      </a:pPr>
                      <a:r>
                        <a:rPr lang="en-US" sz="1200" b="0" i="0" u="none" strike="noStrike" dirty="0">
                          <a:solidFill>
                            <a:srgbClr val="000000"/>
                          </a:solidFill>
                          <a:latin typeface="Arial"/>
                          <a:cs typeface="Arial"/>
                        </a:rPr>
                        <a:t>% of Inspection activity triggered by feedback from people (including those more likely to experience poor care) that we use in our regulation  </a:t>
                      </a:r>
                      <a:r>
                        <a:rPr lang="en-US" sz="1200" b="1" kern="1200" dirty="0">
                          <a:solidFill>
                            <a:srgbClr val="000000"/>
                          </a:solidFill>
                          <a:latin typeface="Arial"/>
                          <a:cs typeface="Arial"/>
                        </a:rPr>
                        <a:t>(Too early to measure→)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US" sz="1200" b="0" i="0" u="none" strike="noStrike" kern="1200" dirty="0">
                          <a:solidFill>
                            <a:srgbClr val="000000"/>
                          </a:solidFill>
                          <a:latin typeface="Arial"/>
                          <a:cs typeface="Arial"/>
                        </a:rPr>
                        <a:t>Increasing percentage year on year up to a cap (to be set)</a:t>
                      </a:r>
                      <a:endParaRPr lang="en-GB" sz="1200" b="0" i="0" u="none" strike="noStrike" kern="1200" dirty="0">
                        <a:solidFill>
                          <a:srgbClr val="000000"/>
                        </a:solidFill>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GB" sz="1200" b="0" i="0" u="none" strike="noStrike" kern="1200" dirty="0">
                          <a:solidFill>
                            <a:srgbClr val="000000"/>
                          </a:solidFill>
                          <a:latin typeface="Arial"/>
                          <a:cs typeface="Arial"/>
                        </a:rPr>
                        <a:t>19% - too early to measure with SAF</a:t>
                      </a:r>
                    </a:p>
                    <a:p>
                      <a:pPr marL="85725" lvl="0" indent="0">
                        <a:spcAft>
                          <a:spcPts val="300"/>
                        </a:spcAft>
                        <a:buNone/>
                      </a:pPr>
                      <a:endParaRPr lang="en-GB" sz="1200" b="0" i="0" u="none" strike="noStrike" kern="1200" dirty="0">
                        <a:solidFill>
                          <a:srgbClr val="000000"/>
                        </a:solidFill>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chemeClr val="bg1">
                        <a:lumMod val="85000"/>
                      </a:schemeClr>
                    </a:solidFill>
                  </a:tcPr>
                </a:tc>
                <a:tc>
                  <a:txBody>
                    <a:bodyPr/>
                    <a:lstStyle/>
                    <a:p>
                      <a:pPr marL="0" lvl="0" indent="0">
                        <a:lnSpc>
                          <a:spcPct val="100000"/>
                        </a:lnSpc>
                        <a:spcAft>
                          <a:spcPts val="600"/>
                        </a:spcAft>
                        <a:buNone/>
                      </a:pPr>
                      <a:r>
                        <a:rPr lang="en-US" sz="1200" b="0" dirty="0">
                          <a:solidFill>
                            <a:srgbClr val="000000"/>
                          </a:solidFill>
                          <a:latin typeface="Arial"/>
                          <a:cs typeface="Arial"/>
                        </a:rPr>
                        <a:t>16% - too early to measure with SAF</a:t>
                      </a:r>
                    </a:p>
                    <a:p>
                      <a:pPr marL="0" lvl="0" indent="0">
                        <a:lnSpc>
                          <a:spcPct val="100000"/>
                        </a:lnSpc>
                        <a:spcAft>
                          <a:spcPts val="600"/>
                        </a:spcAft>
                        <a:buNone/>
                      </a:pPr>
                      <a:endParaRPr lang="en-US" sz="1200" b="0" dirty="0">
                        <a:latin typeface="Arial"/>
                        <a:cs typeface="Arial"/>
                      </a:endParaRPr>
                    </a:p>
                    <a:p>
                      <a:pPr marL="0" lvl="0" indent="0">
                        <a:lnSpc>
                          <a:spcPct val="100000"/>
                        </a:lnSpc>
                        <a:spcAft>
                          <a:spcPts val="600"/>
                        </a:spcAft>
                        <a:buNone/>
                      </a:pPr>
                      <a:endParaRPr lang="en-US" sz="1200" b="0" dirty="0">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9D9D9"/>
                    </a:solidFill>
                  </a:tcPr>
                </a:tc>
                <a:tc>
                  <a:txBody>
                    <a:bodyPr/>
                    <a:lstStyle/>
                    <a:p>
                      <a:pPr marL="229871" lvl="0" indent="-229871">
                        <a:lnSpc>
                          <a:spcPct val="100000"/>
                        </a:lnSpc>
                        <a:spcBef>
                          <a:spcPts val="0"/>
                        </a:spcBef>
                        <a:spcAft>
                          <a:spcPts val="300"/>
                        </a:spcAft>
                        <a:buNone/>
                      </a:pPr>
                      <a:r>
                        <a:rPr lang="en-US" sz="1200" b="0">
                          <a:latin typeface="Arial"/>
                          <a:cs typeface="Arial"/>
                        </a:rPr>
                        <a:t>51% - Amber</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229871" lvl="0" indent="0">
                        <a:lnSpc>
                          <a:spcPct val="100000"/>
                        </a:lnSpc>
                        <a:spcBef>
                          <a:spcPts val="0"/>
                        </a:spcBef>
                        <a:spcAft>
                          <a:spcPts val="300"/>
                        </a:spcAft>
                        <a:buNone/>
                      </a:pPr>
                      <a:r>
                        <a:rPr lang="en-US" sz="1200" b="0" dirty="0">
                          <a:latin typeface="Arial"/>
                          <a:cs typeface="Arial"/>
                        </a:rPr>
                        <a:t>Method of recording has changed from information triggers to inspection reason – a better measure but still too early to rate improvement</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282227"/>
                  </a:ext>
                </a:extLst>
              </a:tr>
              <a:tr h="819917">
                <a:tc>
                  <a:txBody>
                    <a:bodyPr/>
                    <a:lstStyle/>
                    <a:p>
                      <a:pPr marL="229871" marR="0" lvl="0" indent="-229871" algn="l" defTabSz="914400" rtl="0" fontAlgn="auto" hangingPunct="1">
                        <a:lnSpc>
                          <a:spcPct val="100000"/>
                        </a:lnSpc>
                        <a:spcBef>
                          <a:spcPts val="0"/>
                        </a:spcBef>
                        <a:spcAft>
                          <a:spcPts val="0"/>
                        </a:spcAft>
                        <a:buSzPct val="100000"/>
                        <a:buFont typeface="+mj-lt"/>
                        <a:buAutoNum type="arabicPeriod" startAt="2"/>
                        <a:tabLst/>
                      </a:pPr>
                      <a:r>
                        <a:rPr lang="en-US" sz="1200" b="0" i="0" u="none" strike="noStrike" kern="1200" dirty="0">
                          <a:solidFill>
                            <a:srgbClr val="000000"/>
                          </a:solidFill>
                          <a:latin typeface="Arial"/>
                          <a:cs typeface="Arial"/>
                        </a:rPr>
                        <a:t>% of Engagement activity is with people more likely to experience poor care measured via public insight log </a:t>
                      </a:r>
                      <a:r>
                        <a:rPr lang="en-US" sz="1200" b="1" kern="1200" dirty="0">
                          <a:solidFill>
                            <a:srgbClr val="000000"/>
                          </a:solidFill>
                          <a:latin typeface="Arial"/>
                          <a:cs typeface="Arial"/>
                        </a:rPr>
                        <a:t>(Amber→)</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marR="0" lvl="0" indent="0" algn="l" defTabSz="914400" rtl="0" fontAlgn="auto" hangingPunct="1">
                        <a:lnSpc>
                          <a:spcPct val="100000"/>
                        </a:lnSpc>
                        <a:spcBef>
                          <a:spcPts val="0"/>
                        </a:spcBef>
                        <a:spcAft>
                          <a:spcPts val="300"/>
                        </a:spcAft>
                        <a:buNone/>
                        <a:tabLst/>
                      </a:pPr>
                      <a:r>
                        <a:rPr lang="en-US" sz="1200" b="0" i="0" u="none" strike="noStrike" kern="1200">
                          <a:solidFill>
                            <a:srgbClr val="000000"/>
                          </a:solidFill>
                          <a:latin typeface="Arial"/>
                          <a:cs typeface="Arial"/>
                        </a:rPr>
                        <a:t>Increasing percentage year on year</a:t>
                      </a:r>
                      <a:endParaRPr lang="en-GB" sz="1200" b="0" i="0" u="none" strike="noStrike" kern="1200">
                        <a:solidFill>
                          <a:srgbClr val="000000"/>
                        </a:solidFill>
                        <a:latin typeface="Arial"/>
                        <a:cs typeface="Arial"/>
                      </a:endParaRPr>
                    </a:p>
                    <a:p>
                      <a:pPr marL="85725" lvl="0" indent="0">
                        <a:spcAft>
                          <a:spcPts val="300"/>
                        </a:spcAft>
                        <a:buNone/>
                      </a:pPr>
                      <a:endParaRPr lang="en-GB" sz="1200" b="0" i="0" u="none" strike="noStrike" kern="1200">
                        <a:solidFill>
                          <a:srgbClr val="000000"/>
                        </a:solidFill>
                        <a:latin typeface="Arial" pitchFamily="34"/>
                        <a:cs typeface="Arial" pitchFamily="34"/>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GB" sz="1200" b="0" i="0" u="none" strike="noStrike" kern="1200" dirty="0">
                          <a:solidFill>
                            <a:srgbClr val="000000"/>
                          </a:solidFill>
                          <a:latin typeface="Arial" pitchFamily="34"/>
                          <a:cs typeface="Arial" pitchFamily="34"/>
                        </a:rPr>
                        <a:t>35%</a:t>
                      </a:r>
                    </a:p>
                    <a:p>
                      <a:pPr marL="85725" lvl="0" indent="0">
                        <a:spcAft>
                          <a:spcPts val="300"/>
                        </a:spcAft>
                        <a:buNone/>
                      </a:pPr>
                      <a:endParaRPr lang="en-GB" sz="1200" b="0" i="0" u="none" strike="noStrike" kern="1200" dirty="0">
                        <a:solidFill>
                          <a:srgbClr val="000000"/>
                        </a:solidFill>
                        <a:latin typeface="Arial" pitchFamily="34"/>
                        <a:cs typeface="Arial" pitchFamily="34"/>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0" lvl="0" indent="0">
                        <a:lnSpc>
                          <a:spcPct val="100000"/>
                        </a:lnSpc>
                        <a:spcAft>
                          <a:spcPts val="600"/>
                        </a:spcAft>
                        <a:buNone/>
                      </a:pPr>
                      <a:r>
                        <a:rPr lang="en-US" sz="1200" b="0" dirty="0">
                          <a:latin typeface="Arial"/>
                          <a:cs typeface="Arial"/>
                        </a:rPr>
                        <a:t>37%</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229871" lvl="0" indent="-229871">
                        <a:lnSpc>
                          <a:spcPct val="100000"/>
                        </a:lnSpc>
                        <a:spcBef>
                          <a:spcPts val="0"/>
                        </a:spcBef>
                        <a:spcAft>
                          <a:spcPts val="300"/>
                        </a:spcAft>
                        <a:buNone/>
                      </a:pPr>
                      <a:r>
                        <a:rPr lang="en-US" sz="1200" b="0">
                          <a:latin typeface="Arial"/>
                          <a:cs typeface="Arial"/>
                        </a:rPr>
                        <a:t>38%</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229871" lvl="0" indent="0">
                        <a:lnSpc>
                          <a:spcPct val="100000"/>
                        </a:lnSpc>
                        <a:spcBef>
                          <a:spcPts val="0"/>
                        </a:spcBef>
                        <a:spcAft>
                          <a:spcPts val="300"/>
                        </a:spcAft>
                        <a:buNone/>
                      </a:pPr>
                      <a:r>
                        <a:rPr lang="en-US" sz="1200" b="0">
                          <a:latin typeface="Arial"/>
                          <a:cs typeface="Arial"/>
                        </a:rPr>
                        <a:t>No significant increase or decrease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0442249"/>
                  </a:ext>
                </a:extLst>
              </a:tr>
              <a:tr h="1087174">
                <a:tc>
                  <a:txBody>
                    <a:bodyPr/>
                    <a:lstStyle/>
                    <a:p>
                      <a:pPr marL="229871" marR="0" lvl="0" indent="-229871" algn="l" defTabSz="914400" rtl="0" fontAlgn="auto" hangingPunct="1">
                        <a:lnSpc>
                          <a:spcPct val="100000"/>
                        </a:lnSpc>
                        <a:spcBef>
                          <a:spcPts val="0"/>
                        </a:spcBef>
                        <a:spcAft>
                          <a:spcPts val="0"/>
                        </a:spcAft>
                        <a:buSzPct val="100000"/>
                        <a:buFont typeface="+mj-lt"/>
                        <a:buAutoNum type="arabicPeriod" startAt="3"/>
                        <a:tabLst/>
                      </a:pPr>
                      <a:r>
                        <a:rPr lang="en-US" sz="1200" b="0" i="0" u="none" strike="noStrike">
                          <a:solidFill>
                            <a:srgbClr val="000000"/>
                          </a:solidFill>
                          <a:latin typeface="Arial"/>
                          <a:cs typeface="Arial"/>
                        </a:rPr>
                        <a:t>People, including those more likely to have poor care, say it is easy to share information with us </a:t>
                      </a:r>
                      <a:r>
                        <a:rPr lang="en-US" sz="1200" b="1" kern="1200">
                          <a:solidFill>
                            <a:srgbClr val="000000"/>
                          </a:solidFill>
                          <a:latin typeface="Arial"/>
                          <a:cs typeface="Arial"/>
                        </a:rPr>
                        <a:t>(Amber→)</a:t>
                      </a:r>
                    </a:p>
                    <a:p>
                      <a:pPr marL="229871" lvl="0" indent="-229871"/>
                      <a:endParaRPr lang="en-US" sz="1200">
                        <a:latin typeface="Arial" pitchFamily="34"/>
                        <a:cs typeface="Arial" pitchFamily="34"/>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US" sz="1200" b="0" i="0" u="none" strike="noStrike" kern="1200">
                          <a:solidFill>
                            <a:srgbClr val="000000"/>
                          </a:solidFill>
                          <a:latin typeface="Arial"/>
                          <a:cs typeface="Arial"/>
                        </a:rPr>
                        <a:t>75%</a:t>
                      </a:r>
                      <a:endParaRPr lang="en-GB" sz="1200" b="0" i="0" u="none" strike="noStrike" kern="1200">
                        <a:solidFill>
                          <a:srgbClr val="000000"/>
                        </a:solidFill>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GB" sz="1200" b="0" i="0" u="none" strike="noStrike" kern="1200" dirty="0">
                          <a:solidFill>
                            <a:srgbClr val="000000"/>
                          </a:solidFill>
                          <a:latin typeface="Arial"/>
                          <a:cs typeface="Arial"/>
                        </a:rPr>
                        <a:t>66% (all people)</a:t>
                      </a:r>
                    </a:p>
                    <a:p>
                      <a:pPr marL="85725" lvl="0" indent="0">
                        <a:spcAft>
                          <a:spcPts val="300"/>
                        </a:spcAft>
                        <a:buNone/>
                      </a:pPr>
                      <a:r>
                        <a:rPr lang="en-GB" sz="1200" b="0" i="0" u="none" strike="noStrike" kern="1200" dirty="0">
                          <a:solidFill>
                            <a:srgbClr val="000000"/>
                          </a:solidFill>
                          <a:latin typeface="Arial"/>
                          <a:cs typeface="Arial"/>
                        </a:rPr>
                        <a:t>73% (people more likely to have poor care</a:t>
                      </a: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0" lvl="0" indent="0">
                        <a:lnSpc>
                          <a:spcPct val="100000"/>
                        </a:lnSpc>
                        <a:spcAft>
                          <a:spcPts val="600"/>
                        </a:spcAft>
                        <a:buNone/>
                      </a:pPr>
                      <a:r>
                        <a:rPr lang="en-US" sz="1200" b="0" dirty="0">
                          <a:latin typeface="Arial"/>
                          <a:cs typeface="Arial"/>
                        </a:rPr>
                        <a:t>74% (all people)</a:t>
                      </a:r>
                    </a:p>
                    <a:p>
                      <a:pPr marL="0" lvl="0" indent="0">
                        <a:lnSpc>
                          <a:spcPct val="100000"/>
                        </a:lnSpc>
                        <a:spcAft>
                          <a:spcPts val="600"/>
                        </a:spcAft>
                        <a:buNone/>
                      </a:pPr>
                      <a:r>
                        <a:rPr lang="en-US" sz="1200" b="0" dirty="0">
                          <a:latin typeface="Arial"/>
                          <a:cs typeface="Arial"/>
                        </a:rPr>
                        <a:t>72% (people more likely to have poor care)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229871" lvl="0" indent="-229871">
                        <a:lnSpc>
                          <a:spcPct val="100000"/>
                        </a:lnSpc>
                        <a:spcBef>
                          <a:spcPts val="0"/>
                        </a:spcBef>
                        <a:spcAft>
                          <a:spcPts val="300"/>
                        </a:spcAft>
                        <a:buNone/>
                      </a:pPr>
                      <a:r>
                        <a:rPr lang="en-US" sz="1200" b="0">
                          <a:latin typeface="Arial"/>
                          <a:cs typeface="Arial"/>
                        </a:rPr>
                        <a:t>76% (all people)</a:t>
                      </a:r>
                    </a:p>
                    <a:p>
                      <a:pPr marL="229871" lvl="0" indent="-229871">
                        <a:lnSpc>
                          <a:spcPct val="100000"/>
                        </a:lnSpc>
                        <a:spcBef>
                          <a:spcPts val="0"/>
                        </a:spcBef>
                        <a:spcAft>
                          <a:spcPts val="300"/>
                        </a:spcAft>
                        <a:buNone/>
                      </a:pPr>
                      <a:r>
                        <a:rPr lang="en-US" sz="1200" b="0">
                          <a:latin typeface="Arial"/>
                          <a:cs typeface="Arial"/>
                        </a:rPr>
                        <a:t>70% (people more likely to have poor care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229871" lvl="0" indent="0">
                        <a:lnSpc>
                          <a:spcPct val="100000"/>
                        </a:lnSpc>
                        <a:spcBef>
                          <a:spcPts val="0"/>
                        </a:spcBef>
                        <a:spcAft>
                          <a:spcPts val="300"/>
                        </a:spcAft>
                        <a:buNone/>
                      </a:pPr>
                      <a:r>
                        <a:rPr lang="en-US" sz="1200" b="0" dirty="0">
                          <a:latin typeface="Arial"/>
                          <a:cs typeface="Arial"/>
                        </a:rPr>
                        <a:t>Slight improvement for people more likely to have poor care, decrease for all people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9517507"/>
                  </a:ext>
                </a:extLst>
              </a:tr>
              <a:tr h="1404488">
                <a:tc>
                  <a:txBody>
                    <a:bodyPr/>
                    <a:lstStyle/>
                    <a:p>
                      <a:pPr marL="229871" marR="0" lvl="0" indent="-229871" algn="l" defTabSz="914400" rtl="0" fontAlgn="auto" hangingPunct="1">
                        <a:lnSpc>
                          <a:spcPct val="100000"/>
                        </a:lnSpc>
                        <a:spcBef>
                          <a:spcPts val="0"/>
                        </a:spcBef>
                        <a:spcAft>
                          <a:spcPts val="0"/>
                        </a:spcAft>
                        <a:buSzPct val="100000"/>
                        <a:buFont typeface="+mj-lt"/>
                        <a:buAutoNum type="arabicPeriod" startAt="4"/>
                        <a:tabLst/>
                      </a:pPr>
                      <a:r>
                        <a:rPr lang="en-US" sz="1200" b="0" i="0" u="none" strike="noStrike" kern="1200" dirty="0">
                          <a:solidFill>
                            <a:srgbClr val="000000"/>
                          </a:solidFill>
                          <a:latin typeface="Arial"/>
                          <a:cs typeface="Arial"/>
                        </a:rPr>
                        <a:t>Assessment and review outputs include the views of people – including those more likely to have poor care </a:t>
                      </a:r>
                      <a:r>
                        <a:rPr lang="en-US" sz="1200" b="1" kern="1200" dirty="0">
                          <a:solidFill>
                            <a:srgbClr val="000000"/>
                          </a:solidFill>
                          <a:latin typeface="Arial"/>
                          <a:cs typeface="Arial"/>
                        </a:rPr>
                        <a:t>(Green↑)</a:t>
                      </a:r>
                    </a:p>
                    <a:p>
                      <a:pPr marL="229871" lvl="0" indent="-229871"/>
                      <a:endParaRPr lang="en-US" sz="1200" dirty="0">
                        <a:latin typeface="Arial" pitchFamily="34"/>
                        <a:cs typeface="Arial" pitchFamily="34"/>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US" sz="1200" b="0" i="0" u="none" strike="noStrike" kern="1200">
                          <a:solidFill>
                            <a:srgbClr val="000000"/>
                          </a:solidFill>
                          <a:latin typeface="Arial"/>
                          <a:cs typeface="Arial"/>
                        </a:rPr>
                        <a:t>100% of scheduled assessment outputs</a:t>
                      </a:r>
                    </a:p>
                    <a:p>
                      <a:pPr marL="85725" lvl="0" indent="0">
                        <a:spcAft>
                          <a:spcPts val="300"/>
                        </a:spcAft>
                        <a:buNone/>
                      </a:pPr>
                      <a:r>
                        <a:rPr lang="en-US" sz="1200" b="0" i="0" u="none" strike="noStrike" kern="1200">
                          <a:solidFill>
                            <a:srgbClr val="000000"/>
                          </a:solidFill>
                          <a:latin typeface="Arial"/>
                          <a:cs typeface="Arial"/>
                        </a:rPr>
                        <a:t>(except where equity Quality statements are not applicable)</a:t>
                      </a:r>
                      <a:endParaRPr lang="en-GB" sz="1200" b="0" i="0" u="none" strike="noStrike" kern="1200">
                        <a:solidFill>
                          <a:srgbClr val="000000"/>
                        </a:solidFill>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200" b="0" dirty="0">
                          <a:latin typeface="Arial"/>
                          <a:cs typeface="Arial"/>
                        </a:rPr>
                        <a:t> 100%</a:t>
                      </a:r>
                    </a:p>
                    <a:p>
                      <a:pPr marL="0" lvl="0" indent="0">
                        <a:lnSpc>
                          <a:spcPct val="100000"/>
                        </a:lnSpc>
                        <a:spcAft>
                          <a:spcPts val="600"/>
                        </a:spcAft>
                        <a:buNone/>
                      </a:pPr>
                      <a:endParaRPr lang="en-US" sz="1200" b="0" dirty="0">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0" lvl="0" indent="0">
                        <a:lnSpc>
                          <a:spcPct val="100000"/>
                        </a:lnSpc>
                        <a:spcAft>
                          <a:spcPts val="600"/>
                        </a:spcAft>
                        <a:buNone/>
                      </a:pPr>
                      <a:r>
                        <a:rPr lang="en-US" sz="1200" b="0" dirty="0">
                          <a:latin typeface="Arial"/>
                          <a:cs typeface="Arial"/>
                        </a:rPr>
                        <a:t>100%</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0" lvl="0" indent="0">
                        <a:lnSpc>
                          <a:spcPct val="100000"/>
                        </a:lnSpc>
                        <a:spcBef>
                          <a:spcPts val="0"/>
                        </a:spcBef>
                        <a:spcAft>
                          <a:spcPts val="300"/>
                        </a:spcAft>
                        <a:buNone/>
                      </a:pPr>
                      <a:r>
                        <a:rPr lang="en-US" sz="1200" b="0">
                          <a:latin typeface="Arial"/>
                          <a:cs typeface="Arial"/>
                        </a:rPr>
                        <a:t>Too early to measure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9D9D9"/>
                    </a:solidFill>
                  </a:tcPr>
                </a:tc>
                <a:tc>
                  <a:txBody>
                    <a:bodyPr/>
                    <a:lstStyle/>
                    <a:p>
                      <a:pPr marL="229871" lvl="0" indent="0" algn="l" defTabSz="914400" rtl="0" hangingPunct="1">
                        <a:lnSpc>
                          <a:spcPct val="100000"/>
                        </a:lnSpc>
                        <a:spcBef>
                          <a:spcPts val="0"/>
                        </a:spcBef>
                        <a:spcAft>
                          <a:spcPts val="300"/>
                        </a:spcAft>
                        <a:buNone/>
                      </a:pPr>
                      <a:r>
                        <a:rPr lang="en-US" sz="1200" b="0" kern="1200">
                          <a:solidFill>
                            <a:srgbClr val="000000"/>
                          </a:solidFill>
                          <a:latin typeface="Arial"/>
                          <a:cs typeface="Arial"/>
                        </a:rPr>
                        <a:t>100% of Local authority and ICS assessments include people’s experience in relation to equity in experience and outcomes.</a:t>
                      </a:r>
                    </a:p>
                    <a:p>
                      <a:pPr marL="229871" lvl="0" indent="0" algn="l" defTabSz="914400" rtl="0" hangingPunct="1">
                        <a:lnSpc>
                          <a:spcPct val="100000"/>
                        </a:lnSpc>
                        <a:spcBef>
                          <a:spcPts val="0"/>
                        </a:spcBef>
                        <a:spcAft>
                          <a:spcPts val="300"/>
                        </a:spcAft>
                        <a:buNone/>
                      </a:pPr>
                      <a:r>
                        <a:rPr lang="en-US" sz="1200" b="0" kern="1200">
                          <a:solidFill>
                            <a:srgbClr val="000000"/>
                          </a:solidFill>
                          <a:latin typeface="Arial"/>
                          <a:cs typeface="Arial"/>
                        </a:rPr>
                        <a:t>Not measuring yet at provider level – but assessment approach designed to reach 100% target</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7999814"/>
                  </a:ext>
                </a:extLst>
              </a:tr>
              <a:tr h="819917">
                <a:tc>
                  <a:txBody>
                    <a:bodyPr/>
                    <a:lstStyle/>
                    <a:p>
                      <a:pPr marL="228600" marR="0" lvl="0" indent="-228600" algn="l" defTabSz="914400" rtl="0" fontAlgn="auto" hangingPunct="1">
                        <a:lnSpc>
                          <a:spcPct val="100000"/>
                        </a:lnSpc>
                        <a:spcBef>
                          <a:spcPts val="0"/>
                        </a:spcBef>
                        <a:spcAft>
                          <a:spcPts val="0"/>
                        </a:spcAft>
                        <a:buSzPct val="100000"/>
                        <a:buFont typeface="+mj-lt"/>
                        <a:buAutoNum type="arabicPeriod" startAt="5"/>
                        <a:tabLst/>
                      </a:pPr>
                      <a:r>
                        <a:rPr lang="en-US" sz="1200" b="0" i="0" u="none" strike="noStrike" kern="1200">
                          <a:solidFill>
                            <a:srgbClr val="000000"/>
                          </a:solidFill>
                          <a:latin typeface="Arial"/>
                          <a:cs typeface="Arial"/>
                        </a:rPr>
                        <a:t>Operational colleagues say we give appropriate weight to people’s experiences of care </a:t>
                      </a:r>
                      <a:r>
                        <a:rPr lang="en-US" sz="1200" b="1" i="0" u="none" strike="noStrike">
                          <a:solidFill>
                            <a:srgbClr val="000000"/>
                          </a:solidFill>
                          <a:latin typeface="Arial"/>
                          <a:cs typeface="Arial"/>
                        </a:rPr>
                        <a:t>(</a:t>
                      </a:r>
                      <a:r>
                        <a:rPr lang="en-US" sz="1200" b="1" kern="1200">
                          <a:solidFill>
                            <a:srgbClr val="000000"/>
                          </a:solidFill>
                          <a:latin typeface="Arial"/>
                          <a:cs typeface="Arial"/>
                        </a:rPr>
                        <a:t>Too early→)</a:t>
                      </a:r>
                    </a:p>
                    <a:p>
                      <a:pPr marL="229871" lvl="0" indent="-229871"/>
                      <a:endParaRPr lang="en-US" sz="1200">
                        <a:latin typeface="Arial" pitchFamily="34"/>
                        <a:cs typeface="Arial" pitchFamily="34"/>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US" sz="1200" b="0" i="0" u="none" strike="noStrike" kern="1200">
                          <a:solidFill>
                            <a:srgbClr val="000000"/>
                          </a:solidFill>
                          <a:latin typeface="Arial"/>
                          <a:cs typeface="Arial"/>
                        </a:rPr>
                        <a:t>75%</a:t>
                      </a:r>
                      <a:endParaRPr lang="en-GB" sz="1200" b="0" i="0" u="none" strike="noStrike" kern="1200">
                        <a:solidFill>
                          <a:srgbClr val="000000"/>
                        </a:solidFill>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GB" sz="1200" b="0" i="0" u="none" strike="noStrike" kern="1200" dirty="0">
                          <a:solidFill>
                            <a:srgbClr val="000000"/>
                          </a:solidFill>
                          <a:latin typeface="Arial"/>
                          <a:cs typeface="Arial"/>
                        </a:rPr>
                        <a:t>Too early to measure</a:t>
                      </a:r>
                    </a:p>
                    <a:p>
                      <a:pPr marL="85725" lvl="0" indent="0">
                        <a:spcAft>
                          <a:spcPts val="300"/>
                        </a:spcAft>
                        <a:buNone/>
                      </a:pPr>
                      <a:endParaRPr lang="en-GB" sz="1200" b="0" i="0" u="none" strike="noStrike" kern="1200" dirty="0">
                        <a:solidFill>
                          <a:srgbClr val="000000"/>
                        </a:solidFill>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chemeClr val="bg1">
                        <a:lumMod val="85000"/>
                      </a:schemeClr>
                    </a:solidFill>
                  </a:tcPr>
                </a:tc>
                <a:tc>
                  <a:txBody>
                    <a:bodyPr/>
                    <a:lstStyle/>
                    <a:p>
                      <a:pPr marL="0" lvl="0" indent="0">
                        <a:lnSpc>
                          <a:spcPct val="100000"/>
                        </a:lnSpc>
                        <a:spcAft>
                          <a:spcPts val="600"/>
                        </a:spcAft>
                        <a:buNone/>
                      </a:pPr>
                      <a:r>
                        <a:rPr lang="en-US" sz="1200" b="0" dirty="0">
                          <a:latin typeface="Arial"/>
                          <a:cs typeface="Arial"/>
                        </a:rPr>
                        <a:t>Too early to measure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9D9D9"/>
                    </a:solidFill>
                  </a:tcPr>
                </a:tc>
                <a:tc>
                  <a:txBody>
                    <a:bodyPr/>
                    <a:lstStyle/>
                    <a:p>
                      <a:pPr marL="0" lvl="0" indent="0">
                        <a:lnSpc>
                          <a:spcPct val="100000"/>
                        </a:lnSpc>
                        <a:spcBef>
                          <a:spcPts val="0"/>
                        </a:spcBef>
                        <a:spcAft>
                          <a:spcPts val="300"/>
                        </a:spcAft>
                        <a:buNone/>
                      </a:pPr>
                      <a:r>
                        <a:rPr lang="en-US" sz="1200" b="0">
                          <a:latin typeface="Arial"/>
                          <a:cs typeface="Arial"/>
                        </a:rPr>
                        <a:t>Too early to measure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9D9D9"/>
                    </a:solidFill>
                  </a:tcPr>
                </a:tc>
                <a:tc>
                  <a:txBody>
                    <a:bodyPr/>
                    <a:lstStyle/>
                    <a:p>
                      <a:pPr marL="229871" lvl="0" indent="0" algn="l" defTabSz="914400" rtl="0" hangingPunct="1">
                        <a:lnSpc>
                          <a:spcPct val="100000"/>
                        </a:lnSpc>
                        <a:spcBef>
                          <a:spcPts val="0"/>
                        </a:spcBef>
                        <a:spcAft>
                          <a:spcPts val="300"/>
                        </a:spcAft>
                        <a:buNone/>
                      </a:pPr>
                      <a:r>
                        <a:rPr lang="en-US" sz="1200" b="0" kern="1200" dirty="0">
                          <a:solidFill>
                            <a:srgbClr val="000000"/>
                          </a:solidFill>
                          <a:latin typeface="Arial"/>
                          <a:cs typeface="Arial"/>
                        </a:rPr>
                        <a:t>Not measuring yet</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1266509"/>
                  </a:ext>
                </a:extLst>
              </a:tr>
            </a:tbl>
          </a:graphicData>
        </a:graphic>
      </p:graphicFrame>
      <p:sp>
        <p:nvSpPr>
          <p:cNvPr id="4" name="Slide Number Placeholder 2">
            <a:extLst>
              <a:ext uri="{FF2B5EF4-FFF2-40B4-BE49-F238E27FC236}">
                <a16:creationId xmlns:a16="http://schemas.microsoft.com/office/drawing/2014/main" id="{FA5B784E-ED77-6B77-9C7E-AED7EB43C475}"/>
              </a:ext>
            </a:extLst>
          </p:cNvPr>
          <p:cNvSpPr txBox="1"/>
          <p:nvPr/>
        </p:nvSpPr>
        <p:spPr>
          <a:xfrm>
            <a:off x="8610603" y="6356351"/>
            <a:ext cx="2743200" cy="365129"/>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CA03294-E830-4240-B639-E58CB744C734}" type="slidenum">
              <a:rPr lang="en-GB" sz="1200" b="0" i="0" u="none" strike="noStrike" kern="1200" cap="none" spc="0" baseline="0">
                <a:solidFill>
                  <a:srgbClr val="898989"/>
                </a:solidFill>
                <a:uFillTx/>
                <a:latin typeface="Calibri"/>
              </a:rPr>
              <a:t>11</a:t>
            </a:fld>
            <a:endParaRPr lang="en-GB" sz="1200" b="0" i="0" u="none" strike="noStrike" kern="1200" cap="none" spc="0" baseline="0">
              <a:solidFill>
                <a:srgbClr val="898989"/>
              </a:solidFill>
              <a:uFillTx/>
              <a:latin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2917">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ED2E9EB4-F78A-EE7E-B54C-9FB3505B3C2D}"/>
              </a:ext>
            </a:extLst>
          </p:cNvPr>
          <p:cNvSpPr txBox="1">
            <a:spLocks noGrp="1"/>
          </p:cNvSpPr>
          <p:nvPr>
            <p:ph type="title"/>
          </p:nvPr>
        </p:nvSpPr>
        <p:spPr>
          <a:xfrm>
            <a:off x="182880" y="170901"/>
            <a:ext cx="11737366" cy="502764"/>
          </a:xfrm>
        </p:spPr>
        <p:txBody>
          <a:bodyPr lIns="0" tIns="0" rIns="0" bIns="0" anchor="t">
            <a:noAutofit/>
          </a:bodyPr>
          <a:lstStyle/>
          <a:p>
            <a:pPr lvl="0" hangingPunct="0">
              <a:lnSpc>
                <a:spcPct val="85000"/>
              </a:lnSpc>
            </a:pPr>
            <a:r>
              <a:rPr lang="en-US" sz="1300" b="1" kern="0" dirty="0">
                <a:latin typeface="Arial" pitchFamily="34"/>
                <a:ea typeface="MS PGothic" pitchFamily="34"/>
                <a:cs typeface="Arial" pitchFamily="34"/>
              </a:rPr>
              <a:t>Measures of Success by Equality Objective 2022/25  </a:t>
            </a:r>
            <a:r>
              <a:rPr lang="en-US" sz="1300" b="1" kern="0" dirty="0">
                <a:solidFill>
                  <a:srgbClr val="FFFFFF"/>
                </a:solidFill>
                <a:latin typeface="Arial" pitchFamily="34"/>
                <a:ea typeface="MS PGothic" pitchFamily="34"/>
                <a:cs typeface="Arial" pitchFamily="34"/>
              </a:rPr>
              <a:t>EO2</a:t>
            </a:r>
          </a:p>
        </p:txBody>
      </p:sp>
      <p:graphicFrame>
        <p:nvGraphicFramePr>
          <p:cNvPr id="3" name="Table 2">
            <a:extLst>
              <a:ext uri="{FF2B5EF4-FFF2-40B4-BE49-F238E27FC236}">
                <a16:creationId xmlns:a16="http://schemas.microsoft.com/office/drawing/2014/main" id="{F756BD38-4EB1-8909-8E1F-9515D1C0D11C}"/>
              </a:ext>
            </a:extLst>
          </p:cNvPr>
          <p:cNvGraphicFramePr>
            <a:graphicFrameLocks noGrp="1"/>
          </p:cNvGraphicFramePr>
          <p:nvPr>
            <p:extLst>
              <p:ext uri="{D42A27DB-BD31-4B8C-83A1-F6EECF244321}">
                <p14:modId xmlns:p14="http://schemas.microsoft.com/office/powerpoint/2010/main" val="2334141380"/>
              </p:ext>
            </p:extLst>
          </p:nvPr>
        </p:nvGraphicFramePr>
        <p:xfrm>
          <a:off x="271750" y="376520"/>
          <a:ext cx="11277998" cy="6464842"/>
        </p:xfrm>
        <a:graphic>
          <a:graphicData uri="http://schemas.openxmlformats.org/drawingml/2006/table">
            <a:tbl>
              <a:tblPr firstRow="1" bandRow="1">
                <a:effectLst/>
                <a:tableStyleId>{5C22544A-7EE6-4342-B048-85BDC9FD1C3A}</a:tableStyleId>
              </a:tblPr>
              <a:tblGrid>
                <a:gridCol w="2940244">
                  <a:extLst>
                    <a:ext uri="{9D8B030D-6E8A-4147-A177-3AD203B41FA5}">
                      <a16:colId xmlns:a16="http://schemas.microsoft.com/office/drawing/2014/main" val="3591256137"/>
                    </a:ext>
                  </a:extLst>
                </a:gridCol>
                <a:gridCol w="1469952">
                  <a:extLst>
                    <a:ext uri="{9D8B030D-6E8A-4147-A177-3AD203B41FA5}">
                      <a16:colId xmlns:a16="http://schemas.microsoft.com/office/drawing/2014/main" val="1289440818"/>
                    </a:ext>
                  </a:extLst>
                </a:gridCol>
                <a:gridCol w="1291629">
                  <a:extLst>
                    <a:ext uri="{9D8B030D-6E8A-4147-A177-3AD203B41FA5}">
                      <a16:colId xmlns:a16="http://schemas.microsoft.com/office/drawing/2014/main" val="1435634516"/>
                    </a:ext>
                  </a:extLst>
                </a:gridCol>
                <a:gridCol w="1291629">
                  <a:extLst>
                    <a:ext uri="{9D8B030D-6E8A-4147-A177-3AD203B41FA5}">
                      <a16:colId xmlns:a16="http://schemas.microsoft.com/office/drawing/2014/main" val="1846511903"/>
                    </a:ext>
                  </a:extLst>
                </a:gridCol>
                <a:gridCol w="1448490">
                  <a:extLst>
                    <a:ext uri="{9D8B030D-6E8A-4147-A177-3AD203B41FA5}">
                      <a16:colId xmlns:a16="http://schemas.microsoft.com/office/drawing/2014/main" val="1048871150"/>
                    </a:ext>
                  </a:extLst>
                </a:gridCol>
                <a:gridCol w="2836054">
                  <a:extLst>
                    <a:ext uri="{9D8B030D-6E8A-4147-A177-3AD203B41FA5}">
                      <a16:colId xmlns:a16="http://schemas.microsoft.com/office/drawing/2014/main" val="43947073"/>
                    </a:ext>
                  </a:extLst>
                </a:gridCol>
              </a:tblGrid>
              <a:tr h="451465">
                <a:tc gridSpan="6">
                  <a:txBody>
                    <a:bodyPr/>
                    <a:lstStyle/>
                    <a:p>
                      <a:pPr marL="0" marR="0" lvl="0" indent="0" algn="l" defTabSz="914400" rtl="0" fontAlgn="auto" hangingPunct="1">
                        <a:lnSpc>
                          <a:spcPct val="100000"/>
                        </a:lnSpc>
                        <a:spcBef>
                          <a:spcPts val="0"/>
                        </a:spcBef>
                        <a:spcAft>
                          <a:spcPts val="0"/>
                        </a:spcAft>
                        <a:buNone/>
                        <a:tabLst/>
                      </a:pPr>
                      <a:r>
                        <a:rPr lang="en-US" sz="1200" b="1" kern="1200" dirty="0">
                          <a:solidFill>
                            <a:srgbClr val="000000"/>
                          </a:solidFill>
                          <a:latin typeface="Arial"/>
                          <a:cs typeface="Arial"/>
                        </a:rPr>
                        <a:t>Equality Objective 2: Using data to understand and respond to equality risks</a:t>
                      </a:r>
                      <a:endParaRPr lang="en-US" sz="1200" b="1" dirty="0">
                        <a:solidFill>
                          <a:srgbClr val="000000"/>
                        </a:solidFill>
                        <a:latin typeface="Arial" pitchFamily="34"/>
                        <a:cs typeface="Arial" pitchFamily="34"/>
                      </a:endParaRPr>
                    </a:p>
                    <a:p>
                      <a:pPr marL="0" marR="0" lvl="0" indent="0" algn="l" defTabSz="914400" rtl="0" fontAlgn="auto" hangingPunct="1">
                        <a:lnSpc>
                          <a:spcPct val="100000"/>
                        </a:lnSpc>
                        <a:spcBef>
                          <a:spcPts val="0"/>
                        </a:spcBef>
                        <a:spcAft>
                          <a:spcPts val="0"/>
                        </a:spcAft>
                        <a:buNone/>
                        <a:tabLst/>
                      </a:pPr>
                      <a:r>
                        <a:rPr lang="en-US" sz="1200" b="1" u="none" strike="noStrike" kern="1200" dirty="0">
                          <a:solidFill>
                            <a:srgbClr val="000000"/>
                          </a:solidFill>
                          <a:latin typeface="Arial"/>
                          <a:cs typeface="Arial"/>
                        </a:rPr>
                        <a:t>Overall: Amber (same as 2023/24)</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828030281"/>
                  </a:ext>
                </a:extLst>
              </a:tr>
              <a:tr h="493442">
                <a:tc>
                  <a:txBody>
                    <a:bodyPr/>
                    <a:lstStyle/>
                    <a:p>
                      <a:pPr marL="0" marR="0" lvl="0" indent="0" algn="l" rtl="0" fontAlgn="auto" hangingPunct="1">
                        <a:lnSpc>
                          <a:spcPct val="100000"/>
                        </a:lnSpc>
                        <a:spcBef>
                          <a:spcPts val="0"/>
                        </a:spcBef>
                        <a:spcAft>
                          <a:spcPts val="0"/>
                        </a:spcAft>
                        <a:buNone/>
                      </a:pPr>
                      <a:r>
                        <a:rPr lang="en-US" sz="1200" b="1" u="none" strike="noStrike" kern="1200">
                          <a:solidFill>
                            <a:srgbClr val="000000"/>
                          </a:solidFill>
                          <a:latin typeface="Arial"/>
                          <a:cs typeface="Arial"/>
                        </a:rPr>
                        <a:t>Measures 2.1 to 2.4</a:t>
                      </a:r>
                      <a:endParaRPr lang="en-US" sz="1200" b="1">
                        <a:solidFill>
                          <a:srgbClr val="000000"/>
                        </a:solidFill>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fontAlgn="auto" hangingPunct="1">
                        <a:lnSpc>
                          <a:spcPct val="100000"/>
                        </a:lnSpc>
                        <a:spcBef>
                          <a:spcPts val="0"/>
                        </a:spcBef>
                        <a:spcAft>
                          <a:spcPts val="0"/>
                        </a:spcAft>
                        <a:buNone/>
                        <a:tabLst/>
                      </a:pPr>
                      <a:endParaRPr lang="en-US" sz="300" b="1" kern="1200" dirty="0">
                        <a:solidFill>
                          <a:srgbClr val="000000"/>
                        </a:solidFill>
                        <a:latin typeface="Arial" pitchFamily="34"/>
                        <a:cs typeface="Arial" pitchFamily="34"/>
                      </a:endParaRPr>
                    </a:p>
                    <a:p>
                      <a:pPr marL="0" marR="0" lvl="0" indent="0" algn="l" rtl="0" fontAlgn="auto" hangingPunct="1">
                        <a:lnSpc>
                          <a:spcPct val="100000"/>
                        </a:lnSpc>
                        <a:spcBef>
                          <a:spcPts val="0"/>
                        </a:spcBef>
                        <a:spcAft>
                          <a:spcPts val="0"/>
                        </a:spcAft>
                        <a:buNone/>
                      </a:pPr>
                      <a:r>
                        <a:rPr lang="en-US" sz="1200" b="1" kern="1200" dirty="0">
                          <a:solidFill>
                            <a:srgbClr val="000000"/>
                          </a:solidFill>
                          <a:latin typeface="Arial"/>
                          <a:cs typeface="Arial"/>
                        </a:rPr>
                        <a:t>Target</a:t>
                      </a:r>
                      <a:endParaRPr lang="en-US" sz="1200" b="1" dirty="0">
                        <a:solidFill>
                          <a:srgbClr val="000000"/>
                        </a:solidFill>
                        <a:latin typeface="Arial"/>
                        <a:cs typeface="Arial"/>
                      </a:endParaRPr>
                    </a:p>
                  </a:txBody>
                  <a:tcPr marL="50639" marR="50639"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Arial"/>
                        </a:rPr>
                        <a:t>This Year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Arial"/>
                        </a:rPr>
                        <a:t>2024/25</a:t>
                      </a:r>
                    </a:p>
                  </a:txBody>
                  <a:tcPr marL="50639" marR="50639"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dirty="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rgbClr val="000000"/>
                          </a:solidFill>
                          <a:effectLst/>
                          <a:uLnTx/>
                          <a:uFillTx/>
                          <a:latin typeface="Arial"/>
                          <a:ea typeface="+mn-ea"/>
                          <a:cs typeface="Arial"/>
                        </a:rPr>
                        <a:t>2023/24</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endParaRPr lang="en-US" sz="700" b="1" u="none" strike="noStrike" kern="1200" dirty="0">
                        <a:solidFill>
                          <a:srgbClr val="000000"/>
                        </a:solidFill>
                        <a:latin typeface="Arial"/>
                        <a:cs typeface="Arial"/>
                      </a:endParaRPr>
                    </a:p>
                    <a:p>
                      <a:pPr marL="0" lvl="0" indent="0" algn="ctr">
                        <a:lnSpc>
                          <a:spcPct val="100000"/>
                        </a:lnSpc>
                        <a:spcBef>
                          <a:spcPts val="0"/>
                        </a:spcBef>
                        <a:spcAft>
                          <a:spcPts val="0"/>
                        </a:spcAft>
                        <a:buNone/>
                      </a:pPr>
                      <a:r>
                        <a:rPr lang="en-US" sz="1200" b="1" u="none" strike="noStrike" kern="1200" dirty="0">
                          <a:solidFill>
                            <a:srgbClr val="000000"/>
                          </a:solidFill>
                          <a:latin typeface="Arial"/>
                          <a:cs typeface="Arial"/>
                        </a:rPr>
                        <a:t>2022/23</a:t>
                      </a:r>
                      <a:endParaRPr lang="en-US" sz="1200" b="0" kern="1200" dirty="0">
                        <a:solidFill>
                          <a:srgbClr val="000000"/>
                        </a:solidFill>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US" sz="1200" b="1" kern="1200">
                          <a:solidFill>
                            <a:srgbClr val="000000"/>
                          </a:solidFill>
                          <a:latin typeface="Arial"/>
                          <a:cs typeface="Arial"/>
                        </a:rPr>
                        <a:t>Notes</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3986811"/>
                  </a:ext>
                </a:extLst>
              </a:tr>
              <a:tr h="1343140">
                <a:tc>
                  <a:txBody>
                    <a:bodyPr/>
                    <a:lstStyle/>
                    <a:p>
                      <a:pPr marL="228600" lvl="0" indent="-228600">
                        <a:lnSpc>
                          <a:spcPct val="100000"/>
                        </a:lnSpc>
                        <a:spcAft>
                          <a:spcPts val="600"/>
                        </a:spcAft>
                        <a:buSzPct val="100000"/>
                        <a:buAutoNum type="arabicPeriod"/>
                      </a:pPr>
                      <a:r>
                        <a:rPr lang="en-US" sz="1200" kern="1200">
                          <a:solidFill>
                            <a:srgbClr val="000000"/>
                          </a:solidFill>
                          <a:latin typeface="Arial"/>
                          <a:cs typeface="Arial"/>
                        </a:rPr>
                        <a:t>Data items in risk models relating to equality risks </a:t>
                      </a:r>
                      <a:r>
                        <a:rPr lang="en-GB" sz="1200" b="1" i="0" u="none" strike="noStrike" kern="1200">
                          <a:solidFill>
                            <a:srgbClr val="000000"/>
                          </a:solidFill>
                          <a:latin typeface="Arial"/>
                        </a:rPr>
                        <a:t>(Too early</a:t>
                      </a:r>
                      <a:r>
                        <a:rPr lang="en-US" sz="1200" b="1" i="0" u="none" strike="noStrike" kern="1200">
                          <a:solidFill>
                            <a:srgbClr val="000000"/>
                          </a:solidFill>
                          <a:latin typeface="Arial"/>
                        </a:rPr>
                        <a:t>→</a:t>
                      </a:r>
                      <a:r>
                        <a:rPr lang="en-GB" sz="1200" b="1" i="0" u="none" strike="noStrike" kern="1200">
                          <a:solidFill>
                            <a:srgbClr val="000000"/>
                          </a:solidFill>
                          <a:latin typeface="Arial"/>
                        </a:rPr>
                        <a:t>)</a:t>
                      </a:r>
                      <a:endParaRPr lang="en-US" sz="1200" b="1" kern="1200">
                        <a:solidFill>
                          <a:srgbClr val="000000"/>
                        </a:solidFill>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US" sz="1200" b="0" i="0" u="none" strike="noStrike" kern="1200">
                          <a:solidFill>
                            <a:srgbClr val="000000"/>
                          </a:solidFill>
                          <a:latin typeface="Arial"/>
                          <a:cs typeface="Arial"/>
                        </a:rPr>
                        <a:t>Increasing percentage year on year</a:t>
                      </a:r>
                      <a:endParaRPr lang="en-GB" sz="1200" b="0" i="0" u="none" strike="noStrike" kern="1200">
                        <a:solidFill>
                          <a:srgbClr val="000000"/>
                        </a:solidFill>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200" b="0" dirty="0">
                          <a:latin typeface="Arial"/>
                          <a:cs typeface="Arial"/>
                        </a:rPr>
                        <a:t>Too early to measure</a:t>
                      </a:r>
                    </a:p>
                    <a:p>
                      <a:pPr marL="0" lvl="0" indent="0">
                        <a:lnSpc>
                          <a:spcPct val="100000"/>
                        </a:lnSpc>
                        <a:spcAft>
                          <a:spcPts val="600"/>
                        </a:spcAft>
                        <a:buNone/>
                      </a:pPr>
                      <a:endParaRPr lang="en-US" sz="1200" b="0" dirty="0">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9D9D9"/>
                    </a:solidFill>
                  </a:tcPr>
                </a:tc>
                <a:tc>
                  <a:txBody>
                    <a:bodyPr/>
                    <a:lstStyle/>
                    <a:p>
                      <a:pPr marL="0" lvl="0" indent="0">
                        <a:lnSpc>
                          <a:spcPct val="100000"/>
                        </a:lnSpc>
                        <a:spcAft>
                          <a:spcPts val="600"/>
                        </a:spcAft>
                        <a:buNone/>
                      </a:pPr>
                      <a:r>
                        <a:rPr lang="en-US" sz="1200" b="0" dirty="0">
                          <a:latin typeface="Arial"/>
                          <a:cs typeface="Arial"/>
                        </a:rPr>
                        <a:t>Too early to measure</a:t>
                      </a:r>
                    </a:p>
                    <a:p>
                      <a:pPr marL="0" lvl="0" indent="0">
                        <a:lnSpc>
                          <a:spcPct val="100000"/>
                        </a:lnSpc>
                        <a:spcAft>
                          <a:spcPts val="600"/>
                        </a:spcAft>
                        <a:buNone/>
                      </a:pPr>
                      <a:endParaRPr lang="en-US" sz="1200" b="0" dirty="0">
                        <a:latin typeface="Arial"/>
                        <a:cs typeface="Arial"/>
                      </a:endParaRPr>
                    </a:p>
                    <a:p>
                      <a:pPr marL="0" lvl="0" indent="0">
                        <a:lnSpc>
                          <a:spcPct val="100000"/>
                        </a:lnSpc>
                        <a:spcAft>
                          <a:spcPts val="600"/>
                        </a:spcAft>
                        <a:buNone/>
                      </a:pPr>
                      <a:endParaRPr lang="en-US" sz="1200" b="0" dirty="0">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9D9D9"/>
                    </a:solidFill>
                  </a:tcPr>
                </a:tc>
                <a:tc>
                  <a:txBody>
                    <a:bodyPr/>
                    <a:lstStyle/>
                    <a:p>
                      <a:pPr marL="0" lvl="0" indent="0" algn="l" defTabSz="914400" rtl="0" hangingPunct="1">
                        <a:lnSpc>
                          <a:spcPct val="100000"/>
                        </a:lnSpc>
                        <a:spcBef>
                          <a:spcPts val="0"/>
                        </a:spcBef>
                        <a:spcAft>
                          <a:spcPts val="600"/>
                        </a:spcAft>
                        <a:buNone/>
                      </a:pPr>
                      <a:r>
                        <a:rPr lang="en-US" sz="1200" b="0" kern="1200">
                          <a:solidFill>
                            <a:srgbClr val="000000"/>
                          </a:solidFill>
                          <a:latin typeface="Arial"/>
                          <a:cs typeface="Arial"/>
                        </a:rPr>
                        <a:t>Too early to measure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9D9D9"/>
                    </a:solidFill>
                  </a:tcPr>
                </a:tc>
                <a:tc>
                  <a:txBody>
                    <a:bodyPr/>
                    <a:lstStyle/>
                    <a:p>
                      <a:pPr marL="229871" lvl="0" indent="0">
                        <a:lnSpc>
                          <a:spcPct val="100000"/>
                        </a:lnSpc>
                        <a:spcBef>
                          <a:spcPts val="0"/>
                        </a:spcBef>
                        <a:spcAft>
                          <a:spcPts val="300"/>
                        </a:spcAft>
                        <a:buNone/>
                      </a:pPr>
                      <a:r>
                        <a:rPr lang="en-US" sz="1200" b="0" dirty="0">
                          <a:latin typeface="Arial"/>
                          <a:cs typeface="Arial"/>
                        </a:rPr>
                        <a:t>Data migration still underway and expected to be completed for Q1 2025/26. Discussions underway on key equality risks to capture but too early to measure. A future way to measure this indicator has been confirmed.</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1271335"/>
                  </a:ext>
                </a:extLst>
              </a:tr>
              <a:tr h="1164055">
                <a:tc>
                  <a:txBody>
                    <a:bodyPr/>
                    <a:lstStyle/>
                    <a:p>
                      <a:pPr marL="229871" marR="0" lvl="0" indent="-229871" algn="l" defTabSz="914400" rtl="0" fontAlgn="auto" hangingPunct="1">
                        <a:lnSpc>
                          <a:spcPct val="100000"/>
                        </a:lnSpc>
                        <a:spcBef>
                          <a:spcPts val="0"/>
                        </a:spcBef>
                        <a:spcAft>
                          <a:spcPts val="0"/>
                        </a:spcAft>
                        <a:buSzPct val="100000"/>
                        <a:buFont typeface="+mj-lt"/>
                        <a:buAutoNum type="arabicPeriod" startAt="2"/>
                        <a:tabLst/>
                      </a:pPr>
                      <a:r>
                        <a:rPr lang="en-US" sz="1200" kern="1200">
                          <a:solidFill>
                            <a:srgbClr val="000000"/>
                          </a:solidFill>
                          <a:latin typeface="Arial"/>
                          <a:cs typeface="Arial"/>
                        </a:rPr>
                        <a:t>Data on equality risks that trigger regulatory action </a:t>
                      </a:r>
                      <a:r>
                        <a:rPr lang="en-GB" sz="1200" b="1" kern="1200">
                          <a:solidFill>
                            <a:srgbClr val="000000"/>
                          </a:solidFill>
                          <a:latin typeface="Arial"/>
                          <a:cs typeface="Arial"/>
                        </a:rPr>
                        <a:t>(Too early </a:t>
                      </a:r>
                      <a:r>
                        <a:rPr lang="en-US" sz="1200" b="1" u="none" strike="noStrike" kern="1200">
                          <a:solidFill>
                            <a:srgbClr val="000000"/>
                          </a:solidFill>
                          <a:latin typeface="Arial"/>
                          <a:cs typeface="Arial"/>
                        </a:rPr>
                        <a:t>→</a:t>
                      </a:r>
                      <a:r>
                        <a:rPr lang="en-GB" sz="1200" b="1" kern="1200">
                          <a:solidFill>
                            <a:srgbClr val="000000"/>
                          </a:solidFill>
                          <a:latin typeface="Arial"/>
                          <a:cs typeface="Arial"/>
                        </a:rPr>
                        <a:t>) </a:t>
                      </a:r>
                      <a:endParaRPr lang="en-US" sz="1200" b="1" kern="1200">
                        <a:solidFill>
                          <a:srgbClr val="000000"/>
                        </a:solidFill>
                        <a:latin typeface="Arial"/>
                        <a:cs typeface="Arial"/>
                      </a:endParaRPr>
                    </a:p>
                    <a:p>
                      <a:pPr marL="229871" marR="0" lvl="0" indent="-229871" algn="l" defTabSz="914400" rtl="0" fontAlgn="auto" hangingPunct="1">
                        <a:lnSpc>
                          <a:spcPct val="100000"/>
                        </a:lnSpc>
                        <a:spcBef>
                          <a:spcPts val="0"/>
                        </a:spcBef>
                        <a:spcAft>
                          <a:spcPts val="0"/>
                        </a:spcAft>
                        <a:buNone/>
                        <a:tabLst/>
                      </a:pPr>
                      <a:endParaRPr lang="en-US" sz="1200" b="1" kern="1200">
                        <a:solidFill>
                          <a:srgbClr val="000000"/>
                        </a:solidFill>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marR="0" lvl="0" indent="0" algn="l" defTabSz="914400" rtl="0" fontAlgn="auto" hangingPunct="1">
                        <a:lnSpc>
                          <a:spcPct val="100000"/>
                        </a:lnSpc>
                        <a:spcBef>
                          <a:spcPts val="0"/>
                        </a:spcBef>
                        <a:spcAft>
                          <a:spcPts val="300"/>
                        </a:spcAft>
                        <a:buNone/>
                        <a:tabLst/>
                      </a:pPr>
                      <a:r>
                        <a:rPr lang="en-US" sz="1200" b="0" i="0" u="none" strike="noStrike" kern="1200">
                          <a:solidFill>
                            <a:srgbClr val="000000"/>
                          </a:solidFill>
                          <a:latin typeface="Arial"/>
                          <a:cs typeface="Arial"/>
                        </a:rPr>
                        <a:t>Increasing percentage year on year</a:t>
                      </a:r>
                      <a:endParaRPr lang="en-GB" sz="1200" b="0" i="0" u="none" strike="noStrike" kern="1200">
                        <a:solidFill>
                          <a:srgbClr val="000000"/>
                        </a:solidFill>
                        <a:latin typeface="Arial"/>
                        <a:cs typeface="Arial"/>
                      </a:endParaRPr>
                    </a:p>
                    <a:p>
                      <a:pPr marL="85725" lvl="0" indent="0">
                        <a:spcAft>
                          <a:spcPts val="300"/>
                        </a:spcAft>
                        <a:buNone/>
                      </a:pPr>
                      <a:endParaRPr lang="en-GB" sz="1200" b="0" i="0" u="none" strike="noStrike" kern="1200">
                        <a:solidFill>
                          <a:srgbClr val="000000"/>
                        </a:solidFill>
                        <a:latin typeface="Arial" pitchFamily="34"/>
                        <a:cs typeface="Arial" pitchFamily="34"/>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200" b="0" i="0" u="none" strike="noStrike" kern="1200" cap="none" spc="0" baseline="0" dirty="0">
                          <a:solidFill>
                            <a:srgbClr val="000000"/>
                          </a:solidFill>
                          <a:uFillTx/>
                          <a:latin typeface="Arial"/>
                          <a:cs typeface="Arial"/>
                        </a:rPr>
                        <a:t>Too early to measure</a:t>
                      </a:r>
                    </a:p>
                    <a:p>
                      <a:pPr marL="0" marR="0" lvl="0" indent="0" algn="l" defTabSz="914400" rtl="0" fontAlgn="auto" hangingPunct="1">
                        <a:lnSpc>
                          <a:spcPct val="100000"/>
                        </a:lnSpc>
                        <a:spcBef>
                          <a:spcPts val="0"/>
                        </a:spcBef>
                        <a:spcAft>
                          <a:spcPts val="600"/>
                        </a:spcAft>
                        <a:buNone/>
                        <a:tabLst/>
                      </a:pPr>
                      <a:endParaRPr lang="en-US" sz="1200" b="0" i="0" u="none" strike="noStrike" kern="1200" cap="none" spc="0" baseline="0" dirty="0">
                        <a:solidFill>
                          <a:srgbClr val="000000"/>
                        </a:solidFill>
                        <a:uFillTx/>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BDBDB"/>
                    </a:solidFill>
                  </a:tcPr>
                </a:tc>
                <a:tc>
                  <a:txBody>
                    <a:bodyPr/>
                    <a:lstStyle/>
                    <a:p>
                      <a:pPr marL="0" marR="0" lvl="0" indent="0" algn="l" defTabSz="914400" rtl="0" fontAlgn="auto" hangingPunct="1">
                        <a:lnSpc>
                          <a:spcPct val="100000"/>
                        </a:lnSpc>
                        <a:spcBef>
                          <a:spcPts val="0"/>
                        </a:spcBef>
                        <a:spcAft>
                          <a:spcPts val="600"/>
                        </a:spcAft>
                        <a:buNone/>
                        <a:tabLst/>
                      </a:pPr>
                      <a:r>
                        <a:rPr lang="en-US" sz="1200" b="0" i="0" u="none" strike="noStrike" kern="1200" cap="none" spc="0" baseline="0" dirty="0">
                          <a:solidFill>
                            <a:srgbClr val="000000"/>
                          </a:solidFill>
                          <a:uFillTx/>
                          <a:latin typeface="Arial"/>
                          <a:cs typeface="Arial"/>
                        </a:rPr>
                        <a:t>Too early to measure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BDBDB"/>
                    </a:solidFill>
                  </a:tcPr>
                </a:tc>
                <a:tc>
                  <a:txBody>
                    <a:bodyPr/>
                    <a:lstStyle/>
                    <a:p>
                      <a:pPr marL="0" marR="0" lvl="0" indent="0" algn="l" defTabSz="914400" rtl="0" fontAlgn="auto" hangingPunct="1">
                        <a:lnSpc>
                          <a:spcPct val="100000"/>
                        </a:lnSpc>
                        <a:spcBef>
                          <a:spcPts val="0"/>
                        </a:spcBef>
                        <a:spcAft>
                          <a:spcPts val="600"/>
                        </a:spcAft>
                        <a:buNone/>
                        <a:tabLst/>
                      </a:pPr>
                      <a:r>
                        <a:rPr lang="en-US" sz="1200" b="0" i="0" u="none" strike="noStrike" kern="1200" cap="none" spc="0" baseline="0" dirty="0">
                          <a:solidFill>
                            <a:srgbClr val="000000"/>
                          </a:solidFill>
                          <a:uFillTx/>
                          <a:latin typeface="Arial"/>
                          <a:cs typeface="Arial"/>
                        </a:rPr>
                        <a:t>Too early to measure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BDBDB"/>
                    </a:solidFill>
                  </a:tcPr>
                </a:tc>
                <a:tc>
                  <a:txBody>
                    <a:bodyPr/>
                    <a:lstStyle/>
                    <a:p>
                      <a:pPr marL="229871" lvl="0" indent="0">
                        <a:lnSpc>
                          <a:spcPct val="100000"/>
                        </a:lnSpc>
                        <a:spcBef>
                          <a:spcPts val="0"/>
                        </a:spcBef>
                        <a:spcAft>
                          <a:spcPts val="300"/>
                        </a:spcAft>
                        <a:buNone/>
                      </a:pPr>
                      <a:r>
                        <a:rPr lang="en-US" sz="1200" b="0" dirty="0">
                          <a:latin typeface="Arial"/>
                          <a:cs typeface="Arial"/>
                        </a:rPr>
                        <a:t>Not yet measurable. Having specific Quality statements in new assessment model, alongside work on equality risk escalation tool will enable this in future. QS audit underway.</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6533652"/>
                  </a:ext>
                </a:extLst>
              </a:tr>
              <a:tr h="1559535">
                <a:tc>
                  <a:txBody>
                    <a:bodyPr/>
                    <a:lstStyle/>
                    <a:p>
                      <a:pPr marL="228600" lvl="0" indent="-228600">
                        <a:lnSpc>
                          <a:spcPct val="100000"/>
                        </a:lnSpc>
                        <a:spcAft>
                          <a:spcPts val="600"/>
                        </a:spcAft>
                        <a:buSzPct val="100000"/>
                        <a:buFont typeface="+mj-lt"/>
                        <a:buAutoNum type="arabicPeriod" startAt="3"/>
                      </a:pPr>
                      <a:r>
                        <a:rPr lang="en-US" sz="1200" kern="1200">
                          <a:solidFill>
                            <a:srgbClr val="000000"/>
                          </a:solidFill>
                          <a:latin typeface="Arial"/>
                          <a:cs typeface="Arial"/>
                        </a:rPr>
                        <a:t>Use of information on equality risks in the reports we publish about our assessments </a:t>
                      </a:r>
                      <a:r>
                        <a:rPr lang="en-GB" sz="1200" b="1" kern="1200">
                          <a:solidFill>
                            <a:srgbClr val="000000"/>
                          </a:solidFill>
                          <a:latin typeface="Arial"/>
                          <a:cs typeface="Arial"/>
                        </a:rPr>
                        <a:t>(Green</a:t>
                      </a:r>
                      <a:r>
                        <a:rPr lang="en-US" sz="1200" b="1" kern="1200">
                          <a:solidFill>
                            <a:srgbClr val="000000"/>
                          </a:solidFill>
                          <a:latin typeface="Arial"/>
                          <a:cs typeface="Arial"/>
                        </a:rPr>
                        <a:t>↑</a:t>
                      </a:r>
                      <a:r>
                        <a:rPr lang="en-GB" sz="1200" b="1" kern="1200">
                          <a:solidFill>
                            <a:srgbClr val="000000"/>
                          </a:solidFill>
                          <a:latin typeface="Arial"/>
                          <a:cs typeface="Arial"/>
                        </a:rPr>
                        <a:t>)</a:t>
                      </a:r>
                    </a:p>
                    <a:p>
                      <a:pPr marL="0" lvl="0" indent="0">
                        <a:buNone/>
                      </a:pPr>
                      <a:endParaRPr lang="en-US" sz="1200">
                        <a:latin typeface="Arial" pitchFamily="34"/>
                        <a:cs typeface="Arial" pitchFamily="34"/>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US" sz="1200" b="0" i="0" u="none" strike="noStrike" kern="1200">
                          <a:solidFill>
                            <a:srgbClr val="000000"/>
                          </a:solidFill>
                          <a:latin typeface="Arial"/>
                          <a:cs typeface="Arial"/>
                        </a:rPr>
                        <a:t>100% of scheduled assessment outputs</a:t>
                      </a:r>
                    </a:p>
                    <a:p>
                      <a:pPr marL="85725" marR="0" lvl="0" indent="0" algn="l" defTabSz="914400" rtl="0" fontAlgn="auto" hangingPunct="1">
                        <a:lnSpc>
                          <a:spcPct val="100000"/>
                        </a:lnSpc>
                        <a:spcBef>
                          <a:spcPts val="0"/>
                        </a:spcBef>
                        <a:spcAft>
                          <a:spcPts val="300"/>
                        </a:spcAft>
                        <a:buNone/>
                        <a:tabLst/>
                      </a:pPr>
                      <a:r>
                        <a:rPr lang="en-US" sz="1200" b="0" i="0" u="none" strike="noStrike" kern="1200">
                          <a:solidFill>
                            <a:srgbClr val="000000"/>
                          </a:solidFill>
                          <a:latin typeface="Arial"/>
                          <a:cs typeface="Arial"/>
                        </a:rPr>
                        <a:t>(except where equity Quality statements are not applicable)</a:t>
                      </a:r>
                      <a:endParaRPr lang="en-GB" sz="1200" b="0" i="0" u="none" strike="noStrike" kern="1200">
                        <a:solidFill>
                          <a:srgbClr val="000000"/>
                        </a:solidFill>
                        <a:latin typeface="Arial"/>
                        <a:cs typeface="Arial"/>
                      </a:endParaRPr>
                    </a:p>
                    <a:p>
                      <a:pPr marL="85725" lvl="0" indent="0">
                        <a:spcAft>
                          <a:spcPts val="300"/>
                        </a:spcAft>
                        <a:buNone/>
                      </a:pPr>
                      <a:endParaRPr lang="en-GB" sz="1200" b="0" i="0" u="none" strike="noStrike" kern="1200">
                        <a:solidFill>
                          <a:srgbClr val="000000"/>
                        </a:solidFill>
                        <a:latin typeface="Arial" pitchFamily="34"/>
                        <a:cs typeface="Arial" pitchFamily="34"/>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nSpc>
                          <a:spcPct val="100000"/>
                        </a:lnSpc>
                        <a:spcAft>
                          <a:spcPts val="600"/>
                        </a:spcAft>
                        <a:buNone/>
                      </a:pPr>
                      <a:r>
                        <a:rPr lang="en-US" sz="1200" b="0" dirty="0">
                          <a:latin typeface="Arial"/>
                          <a:cs typeface="Arial"/>
                        </a:rPr>
                        <a:t>100%</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0" lvl="0" indent="0">
                        <a:lnSpc>
                          <a:spcPct val="100000"/>
                        </a:lnSpc>
                        <a:spcAft>
                          <a:spcPts val="600"/>
                        </a:spcAft>
                        <a:buNone/>
                      </a:pPr>
                      <a:r>
                        <a:rPr lang="en-US" sz="1200" b="0">
                          <a:latin typeface="Arial"/>
                          <a:cs typeface="Arial"/>
                        </a:rPr>
                        <a:t>100%</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0" marR="0" lvl="0" indent="0" algn="l" defTabSz="914400" rtl="0" fontAlgn="auto" hangingPunct="1">
                        <a:lnSpc>
                          <a:spcPct val="100000"/>
                        </a:lnSpc>
                        <a:spcBef>
                          <a:spcPts val="0"/>
                        </a:spcBef>
                        <a:spcAft>
                          <a:spcPts val="600"/>
                        </a:spcAft>
                        <a:buNone/>
                        <a:tabLst/>
                      </a:pPr>
                      <a:r>
                        <a:rPr lang="en-US" sz="1200" b="0" i="0" u="none" strike="noStrike" kern="1200" cap="none" spc="0" baseline="0">
                          <a:solidFill>
                            <a:srgbClr val="000000"/>
                          </a:solidFill>
                          <a:uFillTx/>
                          <a:latin typeface="Arial"/>
                          <a:cs typeface="Arial"/>
                        </a:rPr>
                        <a:t>Too early to measure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9D9D9"/>
                    </a:solidFill>
                  </a:tcPr>
                </a:tc>
                <a:tc>
                  <a:txBody>
                    <a:bodyPr/>
                    <a:lstStyle/>
                    <a:p>
                      <a:pPr marL="229871" lvl="0" indent="0">
                        <a:lnSpc>
                          <a:spcPct val="100000"/>
                        </a:lnSpc>
                        <a:spcBef>
                          <a:spcPts val="0"/>
                        </a:spcBef>
                        <a:spcAft>
                          <a:spcPts val="300"/>
                        </a:spcAft>
                        <a:buNone/>
                      </a:pPr>
                      <a:r>
                        <a:rPr lang="en-US" sz="1200" b="0" dirty="0">
                          <a:latin typeface="Arial"/>
                          <a:cs typeface="Arial"/>
                        </a:rPr>
                        <a:t>100% of Local authority  assessments published include reporting on equity based on information, including risks to equality. ICS currently paused.</a:t>
                      </a:r>
                    </a:p>
                    <a:p>
                      <a:pPr marL="229871" lvl="0" indent="0">
                        <a:lnSpc>
                          <a:spcPct val="100000"/>
                        </a:lnSpc>
                        <a:spcBef>
                          <a:spcPts val="0"/>
                        </a:spcBef>
                        <a:spcAft>
                          <a:spcPts val="300"/>
                        </a:spcAft>
                        <a:buNone/>
                      </a:pPr>
                      <a:r>
                        <a:rPr lang="en-US" sz="1200" b="0" dirty="0">
                          <a:latin typeface="Arial"/>
                          <a:cs typeface="Arial"/>
                        </a:rPr>
                        <a:t>Not measuring yet at provider level – but assessment approach designed to reach 100% target</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6861914"/>
                  </a:ext>
                </a:extLst>
              </a:tr>
              <a:tr h="1361300">
                <a:tc>
                  <a:txBody>
                    <a:bodyPr/>
                    <a:lstStyle/>
                    <a:p>
                      <a:pPr marL="228600" marR="0" lvl="0" indent="-228600" algn="l" rtl="0" fontAlgn="auto" hangingPunct="1">
                        <a:lnSpc>
                          <a:spcPct val="100000"/>
                        </a:lnSpc>
                        <a:spcBef>
                          <a:spcPts val="0"/>
                        </a:spcBef>
                        <a:spcAft>
                          <a:spcPts val="600"/>
                        </a:spcAft>
                        <a:buSzPct val="100000"/>
                        <a:buFont typeface="+mj-lt"/>
                        <a:buAutoNum type="arabicPeriod" startAt="4"/>
                      </a:pPr>
                      <a:r>
                        <a:rPr lang="en-US" sz="1200" kern="1200" dirty="0">
                          <a:solidFill>
                            <a:srgbClr val="000000"/>
                          </a:solidFill>
                          <a:latin typeface="Arial"/>
                          <a:cs typeface="Arial"/>
                        </a:rPr>
                        <a:t>Services, local stakeholders and operational colleagues who say we maintain an up-to-date picture of quality of services, and in local systems, through a range of information </a:t>
                      </a:r>
                      <a:r>
                        <a:rPr lang="en-GB" sz="1200" b="1" kern="1200" dirty="0">
                          <a:solidFill>
                            <a:srgbClr val="000000"/>
                          </a:solidFill>
                          <a:latin typeface="Arial"/>
                          <a:cs typeface="Arial"/>
                        </a:rPr>
                        <a:t>(Amber</a:t>
                      </a:r>
                      <a:r>
                        <a:rPr lang="en-US" sz="1200" b="1" i="0" u="none" strike="noStrike" kern="1200" dirty="0">
                          <a:solidFill>
                            <a:srgbClr val="000000"/>
                          </a:solidFill>
                          <a:latin typeface="Arial"/>
                        </a:rPr>
                        <a:t>→</a:t>
                      </a:r>
                      <a:r>
                        <a:rPr lang="en-GB" sz="1200" b="1" kern="1200" dirty="0">
                          <a:solidFill>
                            <a:srgbClr val="000000"/>
                          </a:solidFill>
                          <a:latin typeface="Arial"/>
                          <a:cs typeface="Arial"/>
                        </a:rPr>
                        <a:t>)</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US" sz="1200" b="0" i="0" u="none" strike="noStrike" kern="1200" dirty="0">
                          <a:solidFill>
                            <a:srgbClr val="000000"/>
                          </a:solidFill>
                          <a:latin typeface="Arial"/>
                          <a:cs typeface="Arial"/>
                        </a:rPr>
                        <a:t>75%</a:t>
                      </a:r>
                      <a:endParaRPr lang="en-GB" sz="1200" b="0" i="0" u="none" strike="noStrike" kern="1200" dirty="0">
                        <a:solidFill>
                          <a:srgbClr val="000000"/>
                        </a:solidFill>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nSpc>
                          <a:spcPct val="100000"/>
                        </a:lnSpc>
                        <a:spcAft>
                          <a:spcPts val="600"/>
                        </a:spcAft>
                        <a:buNone/>
                      </a:pPr>
                      <a:r>
                        <a:rPr lang="en-US" sz="1200" b="0" dirty="0">
                          <a:latin typeface="Arial"/>
                          <a:cs typeface="Arial"/>
                        </a:rPr>
                        <a:t>43% (local stakeholders) </a:t>
                      </a:r>
                    </a:p>
                    <a:p>
                      <a:pPr marL="0" marR="0" lvl="0" indent="0" algn="l" defTabSz="914400" rtl="0" fontAlgn="auto" hangingPunct="1">
                        <a:lnSpc>
                          <a:spcPct val="100000"/>
                        </a:lnSpc>
                        <a:spcBef>
                          <a:spcPts val="0"/>
                        </a:spcBef>
                        <a:spcAft>
                          <a:spcPts val="600"/>
                        </a:spcAft>
                        <a:buNone/>
                        <a:tabLst/>
                      </a:pPr>
                      <a:r>
                        <a:rPr lang="en-US" sz="1200" b="0" dirty="0">
                          <a:latin typeface="Arial"/>
                          <a:cs typeface="Arial"/>
                        </a:rPr>
                        <a:t>71% (providers)</a:t>
                      </a:r>
                    </a:p>
                    <a:p>
                      <a:pPr marL="0" lvl="0" indent="0">
                        <a:lnSpc>
                          <a:spcPct val="100000"/>
                        </a:lnSpc>
                        <a:spcAft>
                          <a:spcPts val="600"/>
                        </a:spcAft>
                        <a:buNone/>
                      </a:pPr>
                      <a:endParaRPr lang="en-US" sz="1200" b="0" dirty="0">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0" lvl="0" indent="0">
                        <a:lnSpc>
                          <a:spcPct val="100000"/>
                        </a:lnSpc>
                        <a:spcAft>
                          <a:spcPts val="600"/>
                        </a:spcAft>
                        <a:buNone/>
                      </a:pPr>
                      <a:r>
                        <a:rPr lang="en-US" sz="1200" b="0" dirty="0">
                          <a:latin typeface="Arial"/>
                          <a:cs typeface="Arial"/>
                        </a:rPr>
                        <a:t>40% (local stakeholders) </a:t>
                      </a:r>
                    </a:p>
                    <a:p>
                      <a:pPr marL="0" marR="0" lvl="0" indent="0" algn="l" defTabSz="914400" rtl="0" fontAlgn="auto" hangingPunct="1">
                        <a:lnSpc>
                          <a:spcPct val="100000"/>
                        </a:lnSpc>
                        <a:spcBef>
                          <a:spcPts val="0"/>
                        </a:spcBef>
                        <a:spcAft>
                          <a:spcPts val="600"/>
                        </a:spcAft>
                        <a:buNone/>
                        <a:tabLst/>
                      </a:pPr>
                      <a:r>
                        <a:rPr lang="en-US" sz="1200" b="0" dirty="0">
                          <a:latin typeface="Arial"/>
                          <a:cs typeface="Arial"/>
                        </a:rPr>
                        <a:t>70% (providers)</a:t>
                      </a:r>
                    </a:p>
                    <a:p>
                      <a:pPr marL="0" lvl="0" indent="0">
                        <a:lnSpc>
                          <a:spcPct val="100000"/>
                        </a:lnSpc>
                        <a:spcAft>
                          <a:spcPts val="600"/>
                        </a:spcAft>
                        <a:buNone/>
                      </a:pPr>
                      <a:endParaRPr lang="en-US" sz="1200" b="0" dirty="0">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229871" lvl="0" indent="-229871">
                        <a:lnSpc>
                          <a:spcPct val="100000"/>
                        </a:lnSpc>
                        <a:spcBef>
                          <a:spcPts val="0"/>
                        </a:spcBef>
                        <a:spcAft>
                          <a:spcPts val="300"/>
                        </a:spcAft>
                        <a:buNone/>
                      </a:pPr>
                      <a:r>
                        <a:rPr lang="en-US" sz="1200" b="0" dirty="0">
                          <a:latin typeface="Arial"/>
                          <a:cs typeface="Arial"/>
                        </a:rPr>
                        <a:t>45% (local stakeholders)</a:t>
                      </a:r>
                      <a:endParaRPr lang="en-US" dirty="0"/>
                    </a:p>
                    <a:p>
                      <a:pPr marL="229871" lvl="0" indent="-229871">
                        <a:lnSpc>
                          <a:spcPct val="100000"/>
                        </a:lnSpc>
                        <a:spcBef>
                          <a:spcPts val="0"/>
                        </a:spcBef>
                        <a:spcAft>
                          <a:spcPts val="300"/>
                        </a:spcAft>
                        <a:buNone/>
                      </a:pPr>
                      <a:r>
                        <a:rPr lang="en-US" sz="1200" b="0" dirty="0">
                          <a:latin typeface="Arial"/>
                          <a:cs typeface="Arial"/>
                        </a:rPr>
                        <a:t>82% (services)</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229871" lvl="0" indent="0">
                        <a:lnSpc>
                          <a:spcPct val="100000"/>
                        </a:lnSpc>
                        <a:spcBef>
                          <a:spcPts val="0"/>
                        </a:spcBef>
                        <a:spcAft>
                          <a:spcPts val="300"/>
                        </a:spcAft>
                        <a:buNone/>
                      </a:pPr>
                      <a:r>
                        <a:rPr lang="en-US" sz="1200" b="0" dirty="0">
                          <a:latin typeface="Arial"/>
                          <a:cs typeface="Arial"/>
                        </a:rPr>
                        <a:t>Not yet measuring for operational colleagues</a:t>
                      </a:r>
                    </a:p>
                    <a:p>
                      <a:pPr marL="229871" lvl="0" indent="0">
                        <a:lnSpc>
                          <a:spcPct val="100000"/>
                        </a:lnSpc>
                        <a:spcBef>
                          <a:spcPts val="0"/>
                        </a:spcBef>
                        <a:spcAft>
                          <a:spcPts val="300"/>
                        </a:spcAft>
                        <a:buNone/>
                      </a:pPr>
                      <a:r>
                        <a:rPr lang="en-US" sz="1200" b="0" dirty="0">
                          <a:latin typeface="Arial"/>
                          <a:cs typeface="Arial"/>
                        </a:rPr>
                        <a:t>Local stakeholders – question about services and local systems</a:t>
                      </a:r>
                    </a:p>
                    <a:p>
                      <a:pPr marL="229871" lvl="0" indent="0">
                        <a:lnSpc>
                          <a:spcPct val="100000"/>
                        </a:lnSpc>
                        <a:spcBef>
                          <a:spcPts val="0"/>
                        </a:spcBef>
                        <a:spcAft>
                          <a:spcPts val="300"/>
                        </a:spcAft>
                        <a:buNone/>
                      </a:pPr>
                      <a:r>
                        <a:rPr lang="en-US" sz="1200" b="0" dirty="0">
                          <a:latin typeface="Arial"/>
                          <a:cs typeface="Arial"/>
                        </a:rPr>
                        <a:t>Providers – question about local area.</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1643539"/>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2918">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575D6826-1051-9DCB-8A03-C1ACEA48529C}"/>
              </a:ext>
            </a:extLst>
          </p:cNvPr>
          <p:cNvSpPr txBox="1">
            <a:spLocks noGrp="1"/>
          </p:cNvSpPr>
          <p:nvPr>
            <p:ph type="title"/>
          </p:nvPr>
        </p:nvSpPr>
        <p:spPr>
          <a:xfrm>
            <a:off x="182880" y="197995"/>
            <a:ext cx="7328879" cy="502764"/>
          </a:xfrm>
        </p:spPr>
        <p:txBody>
          <a:bodyPr lIns="0" tIns="0" rIns="0" bIns="0" anchor="t">
            <a:noAutofit/>
          </a:bodyPr>
          <a:lstStyle/>
          <a:p>
            <a:pPr lvl="0" hangingPunct="0">
              <a:lnSpc>
                <a:spcPct val="85000"/>
              </a:lnSpc>
            </a:pPr>
            <a:r>
              <a:rPr lang="en-US" sz="1300" b="1" kern="0" dirty="0">
                <a:latin typeface="Arial" pitchFamily="34"/>
                <a:ea typeface="MS PGothic" pitchFamily="34"/>
                <a:cs typeface="Arial" pitchFamily="34"/>
              </a:rPr>
              <a:t>Measures of Success by Equality Objective 2022/25 </a:t>
            </a:r>
            <a:r>
              <a:rPr lang="en-US" sz="1300" b="1" kern="0" dirty="0">
                <a:solidFill>
                  <a:srgbClr val="FFFFFF"/>
                </a:solidFill>
                <a:latin typeface="Arial" pitchFamily="34"/>
                <a:ea typeface="MS PGothic" pitchFamily="34"/>
                <a:cs typeface="Arial" pitchFamily="34"/>
              </a:rPr>
              <a:t>EO3</a:t>
            </a:r>
            <a:endParaRPr lang="en-US" sz="1300" b="1" kern="0" dirty="0">
              <a:latin typeface="Arial" pitchFamily="34"/>
              <a:ea typeface="MS PGothic" pitchFamily="34"/>
              <a:cs typeface="Arial" pitchFamily="34"/>
            </a:endParaRPr>
          </a:p>
        </p:txBody>
      </p:sp>
      <p:graphicFrame>
        <p:nvGraphicFramePr>
          <p:cNvPr id="3" name="Table 2">
            <a:extLst>
              <a:ext uri="{FF2B5EF4-FFF2-40B4-BE49-F238E27FC236}">
                <a16:creationId xmlns:a16="http://schemas.microsoft.com/office/drawing/2014/main" id="{811CB050-A3EC-FC97-3AF5-29C5E0D228DC}"/>
              </a:ext>
            </a:extLst>
          </p:cNvPr>
          <p:cNvGraphicFramePr>
            <a:graphicFrameLocks noGrp="1"/>
          </p:cNvGraphicFramePr>
          <p:nvPr>
            <p:extLst>
              <p:ext uri="{D42A27DB-BD31-4B8C-83A1-F6EECF244321}">
                <p14:modId xmlns:p14="http://schemas.microsoft.com/office/powerpoint/2010/main" val="2381980692"/>
              </p:ext>
            </p:extLst>
          </p:nvPr>
        </p:nvGraphicFramePr>
        <p:xfrm>
          <a:off x="182880" y="411114"/>
          <a:ext cx="11826234" cy="6617021"/>
        </p:xfrm>
        <a:graphic>
          <a:graphicData uri="http://schemas.openxmlformats.org/drawingml/2006/table">
            <a:tbl>
              <a:tblPr firstRow="1" bandRow="1">
                <a:effectLst/>
                <a:tableStyleId>{5C22544A-7EE6-4342-B048-85BDC9FD1C3A}</a:tableStyleId>
              </a:tblPr>
              <a:tblGrid>
                <a:gridCol w="3402357">
                  <a:extLst>
                    <a:ext uri="{9D8B030D-6E8A-4147-A177-3AD203B41FA5}">
                      <a16:colId xmlns:a16="http://schemas.microsoft.com/office/drawing/2014/main" val="3781505213"/>
                    </a:ext>
                  </a:extLst>
                </a:gridCol>
                <a:gridCol w="1565664">
                  <a:extLst>
                    <a:ext uri="{9D8B030D-6E8A-4147-A177-3AD203B41FA5}">
                      <a16:colId xmlns:a16="http://schemas.microsoft.com/office/drawing/2014/main" val="349729142"/>
                    </a:ext>
                  </a:extLst>
                </a:gridCol>
                <a:gridCol w="1429193">
                  <a:extLst>
                    <a:ext uri="{9D8B030D-6E8A-4147-A177-3AD203B41FA5}">
                      <a16:colId xmlns:a16="http://schemas.microsoft.com/office/drawing/2014/main" val="602186867"/>
                    </a:ext>
                  </a:extLst>
                </a:gridCol>
                <a:gridCol w="1425840">
                  <a:extLst>
                    <a:ext uri="{9D8B030D-6E8A-4147-A177-3AD203B41FA5}">
                      <a16:colId xmlns:a16="http://schemas.microsoft.com/office/drawing/2014/main" val="2910485081"/>
                    </a:ext>
                  </a:extLst>
                </a:gridCol>
                <a:gridCol w="1519614">
                  <a:extLst>
                    <a:ext uri="{9D8B030D-6E8A-4147-A177-3AD203B41FA5}">
                      <a16:colId xmlns:a16="http://schemas.microsoft.com/office/drawing/2014/main" val="3859527158"/>
                    </a:ext>
                  </a:extLst>
                </a:gridCol>
                <a:gridCol w="2483566">
                  <a:extLst>
                    <a:ext uri="{9D8B030D-6E8A-4147-A177-3AD203B41FA5}">
                      <a16:colId xmlns:a16="http://schemas.microsoft.com/office/drawing/2014/main" val="1589132475"/>
                    </a:ext>
                  </a:extLst>
                </a:gridCol>
              </a:tblGrid>
              <a:tr h="486945">
                <a:tc gridSpan="6">
                  <a:txBody>
                    <a:bodyPr/>
                    <a:lstStyle/>
                    <a:p>
                      <a:pPr marL="0" marR="0" lvl="0" indent="0" algn="l" defTabSz="914400" rtl="0" fontAlgn="auto" hangingPunct="1">
                        <a:lnSpc>
                          <a:spcPct val="100000"/>
                        </a:lnSpc>
                        <a:spcBef>
                          <a:spcPts val="0"/>
                        </a:spcBef>
                        <a:spcAft>
                          <a:spcPts val="0"/>
                        </a:spcAft>
                        <a:buNone/>
                        <a:tabLst/>
                      </a:pPr>
                      <a:r>
                        <a:rPr lang="en-US" sz="1200" b="1" kern="1200" dirty="0">
                          <a:solidFill>
                            <a:srgbClr val="000000"/>
                          </a:solidFill>
                          <a:latin typeface="Arial"/>
                          <a:cs typeface="Arial"/>
                        </a:rPr>
                        <a:t>Equality Objective 3: Working with others to improve equality of access, experience and outcomes    </a:t>
                      </a:r>
                      <a:endParaRPr lang="en-US" sz="1200" b="1" dirty="0">
                        <a:solidFill>
                          <a:srgbClr val="000000"/>
                        </a:solidFill>
                        <a:latin typeface="Arial" pitchFamily="34"/>
                        <a:cs typeface="Arial" pitchFamily="34"/>
                      </a:endParaRPr>
                    </a:p>
                    <a:p>
                      <a:pPr marL="0" marR="0" lvl="0" indent="0" algn="l" defTabSz="914400" rtl="0" fontAlgn="auto" hangingPunct="1">
                        <a:lnSpc>
                          <a:spcPct val="100000"/>
                        </a:lnSpc>
                        <a:spcBef>
                          <a:spcPts val="0"/>
                        </a:spcBef>
                        <a:spcAft>
                          <a:spcPts val="0"/>
                        </a:spcAft>
                        <a:buNone/>
                        <a:tabLst/>
                      </a:pPr>
                      <a:r>
                        <a:rPr lang="en-US" sz="1200" b="1" u="none" strike="noStrike" kern="1200" dirty="0">
                          <a:solidFill>
                            <a:srgbClr val="000000"/>
                          </a:solidFill>
                          <a:latin typeface="Arial"/>
                          <a:cs typeface="Arial"/>
                        </a:rPr>
                        <a:t>Overall: Amber (same as 2023/24)</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044031142"/>
                  </a:ext>
                </a:extLst>
              </a:tr>
              <a:tr h="453176">
                <a:tc>
                  <a:txBody>
                    <a:bodyPr/>
                    <a:lstStyle/>
                    <a:p>
                      <a:pPr marL="0" marR="0" lvl="0" indent="0" algn="l" rtl="0" fontAlgn="auto" hangingPunct="1">
                        <a:lnSpc>
                          <a:spcPct val="100000"/>
                        </a:lnSpc>
                        <a:spcBef>
                          <a:spcPts val="0"/>
                        </a:spcBef>
                        <a:spcAft>
                          <a:spcPts val="0"/>
                        </a:spcAft>
                        <a:buNone/>
                      </a:pPr>
                      <a:r>
                        <a:rPr lang="en-US" sz="1200" b="1" u="none" strike="noStrike" kern="1200" dirty="0">
                          <a:solidFill>
                            <a:srgbClr val="000000"/>
                          </a:solidFill>
                          <a:latin typeface="Arial"/>
                          <a:cs typeface="Arial"/>
                        </a:rPr>
                        <a:t>Measures 3.1 - 3.6</a:t>
                      </a:r>
                      <a:endParaRPr lang="en-US" sz="1200" b="1" dirty="0">
                        <a:solidFill>
                          <a:srgbClr val="000000"/>
                        </a:solidFill>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fontAlgn="auto" hangingPunct="1">
                        <a:lnSpc>
                          <a:spcPct val="100000"/>
                        </a:lnSpc>
                        <a:spcBef>
                          <a:spcPts val="0"/>
                        </a:spcBef>
                        <a:spcAft>
                          <a:spcPts val="0"/>
                        </a:spcAft>
                        <a:buNone/>
                        <a:tabLst/>
                      </a:pPr>
                      <a:endParaRPr lang="en-US" sz="300" b="1" kern="1200" dirty="0">
                        <a:solidFill>
                          <a:srgbClr val="000000"/>
                        </a:solidFill>
                        <a:latin typeface="Arial" pitchFamily="34"/>
                        <a:cs typeface="Arial" pitchFamily="34"/>
                      </a:endParaRPr>
                    </a:p>
                    <a:p>
                      <a:pPr marL="0" marR="0" lvl="0" indent="0" algn="l" rtl="0" fontAlgn="auto" hangingPunct="1">
                        <a:lnSpc>
                          <a:spcPct val="100000"/>
                        </a:lnSpc>
                        <a:spcBef>
                          <a:spcPts val="0"/>
                        </a:spcBef>
                        <a:spcAft>
                          <a:spcPts val="0"/>
                        </a:spcAft>
                        <a:buNone/>
                      </a:pPr>
                      <a:r>
                        <a:rPr lang="en-US" sz="1200" b="1" kern="1200" dirty="0">
                          <a:solidFill>
                            <a:srgbClr val="000000"/>
                          </a:solidFill>
                          <a:latin typeface="Arial"/>
                          <a:cs typeface="Arial"/>
                        </a:rPr>
                        <a:t>Target</a:t>
                      </a:r>
                      <a:endParaRPr lang="en-US" sz="1200" b="1" dirty="0">
                        <a:solidFill>
                          <a:srgbClr val="000000"/>
                        </a:solidFill>
                        <a:latin typeface="Arial"/>
                        <a:cs typeface="Arial"/>
                      </a:endParaRPr>
                    </a:p>
                  </a:txBody>
                  <a:tcPr marL="50639" marR="50639"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1" i="0" u="none" strike="noStrike" kern="1200" cap="none" spc="0" normalizeH="0" baseline="0" noProof="0" dirty="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Arial"/>
                        </a:rPr>
                        <a:t>This Year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Arial"/>
                        </a:rPr>
                        <a:t>2024/25</a:t>
                      </a:r>
                    </a:p>
                  </a:txBody>
                  <a:tcPr marL="50639" marR="50639"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dirty="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rgbClr val="000000"/>
                          </a:solidFill>
                          <a:effectLst/>
                          <a:uLnTx/>
                          <a:uFillTx/>
                          <a:latin typeface="Arial"/>
                          <a:ea typeface="+mn-ea"/>
                          <a:cs typeface="Arial"/>
                        </a:rPr>
                        <a:t>2023/24</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endParaRPr lang="en-US" sz="500" b="1" u="none" strike="noStrike" kern="1200" dirty="0">
                        <a:solidFill>
                          <a:srgbClr val="000000"/>
                        </a:solidFill>
                        <a:latin typeface="Arial"/>
                        <a:cs typeface="Arial"/>
                      </a:endParaRPr>
                    </a:p>
                    <a:p>
                      <a:pPr marL="0" lvl="0" indent="0" algn="ctr">
                        <a:lnSpc>
                          <a:spcPct val="100000"/>
                        </a:lnSpc>
                        <a:spcBef>
                          <a:spcPts val="0"/>
                        </a:spcBef>
                        <a:spcAft>
                          <a:spcPts val="0"/>
                        </a:spcAft>
                        <a:buNone/>
                      </a:pPr>
                      <a:r>
                        <a:rPr lang="en-US" sz="1200" b="1" u="none" strike="noStrike" kern="1200" dirty="0">
                          <a:solidFill>
                            <a:srgbClr val="000000"/>
                          </a:solidFill>
                          <a:latin typeface="Arial"/>
                          <a:cs typeface="Arial"/>
                        </a:rPr>
                        <a:t>2022/23</a:t>
                      </a:r>
                      <a:endParaRPr lang="en-US" sz="1200" b="0" kern="1200" dirty="0">
                        <a:solidFill>
                          <a:srgbClr val="000000"/>
                        </a:solidFill>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US" sz="1200" b="1" kern="1200" dirty="0">
                          <a:solidFill>
                            <a:srgbClr val="000000"/>
                          </a:solidFill>
                          <a:latin typeface="Arial"/>
                          <a:cs typeface="Arial"/>
                        </a:rPr>
                        <a:t>Notes</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7871098"/>
                  </a:ext>
                </a:extLst>
              </a:tr>
              <a:tr h="710607">
                <a:tc>
                  <a:txBody>
                    <a:bodyPr/>
                    <a:lstStyle/>
                    <a:p>
                      <a:pPr marL="228600" lvl="0" indent="-228600">
                        <a:lnSpc>
                          <a:spcPct val="100000"/>
                        </a:lnSpc>
                        <a:spcAft>
                          <a:spcPts val="600"/>
                        </a:spcAft>
                        <a:buSzPct val="100000"/>
                        <a:buAutoNum type="arabicPeriod"/>
                      </a:pPr>
                      <a:r>
                        <a:rPr lang="en-US" sz="1200" kern="1200" dirty="0">
                          <a:solidFill>
                            <a:srgbClr val="000000"/>
                          </a:solidFill>
                          <a:latin typeface="Arial"/>
                          <a:ea typeface="Times New Roman" pitchFamily="18"/>
                          <a:cs typeface="Arial"/>
                        </a:rPr>
                        <a:t>Local stakeholders say our work has sufficient focus on reducing inequalities in access, experience and outcomes for people using services </a:t>
                      </a:r>
                      <a:r>
                        <a:rPr lang="en-US" sz="1200" b="1" kern="1200" dirty="0">
                          <a:solidFill>
                            <a:srgbClr val="000000"/>
                          </a:solidFill>
                          <a:latin typeface="Arial"/>
                          <a:ea typeface="Times New Roman" pitchFamily="18"/>
                          <a:cs typeface="Arial"/>
                        </a:rPr>
                        <a:t>(Amber</a:t>
                      </a:r>
                      <a:r>
                        <a:rPr lang="en-US" sz="1200" b="1" u="none" strike="noStrike" kern="1200" dirty="0">
                          <a:solidFill>
                            <a:srgbClr val="000000"/>
                          </a:solidFill>
                          <a:latin typeface="Arial"/>
                          <a:cs typeface="Arial"/>
                        </a:rPr>
                        <a:t>→</a:t>
                      </a:r>
                      <a:r>
                        <a:rPr lang="en-US" sz="1200" b="1" kern="1200" dirty="0">
                          <a:solidFill>
                            <a:srgbClr val="000000"/>
                          </a:solidFill>
                          <a:latin typeface="Arial"/>
                          <a:ea typeface="Times New Roman" pitchFamily="18"/>
                          <a:cs typeface="Arial"/>
                        </a:rPr>
                        <a:t>)</a:t>
                      </a:r>
                      <a:endParaRPr lang="en-GB" sz="1200" b="1" kern="1200" dirty="0">
                        <a:solidFill>
                          <a:srgbClr val="000000"/>
                        </a:solidFill>
                        <a:latin typeface="Arial"/>
                        <a:ea typeface="Times New Roman" pitchFamily="18"/>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US" sz="1200" b="0" i="0" u="none" strike="noStrike" kern="1200" dirty="0">
                          <a:solidFill>
                            <a:srgbClr val="000000"/>
                          </a:solidFill>
                          <a:latin typeface="Arial"/>
                          <a:cs typeface="Arial"/>
                        </a:rPr>
                        <a:t>75%</a:t>
                      </a:r>
                      <a:endParaRPr lang="en-GB" sz="1200" b="0" i="0" u="none" strike="noStrike" kern="1200" dirty="0">
                        <a:solidFill>
                          <a:srgbClr val="000000"/>
                        </a:solidFill>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200" b="0" dirty="0">
                          <a:solidFill>
                            <a:schemeClr val="tx1"/>
                          </a:solidFill>
                          <a:latin typeface="Arial"/>
                          <a:cs typeface="Arial"/>
                        </a:rPr>
                        <a:t>64% </a:t>
                      </a:r>
                      <a:r>
                        <a:rPr lang="en-US" sz="1200" b="0" i="0" u="none" strike="noStrike" dirty="0">
                          <a:solidFill>
                            <a:srgbClr val="000000"/>
                          </a:solidFill>
                          <a:latin typeface="Arial"/>
                        </a:rPr>
                        <a:t>providers</a:t>
                      </a:r>
                    </a:p>
                    <a:p>
                      <a:pPr marL="0" marR="0" lvl="0" indent="0" algn="l">
                        <a:lnSpc>
                          <a:spcPct val="100000"/>
                        </a:lnSpc>
                        <a:spcBef>
                          <a:spcPts val="0"/>
                        </a:spcBef>
                        <a:spcAft>
                          <a:spcPts val="600"/>
                        </a:spcAft>
                        <a:buNone/>
                      </a:pPr>
                      <a:r>
                        <a:rPr lang="en-US" sz="1200" b="0" i="0" u="none" strike="noStrike" dirty="0">
                          <a:solidFill>
                            <a:srgbClr val="000000"/>
                          </a:solidFill>
                          <a:latin typeface="Arial"/>
                        </a:rPr>
                        <a:t>49% stakeholders</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200" b="0" dirty="0">
                        <a:solidFill>
                          <a:schemeClr val="tx1"/>
                        </a:solidFill>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0" lvl="0" indent="0">
                        <a:lnSpc>
                          <a:spcPct val="100000"/>
                        </a:lnSpc>
                        <a:spcAft>
                          <a:spcPts val="600"/>
                        </a:spcAft>
                        <a:buNone/>
                      </a:pPr>
                      <a:r>
                        <a:rPr lang="en-US" sz="1200" b="0" dirty="0">
                          <a:latin typeface="Arial"/>
                          <a:cs typeface="Arial"/>
                        </a:rPr>
                        <a:t>Unable to report</a:t>
                      </a:r>
                    </a:p>
                    <a:p>
                      <a:pPr marL="0" lvl="0" indent="0">
                        <a:lnSpc>
                          <a:spcPct val="100000"/>
                        </a:lnSpc>
                        <a:spcAft>
                          <a:spcPts val="600"/>
                        </a:spcAft>
                        <a:buNone/>
                      </a:pPr>
                      <a:endParaRPr lang="en-US" sz="1200" b="0" dirty="0">
                        <a:latin typeface="Arial"/>
                        <a:cs typeface="Arial"/>
                      </a:endParaRPr>
                    </a:p>
                    <a:p>
                      <a:pPr marL="0" lvl="0" indent="0">
                        <a:lnSpc>
                          <a:spcPct val="100000"/>
                        </a:lnSpc>
                        <a:spcAft>
                          <a:spcPts val="600"/>
                        </a:spcAft>
                        <a:buNone/>
                      </a:pPr>
                      <a:endParaRPr lang="en-US" sz="1200" b="0" dirty="0">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9D9D9"/>
                    </a:solidFill>
                  </a:tcPr>
                </a:tc>
                <a:tc>
                  <a:txBody>
                    <a:bodyPr/>
                    <a:lstStyle/>
                    <a:p>
                      <a:pPr marL="0" lvl="0" indent="0">
                        <a:lnSpc>
                          <a:spcPct val="100000"/>
                        </a:lnSpc>
                        <a:spcBef>
                          <a:spcPts val="0"/>
                        </a:spcBef>
                        <a:spcAft>
                          <a:spcPts val="300"/>
                        </a:spcAft>
                        <a:buNone/>
                      </a:pPr>
                      <a:r>
                        <a:rPr lang="en-US" sz="1200" b="0">
                          <a:latin typeface="Arial"/>
                          <a:cs typeface="Arial"/>
                        </a:rPr>
                        <a:t>Unable to report</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9D9D9"/>
                    </a:solidFill>
                  </a:tcPr>
                </a:tc>
                <a:tc>
                  <a:txBody>
                    <a:bodyPr/>
                    <a:lstStyle/>
                    <a:p>
                      <a:pPr marL="229871" marR="0" lvl="0" indent="0" algn="l" defTabSz="914400" rtl="0" eaLnBrk="1" fontAlgn="auto" latinLnBrk="0" hangingPunct="1">
                        <a:lnSpc>
                          <a:spcPct val="100000"/>
                        </a:lnSpc>
                        <a:spcBef>
                          <a:spcPts val="0"/>
                        </a:spcBef>
                        <a:spcAft>
                          <a:spcPts val="300"/>
                        </a:spcAft>
                        <a:buClrTx/>
                        <a:buSzTx/>
                        <a:buFontTx/>
                        <a:buNone/>
                        <a:tabLst/>
                        <a:defRPr/>
                      </a:pPr>
                      <a:r>
                        <a:rPr lang="en-GB" sz="1050" b="0" kern="1200" dirty="0">
                          <a:solidFill>
                            <a:srgbClr val="000000"/>
                          </a:solidFill>
                          <a:latin typeface="Arial"/>
                          <a:ea typeface="+mn-ea"/>
                          <a:cs typeface="Arial"/>
                        </a:rPr>
                        <a:t>In 2023/24 survey 79% of providers and 49% of local stakeholders agreed.</a:t>
                      </a:r>
                      <a:endParaRPr lang="en-US" sz="1050" b="0" kern="1200" dirty="0">
                        <a:solidFill>
                          <a:srgbClr val="000000"/>
                        </a:solidFill>
                        <a:latin typeface="Arial"/>
                        <a:ea typeface="+mn-ea"/>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2026507"/>
                  </a:ext>
                </a:extLst>
              </a:tr>
              <a:tr h="319171">
                <a:tc>
                  <a:txBody>
                    <a:bodyPr/>
                    <a:lstStyle/>
                    <a:p>
                      <a:pPr marL="228600" lvl="0" indent="-228600">
                        <a:lnSpc>
                          <a:spcPct val="100000"/>
                        </a:lnSpc>
                        <a:spcAft>
                          <a:spcPts val="600"/>
                        </a:spcAft>
                        <a:buSzPct val="100000"/>
                        <a:buAutoNum type="arabicPeriod" startAt="2"/>
                      </a:pPr>
                      <a:r>
                        <a:rPr lang="en-US" sz="1200" b="0" kern="1200">
                          <a:solidFill>
                            <a:srgbClr val="000000"/>
                          </a:solidFill>
                          <a:latin typeface="Arial"/>
                          <a:ea typeface="Times New Roman" pitchFamily="18"/>
                          <a:cs typeface="Arial"/>
                        </a:rPr>
                        <a:t>Volume of feedback about people's experiences of care from our strategic partners and stakeholders that we can act on </a:t>
                      </a:r>
                      <a:r>
                        <a:rPr lang="en-GB" sz="1200" b="1" kern="1200">
                          <a:solidFill>
                            <a:srgbClr val="000000"/>
                          </a:solidFill>
                          <a:latin typeface="Arial"/>
                          <a:ea typeface="Times New Roman" pitchFamily="18"/>
                          <a:cs typeface="Arial"/>
                        </a:rPr>
                        <a:t>(Too early</a:t>
                      </a:r>
                      <a:r>
                        <a:rPr lang="en-US" sz="1200" b="1" u="none" strike="noStrike" kern="1200">
                          <a:solidFill>
                            <a:srgbClr val="000000"/>
                          </a:solidFill>
                          <a:latin typeface="Arial"/>
                          <a:cs typeface="Arial"/>
                        </a:rPr>
                        <a:t>→</a:t>
                      </a:r>
                      <a:r>
                        <a:rPr lang="en-GB" sz="1200" b="1" kern="1200">
                          <a:solidFill>
                            <a:srgbClr val="000000"/>
                          </a:solidFill>
                          <a:latin typeface="Arial"/>
                          <a:ea typeface="Times New Roman" pitchFamily="18"/>
                          <a:cs typeface="Arial"/>
                        </a:rPr>
                        <a:t>)</a:t>
                      </a:r>
                      <a:endParaRPr lang="en-GB" sz="1200" kern="1200">
                        <a:solidFill>
                          <a:srgbClr val="000000"/>
                        </a:solidFill>
                        <a:latin typeface="Arial"/>
                        <a:ea typeface="Times New Roman" pitchFamily="18"/>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marR="0" lvl="0" indent="0" algn="l" defTabSz="914400" rtl="0" fontAlgn="auto" hangingPunct="1">
                        <a:lnSpc>
                          <a:spcPct val="100000"/>
                        </a:lnSpc>
                        <a:spcBef>
                          <a:spcPts val="0"/>
                        </a:spcBef>
                        <a:spcAft>
                          <a:spcPts val="300"/>
                        </a:spcAft>
                        <a:buNone/>
                        <a:tabLst/>
                      </a:pPr>
                      <a:r>
                        <a:rPr lang="en-US" sz="1200" b="0" i="0" u="none" strike="noStrike" kern="1200" dirty="0">
                          <a:solidFill>
                            <a:srgbClr val="000000"/>
                          </a:solidFill>
                          <a:latin typeface="Arial"/>
                          <a:cs typeface="Arial"/>
                        </a:rPr>
                        <a:t>Increasing percentage year on year</a:t>
                      </a:r>
                      <a:endParaRPr lang="en-GB" sz="1200" b="0" i="0" u="none" strike="noStrike" kern="1200" dirty="0">
                        <a:solidFill>
                          <a:srgbClr val="000000"/>
                        </a:solidFill>
                        <a:latin typeface="Arial"/>
                        <a:cs typeface="Arial"/>
                      </a:endParaRPr>
                    </a:p>
                    <a:p>
                      <a:pPr marL="85725" lvl="0" indent="0">
                        <a:spcAft>
                          <a:spcPts val="300"/>
                        </a:spcAft>
                        <a:buNone/>
                      </a:pPr>
                      <a:endParaRPr lang="en-GB" sz="400" b="0" i="0" u="none" strike="noStrike" kern="1200" dirty="0">
                        <a:solidFill>
                          <a:srgbClr val="000000"/>
                        </a:solidFill>
                        <a:latin typeface="Arial" pitchFamily="34"/>
                        <a:cs typeface="Arial" pitchFamily="34"/>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200" b="0" dirty="0">
                          <a:latin typeface="Arial"/>
                          <a:cs typeface="Arial"/>
                        </a:rPr>
                        <a:t>Too early to measure</a:t>
                      </a:r>
                    </a:p>
                    <a:p>
                      <a:pPr marL="0" lvl="0" indent="0">
                        <a:lnSpc>
                          <a:spcPct val="100000"/>
                        </a:lnSpc>
                        <a:spcAft>
                          <a:spcPts val="600"/>
                        </a:spcAft>
                        <a:buNone/>
                      </a:pPr>
                      <a:endParaRPr lang="en-US" sz="1200" b="0" dirty="0">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9D9D9"/>
                    </a:solidFill>
                  </a:tcPr>
                </a:tc>
                <a:tc>
                  <a:txBody>
                    <a:bodyPr/>
                    <a:lstStyle/>
                    <a:p>
                      <a:pPr marL="0" lvl="0" indent="0">
                        <a:lnSpc>
                          <a:spcPct val="100000"/>
                        </a:lnSpc>
                        <a:spcAft>
                          <a:spcPts val="600"/>
                        </a:spcAft>
                        <a:buNone/>
                      </a:pPr>
                      <a:r>
                        <a:rPr lang="en-US" sz="1200" b="0" dirty="0">
                          <a:latin typeface="Arial"/>
                          <a:cs typeface="Arial"/>
                        </a:rPr>
                        <a:t>Too early to measure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9D9D9"/>
                    </a:solidFill>
                  </a:tcPr>
                </a:tc>
                <a:tc>
                  <a:txBody>
                    <a:bodyPr/>
                    <a:lstStyle/>
                    <a:p>
                      <a:pPr marL="0" lvl="0" indent="0">
                        <a:lnSpc>
                          <a:spcPct val="100000"/>
                        </a:lnSpc>
                        <a:spcBef>
                          <a:spcPts val="0"/>
                        </a:spcBef>
                        <a:spcAft>
                          <a:spcPts val="300"/>
                        </a:spcAft>
                        <a:buNone/>
                      </a:pPr>
                      <a:r>
                        <a:rPr lang="en-US" sz="1200" b="0">
                          <a:latin typeface="Arial"/>
                          <a:cs typeface="Arial"/>
                        </a:rPr>
                        <a:t>Too early to measure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9D9D9"/>
                    </a:solidFill>
                  </a:tcPr>
                </a:tc>
                <a:tc>
                  <a:txBody>
                    <a:bodyPr/>
                    <a:lstStyle/>
                    <a:p>
                      <a:pPr marL="229871" lvl="0" indent="0">
                        <a:lnSpc>
                          <a:spcPct val="100000"/>
                        </a:lnSpc>
                        <a:spcBef>
                          <a:spcPts val="0"/>
                        </a:spcBef>
                        <a:spcAft>
                          <a:spcPts val="300"/>
                        </a:spcAft>
                        <a:buNone/>
                      </a:pPr>
                      <a:r>
                        <a:rPr lang="en-US" sz="1200" b="0" dirty="0">
                          <a:latin typeface="Arial"/>
                          <a:cs typeface="Arial"/>
                        </a:rPr>
                        <a:t>Internal systems do not enable measurement of this yet</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2959583"/>
                  </a:ext>
                </a:extLst>
              </a:tr>
              <a:tr h="781848">
                <a:tc>
                  <a:txBody>
                    <a:bodyPr/>
                    <a:lstStyle/>
                    <a:p>
                      <a:pPr marL="228600" marR="0" lvl="0" indent="-228600" algn="l" defTabSz="914400" rtl="0" fontAlgn="auto" hangingPunct="1">
                        <a:lnSpc>
                          <a:spcPct val="100000"/>
                        </a:lnSpc>
                        <a:spcBef>
                          <a:spcPts val="0"/>
                        </a:spcBef>
                        <a:spcAft>
                          <a:spcPts val="600"/>
                        </a:spcAft>
                        <a:buSzPct val="100000"/>
                        <a:buAutoNum type="arabicPeriod" startAt="3"/>
                        <a:tabLst/>
                      </a:pPr>
                      <a:r>
                        <a:rPr lang="en-US" sz="1200" b="0" kern="1200" dirty="0">
                          <a:solidFill>
                            <a:srgbClr val="000000"/>
                          </a:solidFill>
                          <a:latin typeface="Arial"/>
                          <a:ea typeface="Times New Roman" pitchFamily="18"/>
                          <a:cs typeface="Arial"/>
                        </a:rPr>
                        <a:t>The number of people, services and local stakeholders who say we act quickly where services fail to improve safety </a:t>
                      </a:r>
                      <a:r>
                        <a:rPr lang="en-US" sz="1200" b="1" kern="1200" dirty="0">
                          <a:solidFill>
                            <a:srgbClr val="000000"/>
                          </a:solidFill>
                          <a:latin typeface="Arial"/>
                          <a:ea typeface="Times New Roman" pitchFamily="18"/>
                          <a:cs typeface="Arial"/>
                        </a:rPr>
                        <a:t>(Amber</a:t>
                      </a:r>
                      <a:r>
                        <a:rPr lang="en-US" sz="1200" b="1" u="none" strike="noStrike" kern="1200" dirty="0">
                          <a:solidFill>
                            <a:srgbClr val="000000"/>
                          </a:solidFill>
                          <a:latin typeface="Arial"/>
                          <a:cs typeface="Arial"/>
                        </a:rPr>
                        <a:t>→</a:t>
                      </a:r>
                      <a:r>
                        <a:rPr lang="en-US" sz="1200" b="1" kern="1200" dirty="0">
                          <a:solidFill>
                            <a:srgbClr val="000000"/>
                          </a:solidFill>
                          <a:latin typeface="Arial"/>
                          <a:ea typeface="Times New Roman" pitchFamily="18"/>
                          <a:cs typeface="Arial"/>
                        </a:rPr>
                        <a:t>)</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US" sz="1200" b="0" i="0" u="none" strike="noStrike" kern="1200" dirty="0">
                          <a:solidFill>
                            <a:srgbClr val="000000"/>
                          </a:solidFill>
                          <a:latin typeface="Arial"/>
                          <a:cs typeface="Arial"/>
                        </a:rPr>
                        <a:t>75%</a:t>
                      </a:r>
                      <a:endParaRPr lang="en-GB" sz="1200" b="0" i="0" u="none" strike="noStrike" kern="1200" dirty="0">
                        <a:solidFill>
                          <a:srgbClr val="000000"/>
                        </a:solidFill>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nSpc>
                          <a:spcPct val="100000"/>
                        </a:lnSpc>
                        <a:spcAft>
                          <a:spcPts val="600"/>
                        </a:spcAft>
                        <a:buNone/>
                      </a:pPr>
                      <a:r>
                        <a:rPr lang="en-US" sz="1200" b="0" dirty="0">
                          <a:latin typeface="Arial"/>
                          <a:cs typeface="Arial"/>
                        </a:rPr>
                        <a:t>45% people</a:t>
                      </a:r>
                    </a:p>
                    <a:p>
                      <a:pPr marL="0" marR="0" lvl="0" indent="0" algn="l">
                        <a:lnSpc>
                          <a:spcPct val="100000"/>
                        </a:lnSpc>
                        <a:spcBef>
                          <a:spcPts val="0"/>
                        </a:spcBef>
                        <a:spcAft>
                          <a:spcPts val="600"/>
                        </a:spcAft>
                        <a:buNone/>
                      </a:pPr>
                      <a:r>
                        <a:rPr lang="en-US" sz="1200" b="0" i="0" u="none" strike="noStrike" dirty="0">
                          <a:solidFill>
                            <a:srgbClr val="000000"/>
                          </a:solidFill>
                          <a:latin typeface="Arial"/>
                        </a:rPr>
                        <a:t>64% providers</a:t>
                      </a:r>
                    </a:p>
                    <a:p>
                      <a:pPr marL="0" marR="0" lvl="0" indent="0" algn="l">
                        <a:lnSpc>
                          <a:spcPct val="100000"/>
                        </a:lnSpc>
                        <a:spcBef>
                          <a:spcPts val="0"/>
                        </a:spcBef>
                        <a:spcAft>
                          <a:spcPts val="600"/>
                        </a:spcAft>
                        <a:buNone/>
                      </a:pPr>
                      <a:r>
                        <a:rPr lang="en-US" sz="1200" b="0" i="0" u="none" strike="noStrike" dirty="0">
                          <a:solidFill>
                            <a:srgbClr val="000000"/>
                          </a:solidFill>
                          <a:latin typeface="Arial"/>
                        </a:rPr>
                        <a:t>52% stakeholders</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0" lvl="0" indent="0">
                        <a:lnSpc>
                          <a:spcPct val="100000"/>
                        </a:lnSpc>
                        <a:spcAft>
                          <a:spcPts val="600"/>
                        </a:spcAft>
                        <a:buNone/>
                      </a:pPr>
                      <a:r>
                        <a:rPr lang="en-US" sz="1200" b="0" dirty="0">
                          <a:latin typeface="Arial"/>
                          <a:cs typeface="Arial"/>
                        </a:rPr>
                        <a:t>46% people</a:t>
                      </a:r>
                    </a:p>
                    <a:p>
                      <a:pPr marL="0" marR="0" lvl="0" indent="0" algn="l">
                        <a:lnSpc>
                          <a:spcPct val="100000"/>
                        </a:lnSpc>
                        <a:spcBef>
                          <a:spcPts val="0"/>
                        </a:spcBef>
                        <a:spcAft>
                          <a:spcPts val="600"/>
                        </a:spcAft>
                        <a:buNone/>
                      </a:pPr>
                      <a:r>
                        <a:rPr lang="en-US" sz="1200" b="0" i="0" u="none" strike="noStrike" dirty="0">
                          <a:solidFill>
                            <a:srgbClr val="000000"/>
                          </a:solidFill>
                          <a:latin typeface="Arial"/>
                        </a:rPr>
                        <a:t>73% providers</a:t>
                      </a:r>
                    </a:p>
                    <a:p>
                      <a:pPr marL="0" marR="0" lvl="0" indent="0" algn="l">
                        <a:lnSpc>
                          <a:spcPct val="100000"/>
                        </a:lnSpc>
                        <a:spcBef>
                          <a:spcPts val="0"/>
                        </a:spcBef>
                        <a:spcAft>
                          <a:spcPts val="600"/>
                        </a:spcAft>
                        <a:buNone/>
                      </a:pPr>
                      <a:r>
                        <a:rPr lang="en-US" sz="1200" b="0" i="0" u="none" strike="noStrike" dirty="0">
                          <a:solidFill>
                            <a:srgbClr val="000000"/>
                          </a:solidFill>
                          <a:latin typeface="Arial"/>
                        </a:rPr>
                        <a:t>52% stakeholders</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0" marR="0" lvl="0" indent="0" algn="l" defTabSz="914400" rtl="0" fontAlgn="auto" hangingPunct="1">
                        <a:lnSpc>
                          <a:spcPct val="100000"/>
                        </a:lnSpc>
                        <a:spcBef>
                          <a:spcPts val="0"/>
                        </a:spcBef>
                        <a:spcAft>
                          <a:spcPts val="600"/>
                        </a:spcAft>
                        <a:buNone/>
                        <a:tabLst/>
                      </a:pPr>
                      <a:r>
                        <a:rPr lang="en-US" sz="1200" b="0" i="0" u="none" strike="noStrike" kern="1200" cap="none" spc="0" baseline="0" dirty="0">
                          <a:solidFill>
                            <a:srgbClr val="000000"/>
                          </a:solidFill>
                          <a:uFillTx/>
                          <a:latin typeface="Arial"/>
                          <a:cs typeface="Arial"/>
                        </a:rPr>
                        <a:t>54% people</a:t>
                      </a:r>
                    </a:p>
                    <a:p>
                      <a:pPr marL="0" marR="0" lvl="0" indent="0" algn="l" rtl="0" fontAlgn="auto" hangingPunct="1">
                        <a:lnSpc>
                          <a:spcPct val="100000"/>
                        </a:lnSpc>
                        <a:spcBef>
                          <a:spcPts val="0"/>
                        </a:spcBef>
                        <a:spcAft>
                          <a:spcPts val="600"/>
                        </a:spcAft>
                        <a:buNone/>
                      </a:pPr>
                      <a:r>
                        <a:rPr lang="en-US" sz="1200" b="0" i="0" u="none" strike="noStrike" kern="1200" cap="none" spc="0" baseline="0" dirty="0">
                          <a:solidFill>
                            <a:srgbClr val="000000"/>
                          </a:solidFill>
                          <a:uFillTx/>
                          <a:latin typeface="Arial"/>
                          <a:cs typeface="Arial"/>
                        </a:rPr>
                        <a:t>72% services</a:t>
                      </a:r>
                    </a:p>
                    <a:p>
                      <a:pPr marL="0" marR="0" lvl="0" indent="0" algn="l">
                        <a:lnSpc>
                          <a:spcPct val="100000"/>
                        </a:lnSpc>
                        <a:spcBef>
                          <a:spcPts val="0"/>
                        </a:spcBef>
                        <a:spcAft>
                          <a:spcPts val="600"/>
                        </a:spcAft>
                        <a:buNone/>
                      </a:pPr>
                      <a:r>
                        <a:rPr lang="en-US" sz="1200" b="0" i="0" u="none" strike="noStrike" kern="1200" cap="none" spc="0" baseline="0" dirty="0">
                          <a:solidFill>
                            <a:srgbClr val="000000"/>
                          </a:solidFill>
                          <a:uFillTx/>
                          <a:latin typeface="Arial"/>
                          <a:cs typeface="Arial"/>
                        </a:rPr>
                        <a:t>66% stakeholders</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229871" lvl="0" indent="0">
                        <a:lnSpc>
                          <a:spcPct val="100000"/>
                        </a:lnSpc>
                        <a:spcBef>
                          <a:spcPts val="0"/>
                        </a:spcBef>
                        <a:spcAft>
                          <a:spcPts val="300"/>
                        </a:spcAft>
                        <a:buNone/>
                      </a:pPr>
                      <a:endParaRPr lang="en-US" sz="1200" b="0" dirty="0">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5489460"/>
                  </a:ext>
                </a:extLst>
              </a:tr>
              <a:tr h="822155">
                <a:tc>
                  <a:txBody>
                    <a:bodyPr/>
                    <a:lstStyle/>
                    <a:p>
                      <a:pPr marL="229871" lvl="0" indent="-229871">
                        <a:lnSpc>
                          <a:spcPct val="100000"/>
                        </a:lnSpc>
                        <a:spcAft>
                          <a:spcPts val="600"/>
                        </a:spcAft>
                        <a:buSzPct val="100000"/>
                        <a:buAutoNum type="arabicPeriod" startAt="4"/>
                      </a:pPr>
                      <a:r>
                        <a:rPr lang="en-US" sz="1200" kern="1200" dirty="0">
                          <a:solidFill>
                            <a:srgbClr val="000000"/>
                          </a:solidFill>
                          <a:latin typeface="Arial"/>
                          <a:ea typeface="Times New Roman" pitchFamily="18"/>
                          <a:cs typeface="Arial"/>
                        </a:rPr>
                        <a:t>Strategic partners and other stakeholders say they have taken action to address safety concerns following information we have shared with them from our regulatory activities </a:t>
                      </a:r>
                      <a:r>
                        <a:rPr lang="en-US" sz="1200" b="1" kern="1200" dirty="0">
                          <a:solidFill>
                            <a:srgbClr val="000000"/>
                          </a:solidFill>
                          <a:latin typeface="Arial"/>
                          <a:ea typeface="Times New Roman" pitchFamily="18"/>
                          <a:cs typeface="Arial"/>
                        </a:rPr>
                        <a:t>(Green </a:t>
                      </a:r>
                      <a:r>
                        <a:rPr lang="en-US" sz="1200" b="1" u="none" strike="noStrike" kern="1200" dirty="0">
                          <a:solidFill>
                            <a:srgbClr val="000000"/>
                          </a:solidFill>
                          <a:latin typeface="Arial"/>
                          <a:cs typeface="Arial"/>
                        </a:rPr>
                        <a:t>→</a:t>
                      </a:r>
                      <a:r>
                        <a:rPr lang="en-US" sz="1200" b="1" kern="1200" dirty="0">
                          <a:solidFill>
                            <a:srgbClr val="000000"/>
                          </a:solidFill>
                          <a:latin typeface="Arial"/>
                          <a:ea typeface="Times New Roman" pitchFamily="18"/>
                          <a:cs typeface="Arial"/>
                        </a:rPr>
                        <a:t>)</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US" sz="1200" b="0" i="0" u="none" strike="noStrike" kern="1200">
                          <a:solidFill>
                            <a:srgbClr val="000000"/>
                          </a:solidFill>
                          <a:latin typeface="Arial"/>
                          <a:cs typeface="Arial"/>
                        </a:rPr>
                        <a:t>75%</a:t>
                      </a:r>
                      <a:endParaRPr lang="en-GB" sz="1200" b="0" i="0" u="none" strike="noStrike" kern="1200">
                        <a:solidFill>
                          <a:srgbClr val="000000"/>
                        </a:solidFill>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200" b="0" dirty="0">
                          <a:latin typeface="Arial"/>
                          <a:cs typeface="Arial"/>
                        </a:rPr>
                        <a:t>91%</a:t>
                      </a:r>
                    </a:p>
                    <a:p>
                      <a:pPr marL="0" lvl="0" indent="0">
                        <a:lnSpc>
                          <a:spcPct val="100000"/>
                        </a:lnSpc>
                        <a:spcAft>
                          <a:spcPts val="600"/>
                        </a:spcAft>
                        <a:buNone/>
                      </a:pPr>
                      <a:endParaRPr lang="en-US" sz="1200" b="0" dirty="0">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0" marR="0" lvl="0" indent="0" algn="l" defTabSz="914400" rtl="0" fontAlgn="auto" hangingPunct="1">
                        <a:lnSpc>
                          <a:spcPct val="100000"/>
                        </a:lnSpc>
                        <a:spcBef>
                          <a:spcPts val="0"/>
                        </a:spcBef>
                        <a:spcAft>
                          <a:spcPts val="600"/>
                        </a:spcAft>
                        <a:buNone/>
                        <a:tabLst/>
                      </a:pPr>
                      <a:r>
                        <a:rPr lang="en-US" sz="1200" b="0" dirty="0">
                          <a:latin typeface="Arial"/>
                          <a:cs typeface="Arial"/>
                        </a:rPr>
                        <a:t>96%</a:t>
                      </a:r>
                    </a:p>
                    <a:p>
                      <a:pPr marL="0" lvl="0" indent="0">
                        <a:lnSpc>
                          <a:spcPct val="100000"/>
                        </a:lnSpc>
                        <a:spcAft>
                          <a:spcPts val="600"/>
                        </a:spcAft>
                        <a:buNone/>
                      </a:pPr>
                      <a:endParaRPr lang="en-US" sz="1200" b="0" dirty="0">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229871" lvl="0" indent="-229871">
                        <a:lnSpc>
                          <a:spcPct val="100000"/>
                        </a:lnSpc>
                        <a:spcBef>
                          <a:spcPts val="0"/>
                        </a:spcBef>
                        <a:spcAft>
                          <a:spcPts val="300"/>
                        </a:spcAft>
                        <a:buNone/>
                      </a:pPr>
                      <a:r>
                        <a:rPr lang="en-US" sz="1200" b="0">
                          <a:latin typeface="Arial"/>
                          <a:cs typeface="Arial"/>
                        </a:rPr>
                        <a:t>74%</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229871" lvl="0" indent="0">
                        <a:lnSpc>
                          <a:spcPct val="100000"/>
                        </a:lnSpc>
                        <a:spcBef>
                          <a:spcPts val="0"/>
                        </a:spcBef>
                        <a:spcAft>
                          <a:spcPts val="300"/>
                        </a:spcAft>
                        <a:buNone/>
                      </a:pPr>
                      <a:endParaRPr lang="en-US" sz="1200" b="0">
                        <a:latin typeface="Arial" pitchFamily="34"/>
                        <a:cs typeface="Arial" pitchFamily="34"/>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029612"/>
                  </a:ext>
                </a:extLst>
              </a:tr>
              <a:tr h="892728">
                <a:tc>
                  <a:txBody>
                    <a:bodyPr/>
                    <a:lstStyle/>
                    <a:p>
                      <a:pPr marL="228600" lvl="0" indent="-228600" algn="l" defTabSz="914400" rtl="0" hangingPunct="1">
                        <a:lnSpc>
                          <a:spcPct val="100000"/>
                        </a:lnSpc>
                        <a:spcAft>
                          <a:spcPts val="600"/>
                        </a:spcAft>
                        <a:buSzPct val="100000"/>
                        <a:buFont typeface="+mj-lt"/>
                        <a:buAutoNum type="arabicPeriod" startAt="5"/>
                      </a:pPr>
                      <a:endParaRPr lang="en-GB" sz="100" kern="1200" dirty="0">
                        <a:solidFill>
                          <a:srgbClr val="000000"/>
                        </a:solidFill>
                        <a:latin typeface="Arial"/>
                        <a:ea typeface="Times New Roman" pitchFamily="18"/>
                        <a:cs typeface="Arial"/>
                      </a:endParaRPr>
                    </a:p>
                    <a:p>
                      <a:pPr marL="228600" lvl="0" indent="-228600" algn="l" defTabSz="914400" rtl="0" hangingPunct="1">
                        <a:lnSpc>
                          <a:spcPct val="100000"/>
                        </a:lnSpc>
                        <a:spcAft>
                          <a:spcPts val="600"/>
                        </a:spcAft>
                        <a:buSzPct val="100000"/>
                        <a:buFont typeface="+mj-lt"/>
                        <a:buAutoNum type="arabicPeriod" startAt="5"/>
                      </a:pPr>
                      <a:r>
                        <a:rPr lang="en-GB" sz="1200" kern="1200" dirty="0">
                          <a:solidFill>
                            <a:srgbClr val="000000"/>
                          </a:solidFill>
                          <a:latin typeface="Arial"/>
                          <a:ea typeface="Times New Roman" pitchFamily="18"/>
                          <a:cs typeface="Arial"/>
                        </a:rPr>
                        <a:t>Our commitments with other organisations to tackle inequalities in access, experience and outcomes as measured through revised memoranda of understanding </a:t>
                      </a:r>
                      <a:r>
                        <a:rPr lang="en-US" sz="1200" b="1" kern="1200" dirty="0">
                          <a:solidFill>
                            <a:srgbClr val="000000"/>
                          </a:solidFill>
                          <a:latin typeface="Arial"/>
                          <a:cs typeface="Arial"/>
                        </a:rPr>
                        <a:t>(Green </a:t>
                      </a:r>
                      <a:r>
                        <a:rPr lang="en-US" sz="1200" b="1" u="none" strike="noStrike" kern="1200" dirty="0">
                          <a:solidFill>
                            <a:srgbClr val="000000"/>
                          </a:solidFill>
                          <a:latin typeface="Arial"/>
                          <a:cs typeface="Arial"/>
                        </a:rPr>
                        <a:t>→</a:t>
                      </a:r>
                      <a:r>
                        <a:rPr lang="en-US" sz="1200" b="1" kern="1200" dirty="0">
                          <a:solidFill>
                            <a:srgbClr val="000000"/>
                          </a:solidFill>
                          <a:latin typeface="Arial"/>
                          <a:cs typeface="Arial"/>
                        </a:rPr>
                        <a:t>)</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lgn="l" defTabSz="914400" rtl="0" eaLnBrk="1" latinLnBrk="0" hangingPunct="1">
                        <a:lnSpc>
                          <a:spcPct val="100000"/>
                        </a:lnSpc>
                        <a:spcAft>
                          <a:spcPts val="300"/>
                        </a:spcAft>
                        <a:buNone/>
                      </a:pPr>
                      <a:r>
                        <a:rPr lang="en-US" sz="1200" b="0" i="0" u="none" strike="noStrike" kern="1200" dirty="0">
                          <a:solidFill>
                            <a:srgbClr val="000000"/>
                          </a:solidFill>
                          <a:latin typeface="Arial"/>
                          <a:ea typeface="+mn-ea"/>
                          <a:cs typeface="Arial"/>
                        </a:rPr>
                        <a:t>Increasing number  of our MOUs which considered tackling inequality</a:t>
                      </a: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100" b="0" dirty="0">
                          <a:solidFill>
                            <a:schemeClr val="tx1"/>
                          </a:solidFill>
                          <a:latin typeface="Arial"/>
                          <a:cs typeface="Arial"/>
                        </a:rPr>
                        <a:t>EHRC MOU actions delivered. </a:t>
                      </a:r>
                      <a:endParaRPr lang="en-US" sz="1600" dirty="0">
                        <a:solidFill>
                          <a:schemeClr val="tx1"/>
                        </a:solidFill>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1100" b="0" dirty="0">
                          <a:solidFill>
                            <a:schemeClr val="tx1"/>
                          </a:solidFill>
                          <a:latin typeface="Arial"/>
                          <a:cs typeface="Arial"/>
                        </a:rPr>
                        <a:t>Considered in 12 MOU reviews, equality in 6</a:t>
                      </a:r>
                      <a:r>
                        <a:rPr lang="en-US" sz="1200" b="0" dirty="0">
                          <a:solidFill>
                            <a:schemeClr val="tx1"/>
                          </a:solidFill>
                          <a:latin typeface="Arial"/>
                          <a:cs typeface="Arial"/>
                        </a:rPr>
                        <a:t>.</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0" lvl="0" indent="0">
                        <a:lnSpc>
                          <a:spcPct val="100000"/>
                        </a:lnSpc>
                        <a:spcAft>
                          <a:spcPts val="600"/>
                        </a:spcAft>
                        <a:buNone/>
                      </a:pPr>
                      <a:r>
                        <a:rPr lang="en-US" sz="1100" b="0" dirty="0">
                          <a:latin typeface="Arial"/>
                          <a:cs typeface="Arial"/>
                        </a:rPr>
                        <a:t>EHRC MOU action plan delivered. </a:t>
                      </a:r>
                      <a:endParaRPr lang="en-US" sz="1600" dirty="0"/>
                    </a:p>
                    <a:p>
                      <a:pPr marL="0" lvl="0" indent="0">
                        <a:lnSpc>
                          <a:spcPct val="100000"/>
                        </a:lnSpc>
                        <a:spcAft>
                          <a:spcPts val="600"/>
                        </a:spcAft>
                        <a:buNone/>
                      </a:pPr>
                      <a:r>
                        <a:rPr lang="en-US" sz="1100" b="0" dirty="0">
                          <a:latin typeface="Arial"/>
                          <a:cs typeface="Arial"/>
                        </a:rPr>
                        <a:t>Considered in 3 MOU reviews, taken forward in 2.</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0" lvl="0" indent="0">
                        <a:lnSpc>
                          <a:spcPct val="100000"/>
                        </a:lnSpc>
                        <a:spcBef>
                          <a:spcPts val="0"/>
                        </a:spcBef>
                        <a:spcAft>
                          <a:spcPts val="300"/>
                        </a:spcAft>
                        <a:buNone/>
                      </a:pPr>
                      <a:r>
                        <a:rPr lang="en-US" sz="1100" b="0" dirty="0">
                          <a:latin typeface="Arial"/>
                          <a:cs typeface="Arial"/>
                        </a:rPr>
                        <a:t>EHRC MOU revised</a:t>
                      </a:r>
                      <a:endParaRPr lang="en-US" sz="1100" b="0" dirty="0">
                        <a:latin typeface="Arial" pitchFamily="34"/>
                        <a:cs typeface="Arial" pitchFamily="34"/>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229871" lvl="0" indent="0">
                        <a:lnSpc>
                          <a:spcPct val="100000"/>
                        </a:lnSpc>
                        <a:spcBef>
                          <a:spcPts val="0"/>
                        </a:spcBef>
                        <a:spcAft>
                          <a:spcPts val="300"/>
                        </a:spcAft>
                        <a:buNone/>
                      </a:pPr>
                      <a:r>
                        <a:rPr lang="en-US" sz="1200" b="0" dirty="0">
                          <a:solidFill>
                            <a:schemeClr val="tx1"/>
                          </a:solidFill>
                          <a:latin typeface="Arial"/>
                          <a:cs typeface="Arial"/>
                        </a:rPr>
                        <a:t>New process in place to consider equality as a strategic area of interest for when MOUs are revised.</a:t>
                      </a:r>
                    </a:p>
                    <a:p>
                      <a:pPr marL="229871" lvl="0" indent="0">
                        <a:lnSpc>
                          <a:spcPct val="100000"/>
                        </a:lnSpc>
                        <a:spcBef>
                          <a:spcPts val="0"/>
                        </a:spcBef>
                        <a:spcAft>
                          <a:spcPts val="300"/>
                        </a:spcAft>
                        <a:buNone/>
                      </a:pPr>
                      <a:endParaRPr lang="en-US" sz="1200" b="0" dirty="0">
                        <a:solidFill>
                          <a:srgbClr val="FF0000"/>
                        </a:solidFill>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8879029"/>
                  </a:ext>
                </a:extLst>
              </a:tr>
              <a:tr h="892728">
                <a:tc>
                  <a:txBody>
                    <a:bodyPr/>
                    <a:lstStyle/>
                    <a:p>
                      <a:pPr marL="228600" lvl="0" indent="-228600">
                        <a:lnSpc>
                          <a:spcPct val="110000"/>
                        </a:lnSpc>
                        <a:spcAft>
                          <a:spcPts val="800"/>
                        </a:spcAft>
                        <a:buSzPct val="100000"/>
                        <a:buFont typeface="+mj-lt"/>
                        <a:buAutoNum type="arabicPeriod" startAt="6"/>
                      </a:pPr>
                      <a:r>
                        <a:rPr lang="en-GB" sz="1200" dirty="0">
                          <a:solidFill>
                            <a:srgbClr val="000000"/>
                          </a:solidFill>
                          <a:latin typeface="Arial"/>
                          <a:ea typeface="Calibri"/>
                          <a:cs typeface="Arial"/>
                        </a:rPr>
                        <a:t>Evidence of our response to recommendations made by others concerning inequalities in access, experience and outcomes. </a:t>
                      </a:r>
                      <a:r>
                        <a:rPr lang="en-GB" sz="1200" b="1" i="0" u="none" strike="noStrike" dirty="0">
                          <a:solidFill>
                            <a:srgbClr val="000000"/>
                          </a:solidFill>
                          <a:latin typeface="Arial"/>
                        </a:rPr>
                        <a:t>(Too early</a:t>
                      </a:r>
                      <a:r>
                        <a:rPr lang="en-US" sz="1200" b="1" i="0" u="none" strike="noStrike" dirty="0">
                          <a:solidFill>
                            <a:srgbClr val="000000"/>
                          </a:solidFill>
                          <a:latin typeface="Arial"/>
                        </a:rPr>
                        <a:t>→</a:t>
                      </a:r>
                      <a:r>
                        <a:rPr lang="en-GB" sz="1200" b="1" i="0" u="none" strike="noStrike" dirty="0">
                          <a:solidFill>
                            <a:srgbClr val="000000"/>
                          </a:solidFill>
                          <a:latin typeface="Arial"/>
                        </a:rPr>
                        <a:t>)</a:t>
                      </a:r>
                      <a:endParaRPr lang="en-GB" sz="1200" dirty="0">
                        <a:latin typeface="Arial"/>
                        <a:ea typeface="Calibri"/>
                        <a:cs typeface="Arial"/>
                      </a:endParaRP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US" sz="1200" b="0" i="0" u="none" strike="noStrike" kern="1200" dirty="0">
                          <a:solidFill>
                            <a:srgbClr val="000000"/>
                          </a:solidFill>
                          <a:latin typeface="Arial"/>
                          <a:cs typeface="Arial"/>
                        </a:rPr>
                        <a:t>75% close to / moderate  distance from target</a:t>
                      </a:r>
                      <a:endParaRPr lang="en-GB" sz="1200" b="0" i="0" u="none" strike="noStrike" kern="1200" dirty="0">
                        <a:solidFill>
                          <a:srgbClr val="000000"/>
                        </a:solidFill>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nSpc>
                          <a:spcPct val="100000"/>
                        </a:lnSpc>
                        <a:spcAft>
                          <a:spcPts val="600"/>
                        </a:spcAft>
                        <a:buNone/>
                      </a:pPr>
                      <a:r>
                        <a:rPr lang="en-US" sz="1100" b="0" dirty="0">
                          <a:solidFill>
                            <a:schemeClr val="tx1"/>
                          </a:solidFill>
                          <a:latin typeface="Arial"/>
                          <a:cs typeface="Arial"/>
                        </a:rPr>
                        <a:t>New Equity Quality Statements respond to 3 key recommendations. </a:t>
                      </a:r>
                    </a:p>
                    <a:p>
                      <a:pPr marL="0" lvl="0" indent="0">
                        <a:lnSpc>
                          <a:spcPct val="100000"/>
                        </a:lnSpc>
                        <a:spcAft>
                          <a:spcPts val="600"/>
                        </a:spcAft>
                        <a:buNone/>
                      </a:pPr>
                      <a:r>
                        <a:rPr lang="en-US" sz="1100" b="0" dirty="0">
                          <a:solidFill>
                            <a:schemeClr val="tx1"/>
                          </a:solidFill>
                          <a:latin typeface="Arial"/>
                          <a:cs typeface="Arial"/>
                        </a:rPr>
                        <a:t>Data measures are incomplete.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9D9D9"/>
                    </a:solidFill>
                  </a:tcPr>
                </a:tc>
                <a:tc>
                  <a:txBody>
                    <a:bodyPr/>
                    <a:lstStyle/>
                    <a:p>
                      <a:pPr marL="0" lvl="0" indent="0">
                        <a:lnSpc>
                          <a:spcPct val="100000"/>
                        </a:lnSpc>
                        <a:spcAft>
                          <a:spcPts val="600"/>
                        </a:spcAft>
                        <a:buNone/>
                      </a:pPr>
                      <a:r>
                        <a:rPr lang="en-US" sz="1200" b="0" dirty="0">
                          <a:latin typeface="Arial"/>
                          <a:cs typeface="Arial"/>
                        </a:rPr>
                        <a:t>Too early to measure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9D9D9"/>
                    </a:solidFill>
                  </a:tcPr>
                </a:tc>
                <a:tc>
                  <a:txBody>
                    <a:bodyPr/>
                    <a:lstStyle/>
                    <a:p>
                      <a:pPr marL="0" lvl="0" indent="0" algn="l" defTabSz="914400" rtl="0" hangingPunct="1">
                        <a:lnSpc>
                          <a:spcPct val="100000"/>
                        </a:lnSpc>
                        <a:spcBef>
                          <a:spcPts val="0"/>
                        </a:spcBef>
                        <a:spcAft>
                          <a:spcPts val="600"/>
                        </a:spcAft>
                        <a:buNone/>
                      </a:pPr>
                      <a:r>
                        <a:rPr lang="en-US" sz="1200" b="0" kern="1200">
                          <a:solidFill>
                            <a:srgbClr val="000000"/>
                          </a:solidFill>
                          <a:latin typeface="Arial"/>
                          <a:cs typeface="Arial"/>
                        </a:rPr>
                        <a:t>Too early to measure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D9D9D9"/>
                    </a:solidFill>
                  </a:tcPr>
                </a:tc>
                <a:tc>
                  <a:txBody>
                    <a:bodyPr/>
                    <a:lstStyle/>
                    <a:p>
                      <a:pPr marL="229871" lvl="0" indent="0">
                        <a:lnSpc>
                          <a:spcPct val="100000"/>
                        </a:lnSpc>
                        <a:spcBef>
                          <a:spcPts val="0"/>
                        </a:spcBef>
                        <a:spcAft>
                          <a:spcPts val="300"/>
                        </a:spcAft>
                        <a:buNone/>
                      </a:pPr>
                      <a:r>
                        <a:rPr lang="en-US" sz="900" b="0" dirty="0">
                          <a:solidFill>
                            <a:schemeClr val="tx1"/>
                          </a:solidFill>
                          <a:latin typeface="Arial"/>
                          <a:cs typeface="Arial"/>
                        </a:rPr>
                        <a:t>Recommendations monitoring system review is underway - only 18 of 230 recommendations have been mapped to strategy themes, 4 to tackling inequalities – 50% (2) are close/moderate to target but this is incomplete picture. Note: 22/23 rating revised to ‘too early.’</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1427495"/>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2919">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A5D72821-2B1D-3DBE-063D-36166C0014B2}"/>
              </a:ext>
            </a:extLst>
          </p:cNvPr>
          <p:cNvSpPr txBox="1">
            <a:spLocks noGrp="1"/>
          </p:cNvSpPr>
          <p:nvPr>
            <p:ph type="title"/>
          </p:nvPr>
        </p:nvSpPr>
        <p:spPr>
          <a:xfrm>
            <a:off x="182880" y="197995"/>
            <a:ext cx="7328879" cy="502764"/>
          </a:xfrm>
        </p:spPr>
        <p:txBody>
          <a:bodyPr lIns="0" tIns="0" rIns="0" bIns="0" anchor="t">
            <a:noAutofit/>
          </a:bodyPr>
          <a:lstStyle/>
          <a:p>
            <a:pPr lvl="0" hangingPunct="0">
              <a:lnSpc>
                <a:spcPct val="85000"/>
              </a:lnSpc>
            </a:pPr>
            <a:r>
              <a:rPr lang="en-US" sz="1300" b="1" kern="0" dirty="0">
                <a:latin typeface="Arial" pitchFamily="34"/>
                <a:ea typeface="MS PGothic" pitchFamily="34"/>
                <a:cs typeface="Arial" pitchFamily="34"/>
              </a:rPr>
              <a:t>Measures of Success by Equality Objective 2022/25 </a:t>
            </a:r>
            <a:r>
              <a:rPr lang="en-US" sz="1300" b="1" kern="0" dirty="0">
                <a:solidFill>
                  <a:srgbClr val="FFFFFF"/>
                </a:solidFill>
                <a:latin typeface="Arial" pitchFamily="34"/>
                <a:ea typeface="MS PGothic" pitchFamily="34"/>
                <a:cs typeface="Arial" pitchFamily="34"/>
              </a:rPr>
              <a:t>EO4</a:t>
            </a:r>
            <a:endParaRPr lang="en-US" sz="1300" b="1" kern="0" dirty="0">
              <a:latin typeface="Arial" pitchFamily="34"/>
              <a:ea typeface="MS PGothic" pitchFamily="34"/>
              <a:cs typeface="Arial" pitchFamily="34"/>
            </a:endParaRPr>
          </a:p>
        </p:txBody>
      </p:sp>
      <p:graphicFrame>
        <p:nvGraphicFramePr>
          <p:cNvPr id="3" name="Table 2">
            <a:extLst>
              <a:ext uri="{FF2B5EF4-FFF2-40B4-BE49-F238E27FC236}">
                <a16:creationId xmlns:a16="http://schemas.microsoft.com/office/drawing/2014/main" id="{6F1D2629-6849-61CF-0AD3-80E001B8BBFE}"/>
              </a:ext>
            </a:extLst>
          </p:cNvPr>
          <p:cNvGraphicFramePr>
            <a:graphicFrameLocks noGrp="1"/>
          </p:cNvGraphicFramePr>
          <p:nvPr>
            <p:extLst>
              <p:ext uri="{D42A27DB-BD31-4B8C-83A1-F6EECF244321}">
                <p14:modId xmlns:p14="http://schemas.microsoft.com/office/powerpoint/2010/main" val="860668956"/>
              </p:ext>
            </p:extLst>
          </p:nvPr>
        </p:nvGraphicFramePr>
        <p:xfrm>
          <a:off x="182880" y="478843"/>
          <a:ext cx="11826226" cy="5326833"/>
        </p:xfrm>
        <a:graphic>
          <a:graphicData uri="http://schemas.openxmlformats.org/drawingml/2006/table">
            <a:tbl>
              <a:tblPr firstRow="1" bandRow="1">
                <a:effectLst/>
                <a:tableStyleId>{5C22544A-7EE6-4342-B048-85BDC9FD1C3A}</a:tableStyleId>
              </a:tblPr>
              <a:tblGrid>
                <a:gridCol w="3569161">
                  <a:extLst>
                    <a:ext uri="{9D8B030D-6E8A-4147-A177-3AD203B41FA5}">
                      <a16:colId xmlns:a16="http://schemas.microsoft.com/office/drawing/2014/main" val="3430864324"/>
                    </a:ext>
                  </a:extLst>
                </a:gridCol>
                <a:gridCol w="1556742">
                  <a:extLst>
                    <a:ext uri="{9D8B030D-6E8A-4147-A177-3AD203B41FA5}">
                      <a16:colId xmlns:a16="http://schemas.microsoft.com/office/drawing/2014/main" val="3388400939"/>
                    </a:ext>
                  </a:extLst>
                </a:gridCol>
                <a:gridCol w="1414746">
                  <a:extLst>
                    <a:ext uri="{9D8B030D-6E8A-4147-A177-3AD203B41FA5}">
                      <a16:colId xmlns:a16="http://schemas.microsoft.com/office/drawing/2014/main" val="3197747014"/>
                    </a:ext>
                  </a:extLst>
                </a:gridCol>
                <a:gridCol w="1398495">
                  <a:extLst>
                    <a:ext uri="{9D8B030D-6E8A-4147-A177-3AD203B41FA5}">
                      <a16:colId xmlns:a16="http://schemas.microsoft.com/office/drawing/2014/main" val="3846358266"/>
                    </a:ext>
                  </a:extLst>
                </a:gridCol>
                <a:gridCol w="1272988">
                  <a:extLst>
                    <a:ext uri="{9D8B030D-6E8A-4147-A177-3AD203B41FA5}">
                      <a16:colId xmlns:a16="http://schemas.microsoft.com/office/drawing/2014/main" val="4190566285"/>
                    </a:ext>
                  </a:extLst>
                </a:gridCol>
                <a:gridCol w="2614094">
                  <a:extLst>
                    <a:ext uri="{9D8B030D-6E8A-4147-A177-3AD203B41FA5}">
                      <a16:colId xmlns:a16="http://schemas.microsoft.com/office/drawing/2014/main" val="762463629"/>
                    </a:ext>
                  </a:extLst>
                </a:gridCol>
              </a:tblGrid>
              <a:tr h="486945">
                <a:tc gridSpan="6">
                  <a:txBody>
                    <a:bodyPr/>
                    <a:lstStyle/>
                    <a:p>
                      <a:pPr marL="0" marR="0" lvl="0" indent="0" algn="l" defTabSz="914400" rtl="0" fontAlgn="auto" hangingPunct="1">
                        <a:lnSpc>
                          <a:spcPct val="100000"/>
                        </a:lnSpc>
                        <a:spcBef>
                          <a:spcPts val="0"/>
                        </a:spcBef>
                        <a:spcAft>
                          <a:spcPts val="0"/>
                        </a:spcAft>
                        <a:buNone/>
                        <a:tabLst/>
                      </a:pPr>
                      <a:r>
                        <a:rPr lang="en-US" sz="1200" b="1" kern="1200" dirty="0">
                          <a:solidFill>
                            <a:srgbClr val="000000"/>
                          </a:solidFill>
                          <a:latin typeface="Arial"/>
                          <a:cs typeface="Arial"/>
                        </a:rPr>
                        <a:t>Equality Objective 4: Using our independent voice to reduce inequalities</a:t>
                      </a:r>
                      <a:endParaRPr lang="en-US" sz="1200" b="1" dirty="0">
                        <a:solidFill>
                          <a:srgbClr val="000000"/>
                        </a:solidFill>
                        <a:latin typeface="Arial" pitchFamily="34"/>
                        <a:cs typeface="Arial" pitchFamily="34"/>
                      </a:endParaRPr>
                    </a:p>
                    <a:p>
                      <a:pPr marL="0" marR="0" lvl="0" indent="0" algn="l" defTabSz="914400" rtl="0" fontAlgn="auto" hangingPunct="1">
                        <a:lnSpc>
                          <a:spcPct val="100000"/>
                        </a:lnSpc>
                        <a:spcBef>
                          <a:spcPts val="0"/>
                        </a:spcBef>
                        <a:spcAft>
                          <a:spcPts val="0"/>
                        </a:spcAft>
                        <a:buNone/>
                        <a:tabLst/>
                      </a:pPr>
                      <a:r>
                        <a:rPr lang="en-US" sz="1200" b="1" u="none" strike="noStrike" kern="1200" dirty="0">
                          <a:solidFill>
                            <a:srgbClr val="000000"/>
                          </a:solidFill>
                          <a:latin typeface="Arial"/>
                          <a:cs typeface="Arial"/>
                        </a:rPr>
                        <a:t>Overall: Green (same as 2023/24)</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99205933"/>
                  </a:ext>
                </a:extLst>
              </a:tr>
              <a:tr h="453176">
                <a:tc>
                  <a:txBody>
                    <a:bodyPr/>
                    <a:lstStyle/>
                    <a:p>
                      <a:pPr marL="0" marR="0" lvl="0" indent="0" algn="l" rtl="0" fontAlgn="auto" hangingPunct="1">
                        <a:lnSpc>
                          <a:spcPct val="100000"/>
                        </a:lnSpc>
                        <a:spcBef>
                          <a:spcPts val="0"/>
                        </a:spcBef>
                        <a:spcAft>
                          <a:spcPts val="0"/>
                        </a:spcAft>
                        <a:buNone/>
                      </a:pPr>
                      <a:r>
                        <a:rPr lang="en-US" sz="1200" b="1" u="none" strike="noStrike" kern="1200">
                          <a:solidFill>
                            <a:srgbClr val="000000"/>
                          </a:solidFill>
                          <a:latin typeface="Arial"/>
                          <a:cs typeface="Arial"/>
                        </a:rPr>
                        <a:t>Measures 4.1 - 4.4</a:t>
                      </a:r>
                      <a:endParaRPr lang="en-US" sz="1200" b="1">
                        <a:solidFill>
                          <a:srgbClr val="000000"/>
                        </a:solidFill>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fontAlgn="auto" hangingPunct="1">
                        <a:lnSpc>
                          <a:spcPct val="100000"/>
                        </a:lnSpc>
                        <a:spcBef>
                          <a:spcPts val="0"/>
                        </a:spcBef>
                        <a:spcAft>
                          <a:spcPts val="0"/>
                        </a:spcAft>
                        <a:buNone/>
                        <a:tabLst/>
                      </a:pPr>
                      <a:endParaRPr lang="en-US" sz="300" b="1" kern="1200">
                        <a:solidFill>
                          <a:srgbClr val="000000"/>
                        </a:solidFill>
                        <a:latin typeface="Arial" pitchFamily="34"/>
                        <a:cs typeface="Arial" pitchFamily="34"/>
                      </a:endParaRPr>
                    </a:p>
                    <a:p>
                      <a:pPr marL="0" marR="0" lvl="0" indent="0" algn="l" rtl="0" fontAlgn="auto" hangingPunct="1">
                        <a:lnSpc>
                          <a:spcPct val="100000"/>
                        </a:lnSpc>
                        <a:spcBef>
                          <a:spcPts val="0"/>
                        </a:spcBef>
                        <a:spcAft>
                          <a:spcPts val="0"/>
                        </a:spcAft>
                        <a:buNone/>
                      </a:pPr>
                      <a:r>
                        <a:rPr lang="en-US" sz="1200" b="1" kern="1200">
                          <a:solidFill>
                            <a:srgbClr val="000000"/>
                          </a:solidFill>
                          <a:latin typeface="Arial"/>
                          <a:cs typeface="Arial"/>
                        </a:rPr>
                        <a:t>Target</a:t>
                      </a:r>
                      <a:endParaRPr lang="en-US" sz="1200" b="1">
                        <a:solidFill>
                          <a:srgbClr val="000000"/>
                        </a:solidFill>
                        <a:latin typeface="Arial"/>
                        <a:cs typeface="Arial"/>
                      </a:endParaRPr>
                    </a:p>
                  </a:txBody>
                  <a:tcPr marL="50639" marR="50639"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Arial"/>
                        </a:rPr>
                        <a:t>This Year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Arial"/>
                        </a:rPr>
                        <a:t>2024/25</a:t>
                      </a:r>
                    </a:p>
                  </a:txBody>
                  <a:tcPr marL="50639" marR="50639"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dirty="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dirty="0">
                          <a:ln>
                            <a:noFill/>
                          </a:ln>
                          <a:solidFill>
                            <a:srgbClr val="000000"/>
                          </a:solidFill>
                          <a:effectLst/>
                          <a:uLnTx/>
                          <a:uFillTx/>
                          <a:latin typeface="Arial"/>
                          <a:ea typeface="+mn-ea"/>
                          <a:cs typeface="Arial"/>
                        </a:rPr>
                        <a:t>2023/24</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endParaRPr lang="en-US" sz="1200" b="1" u="none" strike="noStrike" kern="1200" dirty="0">
                        <a:solidFill>
                          <a:srgbClr val="000000"/>
                        </a:solidFill>
                        <a:latin typeface="Arial"/>
                        <a:cs typeface="Arial"/>
                      </a:endParaRPr>
                    </a:p>
                    <a:p>
                      <a:pPr marL="0" lvl="0" indent="0" algn="ctr">
                        <a:lnSpc>
                          <a:spcPct val="100000"/>
                        </a:lnSpc>
                        <a:spcBef>
                          <a:spcPts val="0"/>
                        </a:spcBef>
                        <a:spcAft>
                          <a:spcPts val="0"/>
                        </a:spcAft>
                        <a:buNone/>
                      </a:pPr>
                      <a:r>
                        <a:rPr lang="en-US" sz="1200" b="1" u="none" strike="noStrike" kern="1200" dirty="0">
                          <a:solidFill>
                            <a:srgbClr val="000000"/>
                          </a:solidFill>
                          <a:latin typeface="Arial"/>
                          <a:cs typeface="Arial"/>
                        </a:rPr>
                        <a:t>2022/23</a:t>
                      </a:r>
                      <a:endParaRPr lang="en-US" sz="1200" b="0" kern="1200" dirty="0">
                        <a:solidFill>
                          <a:srgbClr val="000000"/>
                        </a:solidFill>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US" sz="1200" b="1" kern="1200">
                          <a:solidFill>
                            <a:srgbClr val="000000"/>
                          </a:solidFill>
                          <a:latin typeface="Arial"/>
                          <a:cs typeface="Arial"/>
                        </a:rPr>
                        <a:t>Notes</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8559223"/>
                  </a:ext>
                </a:extLst>
              </a:tr>
              <a:tr h="861355">
                <a:tc>
                  <a:txBody>
                    <a:bodyPr/>
                    <a:lstStyle/>
                    <a:p>
                      <a:pPr marL="228600" marR="0" lvl="0" indent="-228600" algn="l" rtl="0" fontAlgn="auto" hangingPunct="1">
                        <a:lnSpc>
                          <a:spcPct val="100000"/>
                        </a:lnSpc>
                        <a:spcBef>
                          <a:spcPts val="0"/>
                        </a:spcBef>
                        <a:spcAft>
                          <a:spcPts val="600"/>
                        </a:spcAft>
                        <a:buSzPct val="100000"/>
                        <a:buAutoNum type="arabicPeriod"/>
                      </a:pPr>
                      <a:r>
                        <a:rPr lang="en-US" sz="1200" b="0" i="0" u="none" strike="noStrike">
                          <a:solidFill>
                            <a:srgbClr val="000000"/>
                          </a:solidFill>
                          <a:latin typeface="Arial"/>
                          <a:cs typeface="Arial"/>
                        </a:rPr>
                        <a:t>Services and local stakeholders that say our work has encouraged them to reduce inequalities in access, people feeling safe, care (and treatment) meeting people's needs, overall experience and satisfaction, and health and care outcomes</a:t>
                      </a:r>
                      <a:r>
                        <a:rPr lang="en-US" sz="1200" b="0" i="0" u="none" strike="noStrike">
                          <a:solidFill>
                            <a:srgbClr val="000000"/>
                          </a:solidFill>
                          <a:latin typeface="Arial"/>
                        </a:rPr>
                        <a:t> (</a:t>
                      </a:r>
                      <a:r>
                        <a:rPr lang="en-US" sz="1200" b="1" i="0" u="none" strike="noStrike">
                          <a:solidFill>
                            <a:srgbClr val="000000"/>
                          </a:solidFill>
                          <a:latin typeface="Arial"/>
                        </a:rPr>
                        <a:t>Green→)</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US" sz="1200" b="0" i="0" u="none" strike="noStrike" kern="1200" dirty="0">
                          <a:solidFill>
                            <a:srgbClr val="000000"/>
                          </a:solidFill>
                          <a:latin typeface="Arial"/>
                          <a:cs typeface="Arial"/>
                        </a:rPr>
                        <a:t>75%</a:t>
                      </a:r>
                      <a:endParaRPr lang="en-GB" sz="1200" b="0" i="0" u="none" strike="noStrike" kern="1200" dirty="0">
                        <a:solidFill>
                          <a:srgbClr val="000000"/>
                        </a:solidFill>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nSpc>
                          <a:spcPct val="100000"/>
                        </a:lnSpc>
                        <a:spcAft>
                          <a:spcPts val="600"/>
                        </a:spcAft>
                        <a:buNone/>
                      </a:pPr>
                      <a:r>
                        <a:rPr lang="en-US" sz="1200" b="0" dirty="0">
                          <a:latin typeface="Arial"/>
                          <a:cs typeface="Arial"/>
                        </a:rPr>
                        <a:t>84% (providers)</a:t>
                      </a:r>
                    </a:p>
                    <a:p>
                      <a:pPr marL="0" lvl="0" indent="0">
                        <a:lnSpc>
                          <a:spcPct val="100000"/>
                        </a:lnSpc>
                        <a:spcAft>
                          <a:spcPts val="600"/>
                        </a:spcAft>
                        <a:buNone/>
                      </a:pPr>
                      <a:r>
                        <a:rPr lang="en-US" sz="1200" b="0" dirty="0">
                          <a:latin typeface="Arial"/>
                          <a:cs typeface="Arial"/>
                        </a:rPr>
                        <a:t>stakeholders – unable to report</a:t>
                      </a:r>
                    </a:p>
                    <a:p>
                      <a:pPr marL="0" lvl="0" indent="0">
                        <a:lnSpc>
                          <a:spcPct val="100000"/>
                        </a:lnSpc>
                        <a:spcAft>
                          <a:spcPts val="600"/>
                        </a:spcAft>
                        <a:buNone/>
                      </a:pPr>
                      <a:endParaRPr lang="en-US" sz="1200" b="0" dirty="0">
                        <a:latin typeface="Arial"/>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0" lvl="0" indent="0">
                        <a:lnSpc>
                          <a:spcPct val="100000"/>
                        </a:lnSpc>
                        <a:spcAft>
                          <a:spcPts val="600"/>
                        </a:spcAft>
                        <a:buNone/>
                      </a:pPr>
                      <a:r>
                        <a:rPr lang="en-US" sz="1200" b="0" dirty="0">
                          <a:latin typeface="Arial"/>
                          <a:cs typeface="Arial"/>
                        </a:rPr>
                        <a:t>82% (providers)</a:t>
                      </a:r>
                    </a:p>
                    <a:p>
                      <a:pPr marL="0" lvl="0" indent="0">
                        <a:lnSpc>
                          <a:spcPct val="100000"/>
                        </a:lnSpc>
                        <a:spcAft>
                          <a:spcPts val="600"/>
                        </a:spcAft>
                        <a:buNone/>
                      </a:pPr>
                      <a:r>
                        <a:rPr lang="en-US" sz="1200" b="0" dirty="0">
                          <a:latin typeface="Arial"/>
                          <a:cs typeface="Arial"/>
                        </a:rPr>
                        <a:t>stakeholders – unable to report</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0" lvl="0" indent="0">
                        <a:lnSpc>
                          <a:spcPct val="100000"/>
                        </a:lnSpc>
                        <a:spcBef>
                          <a:spcPts val="0"/>
                        </a:spcBef>
                        <a:spcAft>
                          <a:spcPts val="300"/>
                        </a:spcAft>
                        <a:buNone/>
                      </a:pPr>
                      <a:r>
                        <a:rPr lang="en-US" sz="1200" b="0" dirty="0">
                          <a:latin typeface="Arial"/>
                          <a:cs typeface="Arial"/>
                        </a:rPr>
                        <a:t>82% (providers)</a:t>
                      </a:r>
                    </a:p>
                    <a:p>
                      <a:pPr marL="0" lvl="0" indent="0">
                        <a:lnSpc>
                          <a:spcPct val="100000"/>
                        </a:lnSpc>
                        <a:spcBef>
                          <a:spcPts val="0"/>
                        </a:spcBef>
                        <a:spcAft>
                          <a:spcPts val="300"/>
                        </a:spcAft>
                        <a:buNone/>
                      </a:pPr>
                      <a:endParaRPr lang="en-US" sz="1200" b="0" dirty="0">
                        <a:latin typeface="Arial" pitchFamily="34"/>
                        <a:cs typeface="Arial" pitchFamily="34"/>
                      </a:endParaRPr>
                    </a:p>
                    <a:p>
                      <a:pPr marL="0" lvl="0" indent="0">
                        <a:lnSpc>
                          <a:spcPct val="100000"/>
                        </a:lnSpc>
                        <a:spcBef>
                          <a:spcPts val="0"/>
                        </a:spcBef>
                        <a:spcAft>
                          <a:spcPts val="300"/>
                        </a:spcAft>
                        <a:buNone/>
                      </a:pPr>
                      <a:endParaRPr lang="en-US" sz="1200" b="0" dirty="0">
                        <a:latin typeface="Arial" pitchFamily="34"/>
                        <a:cs typeface="Arial" pitchFamily="34"/>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229871" lvl="0" indent="0">
                        <a:lnSpc>
                          <a:spcPct val="100000"/>
                        </a:lnSpc>
                        <a:spcBef>
                          <a:spcPts val="0"/>
                        </a:spcBef>
                        <a:spcAft>
                          <a:spcPts val="300"/>
                        </a:spcAft>
                        <a:buNone/>
                      </a:pPr>
                      <a:r>
                        <a:rPr lang="en-US" sz="1200" b="0" dirty="0">
                          <a:latin typeface="Arial"/>
                          <a:cs typeface="Arial"/>
                        </a:rPr>
                        <a:t>Unable to report on local stakeholders due to low numbers</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3837882"/>
                  </a:ext>
                </a:extLst>
              </a:tr>
              <a:tr h="692173">
                <a:tc>
                  <a:txBody>
                    <a:bodyPr/>
                    <a:lstStyle/>
                    <a:p>
                      <a:pPr marL="228600" marR="0" lvl="0" indent="-228600" algn="l" rtl="0" fontAlgn="auto" hangingPunct="1">
                        <a:lnSpc>
                          <a:spcPct val="100000"/>
                        </a:lnSpc>
                        <a:spcBef>
                          <a:spcPts val="0"/>
                        </a:spcBef>
                        <a:spcAft>
                          <a:spcPts val="600"/>
                        </a:spcAft>
                        <a:buSzPct val="100000"/>
                        <a:buFont typeface="+mj-lt"/>
                        <a:buAutoNum type="arabicPeriod" startAt="2"/>
                      </a:pPr>
                      <a:r>
                        <a:rPr lang="en-US" sz="1200" b="0" i="0" u="none" strike="noStrike" dirty="0">
                          <a:solidFill>
                            <a:srgbClr val="000000"/>
                          </a:solidFill>
                          <a:latin typeface="Arial"/>
                          <a:cs typeface="Arial"/>
                        </a:rPr>
                        <a:t>Number of services, local stakeholders and our operational colleagues who say our work has sufficient focus on reducing inequalities</a:t>
                      </a:r>
                      <a:r>
                        <a:rPr lang="en-US" sz="1200" b="0" i="0" u="none" strike="noStrike" dirty="0">
                          <a:solidFill>
                            <a:srgbClr val="000000"/>
                          </a:solidFill>
                          <a:latin typeface="Arial"/>
                        </a:rPr>
                        <a:t> (</a:t>
                      </a:r>
                      <a:r>
                        <a:rPr lang="en-US" sz="1200" b="1" i="0" u="none" strike="noStrike" dirty="0">
                          <a:solidFill>
                            <a:srgbClr val="000000"/>
                          </a:solidFill>
                          <a:latin typeface="Arial"/>
                        </a:rPr>
                        <a:t>Amber→)</a:t>
                      </a:r>
                      <a:endParaRPr lang="en-GB" sz="1200" b="1" i="0" u="none" strike="noStrike" dirty="0">
                        <a:solidFill>
                          <a:srgbClr val="000000"/>
                        </a:solidFill>
                        <a:latin typeface="Arial"/>
                      </a:endParaRPr>
                    </a:p>
                    <a:p>
                      <a:pPr marL="0" lvl="0" indent="0">
                        <a:lnSpc>
                          <a:spcPct val="100000"/>
                        </a:lnSpc>
                        <a:spcAft>
                          <a:spcPts val="600"/>
                        </a:spcAft>
                        <a:buNone/>
                      </a:pPr>
                      <a:endParaRPr lang="en-GB" sz="1200" kern="1200" dirty="0">
                        <a:solidFill>
                          <a:srgbClr val="000000"/>
                        </a:solidFill>
                        <a:latin typeface="Arial"/>
                        <a:ea typeface="Times New Roman" pitchFamily="18"/>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US" sz="1200" b="0" i="0" u="none" strike="noStrike" kern="1200" dirty="0">
                          <a:solidFill>
                            <a:srgbClr val="000000"/>
                          </a:solidFill>
                          <a:latin typeface="Arial"/>
                          <a:cs typeface="Arial"/>
                        </a:rPr>
                        <a:t>75%</a:t>
                      </a:r>
                    </a:p>
                    <a:p>
                      <a:pPr marL="85725" lvl="0" indent="0">
                        <a:spcAft>
                          <a:spcPts val="300"/>
                        </a:spcAft>
                        <a:buNone/>
                      </a:pPr>
                      <a:endParaRPr lang="en-US" sz="1100" b="0" i="0" u="none" strike="noStrike" kern="1200" dirty="0">
                        <a:solidFill>
                          <a:srgbClr val="BA0000"/>
                        </a:solidFill>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nSpc>
                          <a:spcPct val="100000"/>
                        </a:lnSpc>
                        <a:spcAft>
                          <a:spcPts val="600"/>
                        </a:spcAft>
                        <a:buNone/>
                      </a:pPr>
                      <a:r>
                        <a:rPr lang="en-US" sz="1200" b="0" dirty="0">
                          <a:latin typeface="Arial"/>
                          <a:cs typeface="Arial"/>
                        </a:rPr>
                        <a:t>79% services</a:t>
                      </a:r>
                      <a:endParaRPr lang="en-US" sz="1200" dirty="0"/>
                    </a:p>
                    <a:p>
                      <a:pPr marL="0" lvl="0" indent="0">
                        <a:lnSpc>
                          <a:spcPct val="100000"/>
                        </a:lnSpc>
                        <a:spcAft>
                          <a:spcPts val="600"/>
                        </a:spcAft>
                        <a:buNone/>
                      </a:pPr>
                      <a:r>
                        <a:rPr lang="en-US" sz="1200" b="0" i="0" u="none" strike="noStrike" dirty="0">
                          <a:solidFill>
                            <a:srgbClr val="000000"/>
                          </a:solidFill>
                          <a:latin typeface="Arial"/>
                        </a:rPr>
                        <a:t>49% stakeholders</a:t>
                      </a:r>
                      <a:endParaRPr lang="en-US" sz="100" b="0" i="0" u="none" strike="noStrike" dirty="0">
                        <a:solidFill>
                          <a:srgbClr val="000000"/>
                        </a:solidFill>
                        <a:latin typeface="Arial"/>
                      </a:endParaRPr>
                    </a:p>
                    <a:p>
                      <a:pPr marL="0" lvl="0" indent="0">
                        <a:lnSpc>
                          <a:spcPct val="100000"/>
                        </a:lnSpc>
                        <a:spcAft>
                          <a:spcPts val="600"/>
                        </a:spcAft>
                        <a:buNone/>
                      </a:pPr>
                      <a:r>
                        <a:rPr lang="en-US" sz="1100" b="0" i="0" u="none" strike="noStrike" dirty="0">
                          <a:solidFill>
                            <a:srgbClr val="000000"/>
                          </a:solidFill>
                          <a:latin typeface="Arial"/>
                        </a:rPr>
                        <a:t>(from 2023/24 provider survey)</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0" lvl="0" indent="0">
                        <a:lnSpc>
                          <a:spcPct val="100000"/>
                        </a:lnSpc>
                        <a:spcAft>
                          <a:spcPts val="600"/>
                        </a:spcAft>
                        <a:buNone/>
                      </a:pPr>
                      <a:r>
                        <a:rPr lang="en-US" sz="1200" b="0" dirty="0">
                          <a:latin typeface="Arial"/>
                          <a:cs typeface="Arial"/>
                        </a:rPr>
                        <a:t>77% services</a:t>
                      </a:r>
                      <a:endParaRPr lang="en-US" dirty="0"/>
                    </a:p>
                    <a:p>
                      <a:pPr marL="0" lvl="0" indent="0">
                        <a:lnSpc>
                          <a:spcPct val="100000"/>
                        </a:lnSpc>
                        <a:spcAft>
                          <a:spcPts val="600"/>
                        </a:spcAft>
                        <a:buNone/>
                      </a:pPr>
                      <a:r>
                        <a:rPr lang="en-US" sz="1200" b="0" i="0" u="none" strike="noStrike" dirty="0">
                          <a:solidFill>
                            <a:srgbClr val="000000"/>
                          </a:solidFill>
                          <a:latin typeface="Arial"/>
                        </a:rPr>
                        <a:t>stakeholders –unable to report </a:t>
                      </a:r>
                    </a:p>
                    <a:p>
                      <a:pPr marL="0" lvl="0" indent="0">
                        <a:lnSpc>
                          <a:spcPct val="100000"/>
                        </a:lnSpc>
                        <a:spcAft>
                          <a:spcPts val="600"/>
                        </a:spcAft>
                        <a:buNone/>
                      </a:pPr>
                      <a:r>
                        <a:rPr lang="en-US" sz="1100" b="0" i="0" u="none" strike="noStrike" dirty="0">
                          <a:solidFill>
                            <a:srgbClr val="000000"/>
                          </a:solidFill>
                          <a:latin typeface="Arial"/>
                        </a:rPr>
                        <a:t>(from 2022/23 provider survey)</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0" lvl="0" indent="0">
                        <a:lnSpc>
                          <a:spcPct val="100000"/>
                        </a:lnSpc>
                        <a:spcBef>
                          <a:spcPts val="0"/>
                        </a:spcBef>
                        <a:spcAft>
                          <a:spcPts val="300"/>
                        </a:spcAft>
                        <a:buNone/>
                      </a:pPr>
                      <a:r>
                        <a:rPr lang="en-US" sz="1200" b="0" dirty="0">
                          <a:latin typeface="Arial"/>
                          <a:cs typeface="Arial"/>
                        </a:rPr>
                        <a:t>76% services</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229871" lvl="0" indent="0">
                        <a:lnSpc>
                          <a:spcPct val="100000"/>
                        </a:lnSpc>
                        <a:spcBef>
                          <a:spcPts val="0"/>
                        </a:spcBef>
                        <a:spcAft>
                          <a:spcPts val="300"/>
                        </a:spcAft>
                        <a:buNone/>
                      </a:pPr>
                      <a:r>
                        <a:rPr lang="en-US" sz="1200" b="0" dirty="0">
                          <a:latin typeface="Arial"/>
                          <a:cs typeface="Arial"/>
                        </a:rPr>
                        <a:t>Not measuring yet for operational colleagues</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3846920"/>
                  </a:ext>
                </a:extLst>
              </a:tr>
              <a:tr h="892728">
                <a:tc>
                  <a:txBody>
                    <a:bodyPr/>
                    <a:lstStyle/>
                    <a:p>
                      <a:pPr marL="228600" marR="0" lvl="0" indent="-228600" algn="l" rtl="0" fontAlgn="auto" hangingPunct="1">
                        <a:lnSpc>
                          <a:spcPct val="100000"/>
                        </a:lnSpc>
                        <a:spcBef>
                          <a:spcPts val="0"/>
                        </a:spcBef>
                        <a:spcAft>
                          <a:spcPts val="0"/>
                        </a:spcAft>
                        <a:buSzPct val="100000"/>
                        <a:buFont typeface="+mj-lt"/>
                        <a:buAutoNum type="arabicPeriod" startAt="3"/>
                      </a:pPr>
                      <a:r>
                        <a:rPr lang="en-US" sz="1200" b="0" i="0" u="none" strike="noStrike">
                          <a:solidFill>
                            <a:srgbClr val="000000"/>
                          </a:solidFill>
                          <a:latin typeface="Arial"/>
                          <a:cs typeface="Arial"/>
                        </a:rPr>
                        <a:t>The amount of content in our national reports about addressing inequalities in access, experience and outcome from using care services </a:t>
                      </a:r>
                      <a:r>
                        <a:rPr lang="en-US" sz="1200" b="1" i="0" u="none" strike="noStrike">
                          <a:solidFill>
                            <a:srgbClr val="000000"/>
                          </a:solidFill>
                          <a:latin typeface="Arial"/>
                          <a:cs typeface="Arial"/>
                        </a:rPr>
                        <a:t>(Green </a:t>
                      </a:r>
                      <a:r>
                        <a:rPr lang="en-US" sz="1200" b="1" i="0" u="none" strike="noStrike">
                          <a:solidFill>
                            <a:srgbClr val="000000"/>
                          </a:solidFill>
                          <a:latin typeface="Arial"/>
                        </a:rPr>
                        <a:t>↑</a:t>
                      </a:r>
                      <a:r>
                        <a:rPr lang="en-US" sz="1200" b="1" i="0" u="none" strike="noStrike">
                          <a:solidFill>
                            <a:srgbClr val="000000"/>
                          </a:solidFill>
                          <a:latin typeface="Arial"/>
                          <a:cs typeface="Arial"/>
                        </a:rPr>
                        <a:t>)</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US" sz="1200" b="0" i="0" u="none" strike="noStrike" kern="1200" dirty="0">
                          <a:solidFill>
                            <a:srgbClr val="000000"/>
                          </a:solidFill>
                          <a:latin typeface="Arial"/>
                          <a:cs typeface="Arial"/>
                        </a:rPr>
                        <a:t>75% of publications</a:t>
                      </a:r>
                      <a:endParaRPr lang="en-GB" sz="1200" b="0" i="0" u="none" strike="noStrike" kern="1200" dirty="0">
                        <a:solidFill>
                          <a:srgbClr val="000000"/>
                        </a:solidFill>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nSpc>
                          <a:spcPct val="100000"/>
                        </a:lnSpc>
                        <a:spcAft>
                          <a:spcPts val="600"/>
                        </a:spcAft>
                        <a:buNone/>
                      </a:pPr>
                      <a:r>
                        <a:rPr lang="en-US" sz="1200" b="0" dirty="0">
                          <a:latin typeface="Arial"/>
                          <a:cs typeface="Arial"/>
                        </a:rPr>
                        <a:t>75%</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0" lvl="0" indent="0">
                        <a:lnSpc>
                          <a:spcPct val="100000"/>
                        </a:lnSpc>
                        <a:spcAft>
                          <a:spcPts val="600"/>
                        </a:spcAft>
                        <a:buNone/>
                      </a:pPr>
                      <a:r>
                        <a:rPr lang="en-US" sz="1200" b="0" dirty="0">
                          <a:latin typeface="Arial"/>
                          <a:cs typeface="Arial"/>
                        </a:rPr>
                        <a:t>83%</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0" marR="0" lvl="0" indent="0" algn="l" defTabSz="914400" rtl="0" fontAlgn="auto" hangingPunct="1">
                        <a:lnSpc>
                          <a:spcPct val="100000"/>
                        </a:lnSpc>
                        <a:spcBef>
                          <a:spcPts val="0"/>
                        </a:spcBef>
                        <a:spcAft>
                          <a:spcPts val="600"/>
                        </a:spcAft>
                        <a:buNone/>
                        <a:tabLst/>
                      </a:pPr>
                      <a:r>
                        <a:rPr lang="en-US" sz="1200" b="0" i="0" u="none" strike="noStrike" kern="1200" cap="none" spc="0" baseline="0">
                          <a:solidFill>
                            <a:srgbClr val="000000"/>
                          </a:solidFill>
                          <a:uFillTx/>
                          <a:latin typeface="Arial"/>
                          <a:cs typeface="Arial"/>
                        </a:rPr>
                        <a:t>67%</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C000"/>
                    </a:solidFill>
                  </a:tcPr>
                </a:tc>
                <a:tc>
                  <a:txBody>
                    <a:bodyPr/>
                    <a:lstStyle/>
                    <a:p>
                      <a:pPr marL="229871" lvl="0" indent="0">
                        <a:lnSpc>
                          <a:spcPct val="100000"/>
                        </a:lnSpc>
                        <a:spcBef>
                          <a:spcPts val="0"/>
                        </a:spcBef>
                        <a:spcAft>
                          <a:spcPts val="300"/>
                        </a:spcAft>
                        <a:buNone/>
                      </a:pPr>
                      <a:r>
                        <a:rPr lang="en-US" sz="1200" b="0" dirty="0">
                          <a:latin typeface="Arial"/>
                          <a:cs typeface="Arial"/>
                        </a:rPr>
                        <a:t>Of 8 national reports published, 6 had a main focus on inequalities, a further 2 had some content on inequalities.</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5225335"/>
                  </a:ext>
                </a:extLst>
              </a:tr>
              <a:tr h="892728">
                <a:tc>
                  <a:txBody>
                    <a:bodyPr/>
                    <a:lstStyle/>
                    <a:p>
                      <a:pPr marL="229871" marR="0" lvl="0" indent="-229871" algn="l" defTabSz="914400" rtl="0" fontAlgn="auto" hangingPunct="1">
                        <a:lnSpc>
                          <a:spcPct val="100000"/>
                        </a:lnSpc>
                        <a:spcBef>
                          <a:spcPts val="0"/>
                        </a:spcBef>
                        <a:spcAft>
                          <a:spcPts val="600"/>
                        </a:spcAft>
                        <a:buSzPct val="100000"/>
                        <a:buFont typeface="+mj-lt"/>
                        <a:buAutoNum type="arabicPeriod" startAt="4"/>
                        <a:tabLst/>
                      </a:pPr>
                      <a:r>
                        <a:rPr lang="en-US" sz="1200" b="0" i="0" u="none" strike="noStrike" dirty="0">
                          <a:solidFill>
                            <a:srgbClr val="000000"/>
                          </a:solidFill>
                          <a:latin typeface="Arial"/>
                          <a:cs typeface="Arial"/>
                        </a:rPr>
                        <a:t>Evidence that learning from our independent voice work develops our own approaches to regulating to reduce inequalities, for example through changing our methods (</a:t>
                      </a:r>
                      <a:r>
                        <a:rPr lang="en-US" sz="1200" b="1" i="0" u="none" strike="noStrike" dirty="0">
                          <a:solidFill>
                            <a:schemeClr val="tx1"/>
                          </a:solidFill>
                          <a:latin typeface="Arial"/>
                          <a:cs typeface="Arial"/>
                        </a:rPr>
                        <a:t>Green</a:t>
                      </a:r>
                      <a:r>
                        <a:rPr lang="en-US" sz="1200" b="1" i="0" u="none" strike="noStrike" dirty="0">
                          <a:solidFill>
                            <a:srgbClr val="000000"/>
                          </a:solidFill>
                          <a:latin typeface="Arial"/>
                        </a:rPr>
                        <a:t>→</a:t>
                      </a:r>
                      <a:r>
                        <a:rPr lang="en-US" sz="1200" b="1" i="0" u="none" strike="noStrike" dirty="0">
                          <a:solidFill>
                            <a:srgbClr val="000000"/>
                          </a:solidFill>
                          <a:latin typeface="Arial"/>
                          <a:cs typeface="Arial"/>
                        </a:rPr>
                        <a:t>)</a:t>
                      </a:r>
                      <a:endParaRPr lang="en-US" sz="1200" b="0" i="0" u="none" strike="noStrike" dirty="0">
                        <a:solidFill>
                          <a:srgbClr val="000000"/>
                        </a:solidFill>
                        <a:latin typeface="Arial"/>
                        <a:cs typeface="Arial"/>
                      </a:endParaRPr>
                    </a:p>
                    <a:p>
                      <a:pPr marL="0" lvl="0" indent="0">
                        <a:lnSpc>
                          <a:spcPct val="100000"/>
                        </a:lnSpc>
                        <a:spcAft>
                          <a:spcPts val="600"/>
                        </a:spcAft>
                        <a:buNone/>
                      </a:pPr>
                      <a:endParaRPr lang="en-US" sz="1200" b="1" kern="1200" dirty="0">
                        <a:solidFill>
                          <a:srgbClr val="000000"/>
                        </a:solidFill>
                        <a:latin typeface="Arial"/>
                        <a:ea typeface="Times New Roman" pitchFamily="18"/>
                        <a:cs typeface="Arial"/>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85725" lvl="0" indent="0">
                        <a:spcAft>
                          <a:spcPts val="300"/>
                        </a:spcAft>
                        <a:buNone/>
                      </a:pPr>
                      <a:r>
                        <a:rPr lang="en-US" sz="1200" b="0" i="0" u="none" strike="noStrike" kern="1200" dirty="0">
                          <a:solidFill>
                            <a:schemeClr val="tx1"/>
                          </a:solidFill>
                          <a:latin typeface="Arial"/>
                          <a:cs typeface="Arial"/>
                        </a:rPr>
                        <a:t>Increasing number of publications develop approaches to equality</a:t>
                      </a:r>
                      <a:endParaRPr lang="en-GB" sz="1200" b="0" i="0" u="none" strike="noStrike" kern="1200" dirty="0">
                        <a:solidFill>
                          <a:schemeClr val="tx1"/>
                        </a:solidFill>
                        <a:latin typeface="Arial"/>
                        <a:cs typeface="Arial"/>
                      </a:endParaRPr>
                    </a:p>
                  </a:txBody>
                  <a:tcPr marL="9528" marR="9528" marT="9528"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nSpc>
                          <a:spcPct val="100000"/>
                        </a:lnSpc>
                        <a:spcAft>
                          <a:spcPts val="600"/>
                        </a:spcAft>
                        <a:buNone/>
                      </a:pPr>
                      <a:r>
                        <a:rPr lang="en-US" sz="1200" b="0" dirty="0">
                          <a:solidFill>
                            <a:schemeClr val="tx1"/>
                          </a:solidFill>
                          <a:latin typeface="Arial"/>
                          <a:cs typeface="Arial"/>
                        </a:rPr>
                        <a:t>6</a:t>
                      </a:r>
                    </a:p>
                    <a:p>
                      <a:pPr marL="0" lvl="0" indent="0">
                        <a:lnSpc>
                          <a:spcPct val="100000"/>
                        </a:lnSpc>
                        <a:spcAft>
                          <a:spcPts val="600"/>
                        </a:spcAft>
                        <a:buNone/>
                      </a:pPr>
                      <a:r>
                        <a:rPr lang="en-US" sz="1200" b="0" dirty="0">
                          <a:solidFill>
                            <a:schemeClr val="tx1"/>
                          </a:solidFill>
                          <a:latin typeface="Arial"/>
                          <a:cs typeface="Arial"/>
                        </a:rPr>
                        <a:t>of 8 </a:t>
                      </a:r>
                      <a:r>
                        <a:rPr lang="en-US" sz="1200" b="0">
                          <a:solidFill>
                            <a:schemeClr val="tx1"/>
                          </a:solidFill>
                          <a:latin typeface="Arial"/>
                          <a:cs typeface="Arial"/>
                        </a:rPr>
                        <a:t>reports    </a:t>
                      </a:r>
                      <a:r>
                        <a:rPr lang="en-US" sz="1200" b="0" dirty="0">
                          <a:solidFill>
                            <a:schemeClr val="tx1"/>
                          </a:solidFill>
                          <a:latin typeface="Arial"/>
                          <a:cs typeface="Arial"/>
                        </a:rPr>
                        <a:t> </a:t>
                      </a:r>
                      <a:r>
                        <a:rPr lang="en-US" sz="1200" b="0">
                          <a:solidFill>
                            <a:schemeClr val="tx1"/>
                          </a:solidFill>
                          <a:latin typeface="Arial"/>
                          <a:cs typeface="Arial"/>
                        </a:rPr>
                        <a:t>(</a:t>
                      </a:r>
                      <a:r>
                        <a:rPr lang="en-US" sz="1200" b="0" dirty="0">
                          <a:solidFill>
                            <a:schemeClr val="tx1"/>
                          </a:solidFill>
                          <a:latin typeface="Arial"/>
                          <a:cs typeface="Arial"/>
                        </a:rPr>
                        <a:t>7</a:t>
                      </a:r>
                      <a:r>
                        <a:rPr lang="en-US" sz="1200" b="0">
                          <a:solidFill>
                            <a:schemeClr val="tx1"/>
                          </a:solidFill>
                          <a:latin typeface="Arial"/>
                          <a:cs typeface="Arial"/>
                        </a:rPr>
                        <a:t>5</a:t>
                      </a:r>
                      <a:r>
                        <a:rPr lang="en-US" sz="1200" b="0" dirty="0">
                          <a:solidFill>
                            <a:schemeClr val="tx1"/>
                          </a:solidFill>
                          <a:latin typeface="Arial"/>
                          <a:cs typeface="Arial"/>
                        </a:rPr>
                        <a:t>%)</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0" lvl="0" indent="0">
                        <a:lnSpc>
                          <a:spcPct val="100000"/>
                        </a:lnSpc>
                        <a:spcAft>
                          <a:spcPts val="600"/>
                        </a:spcAft>
                        <a:buNone/>
                      </a:pPr>
                      <a:r>
                        <a:rPr lang="en-US" sz="1200" b="0" dirty="0">
                          <a:latin typeface="Arial"/>
                          <a:cs typeface="Arial"/>
                        </a:rPr>
                        <a:t>8</a:t>
                      </a:r>
                    </a:p>
                    <a:p>
                      <a:pPr marL="0" lvl="0" indent="0">
                        <a:lnSpc>
                          <a:spcPct val="100000"/>
                        </a:lnSpc>
                        <a:spcAft>
                          <a:spcPts val="600"/>
                        </a:spcAft>
                        <a:buNone/>
                      </a:pPr>
                      <a:r>
                        <a:rPr lang="en-US" sz="1200" b="0" dirty="0">
                          <a:latin typeface="Arial"/>
                          <a:cs typeface="Arial"/>
                        </a:rPr>
                        <a:t>of 18 reports (44%)</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229871" lvl="0" indent="-229871">
                        <a:lnSpc>
                          <a:spcPct val="100000"/>
                        </a:lnSpc>
                        <a:spcBef>
                          <a:spcPts val="0"/>
                        </a:spcBef>
                        <a:spcAft>
                          <a:spcPts val="300"/>
                        </a:spcAft>
                        <a:buNone/>
                      </a:pPr>
                      <a:r>
                        <a:rPr lang="en-US" sz="1200" b="0" dirty="0">
                          <a:latin typeface="Arial"/>
                          <a:cs typeface="Arial"/>
                        </a:rPr>
                        <a:t>7 </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92D050"/>
                    </a:solidFill>
                  </a:tcPr>
                </a:tc>
                <a:tc>
                  <a:txBody>
                    <a:bodyPr/>
                    <a:lstStyle/>
                    <a:p>
                      <a:pPr marL="229871" lvl="0" indent="0" algn="l" defTabSz="914400" rtl="0" hangingPunct="1">
                        <a:lnSpc>
                          <a:spcPct val="100000"/>
                        </a:lnSpc>
                        <a:spcBef>
                          <a:spcPts val="0"/>
                        </a:spcBef>
                        <a:spcAft>
                          <a:spcPts val="300"/>
                        </a:spcAft>
                        <a:buNone/>
                      </a:pPr>
                      <a:endParaRPr lang="en-US" sz="1200" b="0" kern="1200" dirty="0">
                        <a:solidFill>
                          <a:srgbClr val="000000"/>
                        </a:solidFill>
                        <a:latin typeface="Arial" pitchFamily="34"/>
                        <a:cs typeface="Arial" pitchFamily="34"/>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1082387"/>
                  </a:ext>
                </a:extLst>
              </a:tr>
            </a:tbl>
          </a:graphicData>
        </a:graphic>
      </p:graphicFrame>
      <p:sp>
        <p:nvSpPr>
          <p:cNvPr id="4" name="Slide Number Placeholder 2">
            <a:extLst>
              <a:ext uri="{FF2B5EF4-FFF2-40B4-BE49-F238E27FC236}">
                <a16:creationId xmlns:a16="http://schemas.microsoft.com/office/drawing/2014/main" id="{FFAACA0C-E425-E96F-3740-022F873B595E}"/>
              </a:ext>
            </a:extLst>
          </p:cNvPr>
          <p:cNvSpPr txBox="1"/>
          <p:nvPr/>
        </p:nvSpPr>
        <p:spPr>
          <a:xfrm>
            <a:off x="8610603" y="6356351"/>
            <a:ext cx="2743200" cy="365129"/>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0422CBE-A4C0-41A5-885D-A43B5915A556}" type="slidenum">
              <a:rPr lang="en-GB" sz="1200" b="0" i="0" u="none" strike="noStrike" kern="1200" cap="none" spc="0" baseline="0">
                <a:solidFill>
                  <a:srgbClr val="898989"/>
                </a:solidFill>
                <a:uFillTx/>
                <a:latin typeface="Calibri"/>
              </a:rPr>
              <a:t>14</a:t>
            </a:fld>
            <a:endParaRPr lang="en-GB" sz="1200" b="0" i="0" u="none" strike="noStrike" kern="1200" cap="none" spc="0" baseline="0">
              <a:solidFill>
                <a:srgbClr val="898989"/>
              </a:solidFill>
              <a:uFillTx/>
              <a:latin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292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75020-DBC6-6EC1-6640-7524EF9BBEAE}"/>
              </a:ext>
            </a:extLst>
          </p:cNvPr>
          <p:cNvSpPr txBox="1">
            <a:spLocks noGrp="1"/>
          </p:cNvSpPr>
          <p:nvPr>
            <p:ph type="title"/>
          </p:nvPr>
        </p:nvSpPr>
        <p:spPr>
          <a:xfrm>
            <a:off x="87800" y="157276"/>
            <a:ext cx="11911916" cy="614888"/>
          </a:xfrm>
        </p:spPr>
        <p:txBody>
          <a:bodyPr/>
          <a:lstStyle/>
          <a:p>
            <a:pPr lvl="0"/>
            <a:r>
              <a:rPr lang="en-US" sz="1800"/>
              <a:t>Notes on data</a:t>
            </a:r>
            <a:endParaRPr lang="en-US"/>
          </a:p>
        </p:txBody>
      </p:sp>
      <p:sp>
        <p:nvSpPr>
          <p:cNvPr id="3" name="TextBox 5">
            <a:extLst>
              <a:ext uri="{FF2B5EF4-FFF2-40B4-BE49-F238E27FC236}">
                <a16:creationId xmlns:a16="http://schemas.microsoft.com/office/drawing/2014/main" id="{B6CED173-CBE6-79BC-9E21-704D391862E6}"/>
              </a:ext>
            </a:extLst>
          </p:cNvPr>
          <p:cNvSpPr txBox="1"/>
          <p:nvPr/>
        </p:nvSpPr>
        <p:spPr>
          <a:xfrm>
            <a:off x="192280" y="772155"/>
            <a:ext cx="11735555" cy="4124209"/>
          </a:xfrm>
          <a:prstGeom prst="rect">
            <a:avLst/>
          </a:prstGeom>
          <a:noFill/>
          <a:ln cap="flat">
            <a:noFill/>
          </a:ln>
        </p:spPr>
        <p:txBody>
          <a:bodyPr vert="horz" wrap="square" lIns="91440" tIns="45720" rIns="91440" bIns="45720" anchor="t" anchorCtr="0" compatLnSpc="1">
            <a:spAutoFit/>
          </a:bodyPr>
          <a:lstStyle/>
          <a:p>
            <a:pPr marL="285750" marR="0" lvl="0" indent="-285750" algn="l" defTabSz="914400" rtl="0" fontAlgn="auto" hangingPunct="1">
              <a:lnSpc>
                <a:spcPct val="100000"/>
              </a:lnSpc>
              <a:spcBef>
                <a:spcPts val="0"/>
              </a:spcBef>
              <a:spcAft>
                <a:spcPts val="600"/>
              </a:spcAft>
              <a:buSzPct val="100000"/>
              <a:buFont typeface="Arial"/>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Arial"/>
                <a:cs typeface="Arial"/>
              </a:rPr>
              <a:t>Measures of success for each equality objective were published in July 2021, within </a:t>
            </a:r>
            <a:r>
              <a:rPr lang="en-US" sz="1600" b="0" i="0" u="none" strike="noStrike" kern="1200" cap="none" spc="0" baseline="0" dirty="0">
                <a:solidFill>
                  <a:srgbClr val="2F5496"/>
                </a:solidFill>
                <a:uFillTx/>
                <a:latin typeface="Arial"/>
                <a:cs typeface="Arial"/>
                <a:hlinkClick r:id="rId3">
                  <a:extLst>
                    <a:ext uri="{A12FA001-AC4F-418D-AE19-62706E023703}">
                      <ahyp:hlinkClr xmlns:ahyp="http://schemas.microsoft.com/office/drawing/2018/hyperlinkcolor" val="tx"/>
                    </a:ext>
                  </a:extLst>
                </a:hlinkClick>
              </a:rPr>
              <a:t>our Equality Objectives</a:t>
            </a:r>
            <a:r>
              <a:rPr lang="en-US" sz="1600" b="0" i="0" u="none" strike="noStrike" kern="1200" cap="none" spc="0" baseline="0" dirty="0">
                <a:solidFill>
                  <a:srgbClr val="2F5496"/>
                </a:solidFill>
                <a:uFillTx/>
                <a:latin typeface="Arial"/>
                <a:cs typeface="Arial"/>
              </a:rPr>
              <a:t>. </a:t>
            </a:r>
            <a:r>
              <a:rPr lang="en-US" sz="1600" b="0" i="0" u="none" strike="noStrike" kern="1200" cap="none" spc="0" baseline="0" dirty="0">
                <a:solidFill>
                  <a:srgbClr val="000000"/>
                </a:solidFill>
                <a:uFillTx/>
                <a:latin typeface="Arial"/>
                <a:cs typeface="Arial"/>
              </a:rPr>
              <a:t>Many of the measures were designed to align with strategy indicators and supplementary data points to make collection and analysis more streamlined.</a:t>
            </a:r>
          </a:p>
          <a:p>
            <a:pPr marL="285750" marR="0" lvl="0" indent="-285750" algn="l" defTabSz="914400" rtl="0" fontAlgn="auto" hangingPunct="1">
              <a:lnSpc>
                <a:spcPct val="100000"/>
              </a:lnSpc>
              <a:spcBef>
                <a:spcPts val="0"/>
              </a:spcBef>
              <a:spcAft>
                <a:spcPts val="600"/>
              </a:spcAft>
              <a:buSzPct val="100000"/>
              <a:buFont typeface="Arial"/>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Arial"/>
                <a:cs typeface="Arial"/>
              </a:rPr>
              <a:t>Ranges applied for RAG rating sentiment indicators: 50% or below = Red, 51-74% agreement = Amber, above 75% agreement or target met = Green.</a:t>
            </a:r>
          </a:p>
          <a:p>
            <a:pPr marL="285750" marR="0" lvl="0" indent="-285750" algn="l" defTabSz="914400" rtl="0" fontAlgn="auto" hangingPunct="1">
              <a:lnSpc>
                <a:spcPct val="100000"/>
              </a:lnSpc>
              <a:spcBef>
                <a:spcPts val="0"/>
              </a:spcBef>
              <a:spcAft>
                <a:spcPts val="600"/>
              </a:spcAft>
              <a:buSzPct val="100000"/>
              <a:buFont typeface="Arial"/>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Arial"/>
                <a:cs typeface="Arial"/>
              </a:rPr>
              <a:t>All figures given for this year are for 2024/25, apart from annual stakeholder and annual provider survey results which are for 2023/24. All figures given for last year are for 2023/24, apart from annual stakeholder and annual provider survey results which are for 2022/23.</a:t>
            </a:r>
          </a:p>
          <a:p>
            <a:pPr marL="285750" marR="0" lvl="0" indent="-285750" algn="l" defTabSz="914400" rtl="0" fontAlgn="auto" hangingPunct="1">
              <a:lnSpc>
                <a:spcPct val="100000"/>
              </a:lnSpc>
              <a:spcBef>
                <a:spcPts val="0"/>
              </a:spcBef>
              <a:spcAft>
                <a:spcPts val="600"/>
              </a:spcAft>
              <a:buSzPct val="100000"/>
              <a:buFont typeface="Arial"/>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Arial"/>
                <a:cs typeface="Arial"/>
              </a:rPr>
              <a:t>EO5 is reported on separately and quarterly in the People Plan updates to the Board (last report 29 Nov 2023). </a:t>
            </a:r>
          </a:p>
          <a:p>
            <a:pPr marL="285750" marR="0" lvl="0" indent="-285750" algn="l" defTabSz="914400" rtl="0" fontAlgn="auto" hangingPunct="1">
              <a:lnSpc>
                <a:spcPct val="100000"/>
              </a:lnSpc>
              <a:spcBef>
                <a:spcPts val="0"/>
              </a:spcBef>
              <a:spcAft>
                <a:spcPts val="600"/>
              </a:spcAft>
              <a:buSzPct val="100000"/>
              <a:buFont typeface="Arial"/>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Arial"/>
                <a:cs typeface="Arial"/>
              </a:rPr>
              <a:t>Ratings are presented using a three-point scale. Previous Amber-Red and Amber-Green ratings have been updated</a:t>
            </a:r>
          </a:p>
          <a:p>
            <a:pPr marL="285750" marR="0" lvl="0" indent="-285750" algn="l" defTabSz="914400" rtl="0" fontAlgn="auto" hangingPunct="1">
              <a:lnSpc>
                <a:spcPct val="100000"/>
              </a:lnSpc>
              <a:spcBef>
                <a:spcPts val="0"/>
              </a:spcBef>
              <a:spcAft>
                <a:spcPts val="600"/>
              </a:spcAft>
              <a:buSzPct val="100000"/>
              <a:buFont typeface="Arial"/>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Arial"/>
                <a:cs typeface="Arial"/>
              </a:rPr>
              <a:t>Some data is based on low sample sizes this year, and others are unweighted (i.e. the stakeholder survey). Therefore, they may, therefore, not be fully reliable and shifts in results next year for these indicators will therefore need to be treated with caution.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br>
              <a:rPr lang="en-US" sz="1200" b="1" i="0" u="sng" strike="noStrike" kern="1200" cap="none" spc="0" baseline="0" dirty="0">
                <a:solidFill>
                  <a:srgbClr val="000000"/>
                </a:solidFill>
                <a:uFillTx/>
                <a:latin typeface="Arial"/>
                <a:cs typeface="Arial"/>
              </a:rPr>
            </a:br>
            <a:r>
              <a:rPr lang="en-US" sz="1200" b="1" i="0" u="none" strike="noStrike" kern="1200" cap="none" spc="0" baseline="0" dirty="0">
                <a:solidFill>
                  <a:srgbClr val="000000"/>
                </a:solidFill>
                <a:uFillTx/>
                <a:latin typeface="Arial"/>
                <a:cs typeface="Arial"/>
              </a:rPr>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GDS style presentation template (letterbox versio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20205_CQC_Templat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64ad382-3c4e-46c8-8941-bb10e29dc2a7">
      <Terms xmlns="http://schemas.microsoft.com/office/infopath/2007/PartnerControls"/>
    </lcf76f155ced4ddcb4097134ff3c332f>
    <TaxCatchAll xmlns="69835d11-a58d-4a3a-98ba-45651de9bb3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9FC863EA7C6D041AE6C2DF7B2529789" ma:contentTypeVersion="14" ma:contentTypeDescription="Create a new document." ma:contentTypeScope="" ma:versionID="3fe018f84d8881eac2df547d3d13f0dc">
  <xsd:schema xmlns:xsd="http://www.w3.org/2001/XMLSchema" xmlns:xs="http://www.w3.org/2001/XMLSchema" xmlns:p="http://schemas.microsoft.com/office/2006/metadata/properties" xmlns:ns2="164ad382-3c4e-46c8-8941-bb10e29dc2a7" xmlns:ns3="69835d11-a58d-4a3a-98ba-45651de9bb33" targetNamespace="http://schemas.microsoft.com/office/2006/metadata/properties" ma:root="true" ma:fieldsID="ce7e52b8adf17a72e3795ceffdc20784" ns2:_="" ns3:_="">
    <xsd:import namespace="164ad382-3c4e-46c8-8941-bb10e29dc2a7"/>
    <xsd:import namespace="69835d11-a58d-4a3a-98ba-45651de9bb3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4ad382-3c4e-46c8-8941-bb10e29dc2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8df9d8e5-705b-4129-800a-08ca17c575e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835d11-a58d-4a3a-98ba-45651de9bb3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d3aaa2f0-1062-40e0-aaee-3b6b3910f74a}" ma:internalName="TaxCatchAll" ma:showField="CatchAllData" ma:web="69835d11-a58d-4a3a-98ba-45651de9bb3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645AF7-B636-4AE1-A95B-9BF0D9367496}">
  <ds:schemaRefs>
    <ds:schemaRef ds:uri="http://schemas.openxmlformats.org/package/2006/metadata/core-properties"/>
    <ds:schemaRef ds:uri="http://schemas.microsoft.com/office/2006/documentManagement/types"/>
    <ds:schemaRef ds:uri="http://www.w3.org/XML/1998/namespace"/>
    <ds:schemaRef ds:uri="c497441b-d3fe-4788-8629-aff52d38f515"/>
    <ds:schemaRef ds:uri="http://schemas.microsoft.com/office/2006/metadata/properties"/>
    <ds:schemaRef ds:uri="http://schemas.microsoft.com/office/infopath/2007/PartnerControls"/>
    <ds:schemaRef ds:uri="http://purl.org/dc/elements/1.1/"/>
    <ds:schemaRef ds:uri="http://purl.org/dc/terms/"/>
    <ds:schemaRef ds:uri="1d162527-c308-4a98-98b8-9e726c57dd8b"/>
    <ds:schemaRef ds:uri="http://purl.org/dc/dcmitype/"/>
  </ds:schemaRefs>
</ds:datastoreItem>
</file>

<file path=customXml/itemProps2.xml><?xml version="1.0" encoding="utf-8"?>
<ds:datastoreItem xmlns:ds="http://schemas.openxmlformats.org/officeDocument/2006/customXml" ds:itemID="{6E92D503-5179-4A0C-B1D2-72B505C19A12}"/>
</file>

<file path=customXml/itemProps3.xml><?xml version="1.0" encoding="utf-8"?>
<ds:datastoreItem xmlns:ds="http://schemas.openxmlformats.org/officeDocument/2006/customXml" ds:itemID="{502F52C6-5C97-4834-8756-0B25EB8FB9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2218</TotalTime>
  <Words>3986</Words>
  <Application>Microsoft Office PowerPoint</Application>
  <PresentationFormat>Widescreen</PresentationFormat>
  <Paragraphs>396</Paragraphs>
  <Slides>15</Slides>
  <Notes>7</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15</vt:i4>
      </vt:variant>
    </vt:vector>
  </HeadingPairs>
  <TitlesOfParts>
    <vt:vector size="25" baseType="lpstr">
      <vt:lpstr>MS PGothic</vt:lpstr>
      <vt:lpstr>Aptos</vt:lpstr>
      <vt:lpstr>Arial</vt:lpstr>
      <vt:lpstr>Calibri</vt:lpstr>
      <vt:lpstr>Calibri Light</vt:lpstr>
      <vt:lpstr>Symbol</vt:lpstr>
      <vt:lpstr>Wingdings 2</vt:lpstr>
      <vt:lpstr>Office Theme</vt:lpstr>
      <vt:lpstr>1_GDS style presentation template (letterbox version)</vt:lpstr>
      <vt:lpstr>3_20205_CQC_Template</vt:lpstr>
      <vt:lpstr>CQC Board : 24th September 2025 Equality Objectives Annual Report  </vt:lpstr>
      <vt:lpstr>Part 1: Equality Objective deliverables  </vt:lpstr>
      <vt:lpstr>Current status of equality objective deliverables</vt:lpstr>
      <vt:lpstr>Current status of equality objective deliverables Year 4: Equality Objective 1: Amplifying the voices of people more likely to have a poorer experience of care or have difficulty accessing care</vt:lpstr>
      <vt:lpstr>Current status of equality objective deliverables Year 4:  Equality Objective 2. Using data to understand and respond to equality risks </vt:lpstr>
      <vt:lpstr>Current status of equality objective deliverables: year 4 Equality Objective 3: Working with others to improve equality of access, experience and outcomes </vt:lpstr>
      <vt:lpstr>Current status of equality objective deliverables: Year 4: Equality Objective 4. Using our independent voice to reduce inequalities  </vt:lpstr>
      <vt:lpstr>Part 2: Measures of Success  2024/25 – Year 4  </vt:lpstr>
      <vt:lpstr>Narrative summary </vt:lpstr>
      <vt:lpstr>Measures of Success by Equality Objective 2024/25:  Overall </vt:lpstr>
      <vt:lpstr>Measures of Success by Equality Objective 2022/25 EO1</vt:lpstr>
      <vt:lpstr>Measures of Success by Equality Objective 2022/25  EO2</vt:lpstr>
      <vt:lpstr>Measures of Success by Equality Objective 2022/25 EO3</vt:lpstr>
      <vt:lpstr>Measures of Success by Equality Objective 2022/25 EO4</vt:lpstr>
      <vt:lpstr>Notes on data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Equality Objectives Annual Board Reporting</dc:title>
  <dc:creator>Ciara Haynes</dc:creator>
  <cp:lastModifiedBy>Sarah Vallotton</cp:lastModifiedBy>
  <cp:revision>11</cp:revision>
  <dcterms:created xsi:type="dcterms:W3CDTF">2024-02-12T11:18:40Z</dcterms:created>
  <dcterms:modified xsi:type="dcterms:W3CDTF">2025-09-16T13:43:14Z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0x01010009FC863EA7C6D041AE6C2DF7B2529789</vt:lpwstr>
  </property>
  <property fmtid="{D5CDD505-2E9C-101B-9397-08002B2CF9AE}" pid="3" name="MediaServiceImageTags">
    <vt:lpwstr/>
  </property>
</Properties>
</file>