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72" r:id="rId4"/>
    <p:sldMasterId id="2147483678" r:id="rId5"/>
    <p:sldMasterId id="2147483691" r:id="rId6"/>
  </p:sldMasterIdLst>
  <p:notesMasterIdLst>
    <p:notesMasterId r:id="rId29"/>
  </p:notesMasterIdLst>
  <p:sldIdLst>
    <p:sldId id="2146847520" r:id="rId7"/>
    <p:sldId id="2146847524" r:id="rId8"/>
    <p:sldId id="2146847525" r:id="rId9"/>
    <p:sldId id="2146847523" r:id="rId10"/>
    <p:sldId id="2146847526" r:id="rId11"/>
    <p:sldId id="2146847521" r:id="rId12"/>
    <p:sldId id="692" r:id="rId13"/>
    <p:sldId id="686" r:id="rId14"/>
    <p:sldId id="703" r:id="rId15"/>
    <p:sldId id="688" r:id="rId16"/>
    <p:sldId id="718" r:id="rId17"/>
    <p:sldId id="2146847509" r:id="rId18"/>
    <p:sldId id="694" r:id="rId19"/>
    <p:sldId id="707" r:id="rId20"/>
    <p:sldId id="689" r:id="rId21"/>
    <p:sldId id="2146847517" r:id="rId22"/>
    <p:sldId id="2146847514" r:id="rId23"/>
    <p:sldId id="693" r:id="rId24"/>
    <p:sldId id="2146847510" r:id="rId25"/>
    <p:sldId id="2146847502" r:id="rId26"/>
    <p:sldId id="2146847506" r:id="rId27"/>
    <p:sldId id="2146847515"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49EC03-C1CC-1952-FC09-26CD5CE97768}" name="Sam Barkataki" initials="" userId="S::Sam.Barkataki@cqc.org.uk::29f18961-ce06-43d5-b6bd-b8a2d0baaf3d" providerId="AD"/>
  <p188:author id="{74159705-1588-E0EE-D378-1BD3B68DC40D}" name="Joanne Lee" initials="JL" userId="S::joanne.lee@cqc.org.uk::cdfb190a-716a-45ae-91be-cfef2a939917" providerId="AD"/>
  <p188:author id="{31BE110A-31A8-0B63-453E-B3E14331BBBB}" name="Andrea James" initials="" userId="S::Andrea.James@cqc.org.uk::eea56d97-befd-4e31-bf50-b6930b7c6cac" providerId="AD"/>
  <p188:author id="{E66A4A11-5CEF-AB1F-AE9E-B35C9AB42ED7}" name="Charlie Smith" initials="CS" userId="S::charlie.smith@cqc.org.uk::40146f21-dbc1-477f-9273-807ae6ac7a95" providerId="AD"/>
  <p188:author id="{C848781E-DF40-63E1-FAD7-F79F357E5523}" name="Rahman, Nadiya" initials="RN" userId="S::nadiya.rahman@cqc.org.uk::3116bb23-07b6-4033-8d32-bf960b135cca" providerId="AD"/>
  <p188:author id="{CAD76D25-4C2B-9169-4264-BED5552FFB40}" name="Joanne Lee" initials="" userId="S::Joanne.Lee@cqc.org.uk::cdfb190a-716a-45ae-91be-cfef2a939917" providerId="AD"/>
  <p188:author id="{D994DE2B-1983-D1F6-5B49-8791627A0791}" name="Sam Barkataki" initials="SB" userId="S::sam.barkataki@cqc.org.uk::29f18961-ce06-43d5-b6bd-b8a2d0baaf3d" providerId="AD"/>
  <p188:author id="{B58C1039-BE2E-EF7C-ED8D-9C649BD84450}" name="Bethany Skyrme" initials="" userId="S::bethany.skyrme@cqc.org.uk::72497973-4d9e-417c-9f0b-b0941faf3285" providerId="AD"/>
  <p188:author id="{E69F5D50-4DC3-C949-1827-0F45987ED17D}" name="Smith, Charlie" initials="SC" userId="S::Charlie.Smith@cqc.org.uk::40146f21-dbc1-477f-9273-807ae6ac7a95" providerId="AD"/>
  <p188:author id="{2B759955-1A7A-9D30-163A-2F30D2F827E4}" name="Amy Moffatt" initials="" userId="S::amy.moffatt@cqc.org.uk::a40b5c9d-ad7d-4411-a656-ea0f0cf5794b" providerId="AD"/>
  <p188:author id="{EA3C5363-BFC4-336B-F808-25FEDA702B78}" name="Vincent Ricot" initials="" userId="S::Vincent.Ricot@cqc.org.uk::74048aec-c8ba-4906-92c7-8d575c5e512d" providerId="AD"/>
  <p188:author id="{CAF6F864-CA73-4289-7E6C-A617E4E6428D}" name="Danny Bates" initials="DB" userId="S::Daniel.Bates@cqc.org.uk::88cb24b5-bafe-4a48-a944-0c5dc807bef1" providerId="AD"/>
  <p188:author id="{DC3BA87D-EAE3-565A-0FCA-66343716A105}" name="Charis Davies" initials="CD" userId="S::charis.davies@cqc.org.uk::96b59c93-89f2-4b43-ab80-28f46a4899a6" providerId="AD"/>
  <p188:author id="{71CFC889-FB65-BD0A-E671-D6FDA41DEE49}" name="Georgina Young" initials="" userId="S::Georgina.Young@cqc.org.uk::2d4e674b-a36d-4914-9879-979b0301ceb2" providerId="AD"/>
  <p188:author id="{6CEA678F-2139-8617-4A35-2296C2496810}" name="Mark Tallant" initials="MT" userId="S::mark.tallant@cqc.org.uk::3a4093b0-fe3e-46c6-ae9c-765dc14d88c9" providerId="AD"/>
  <p188:author id="{C606D398-E5C8-F56B-ACD5-A179554A940D}" name="Tadiwa Nashe Omene" initials="TO" userId="S::tadiwanashe.omene@cqc.org.uk::6d2ad46c-5809-4160-ae2e-2075f51ce4e4" providerId="AD"/>
  <p188:author id="{72FEE6AE-8782-6947-F12D-CEADD5DEEB64}" name="Millie Mann" initials="MM" userId="S::Millie.Mann@cqc.org.uk::2d1cd4f5-6c85-48ab-830a-1140af24cf0e" providerId="AD"/>
  <p188:author id="{D28337BD-EE33-FB33-3383-29D096A9B80C}" name="Naomi Parry-Hall" initials="" userId="S::naomi.parry-hall@cqc.org.uk::955ae2e5-c83e-4a1e-89cb-53a7a83f1e6f" providerId="AD"/>
  <p188:author id="{290BEACD-4B9C-5963-53E0-C375DFFADED0}" name="Vincent Ricot" initials="VR" userId="S::vincent.ricot@cqc.org.uk::74048aec-c8ba-4906-92c7-8d575c5e512d" providerId="AD"/>
  <p188:author id="{6E5FB0DA-5BFC-EDC8-CD6E-FB0ED9F0A72E}" name="Helen Ketcher" initials="HK" userId="S::Helen.Ketcher@cqc.org.uk::b95f1546-0a35-4d9a-a56a-3368443449ef" providerId="AD"/>
  <p188:author id="{DDC9C1E5-431D-2CED-E13D-D78BB059C4A6}" name="Dan Keeley" initials="DK" userId="S::Dan.Keeley@cqc.org.uk::6e26cd0e-9e82-440e-b278-7ad712493844" providerId="AD"/>
  <p188:author id="{C51106F3-A6D5-997F-5D91-93DC71CD6733}" name="Gary Homes" initials="GH" userId="S::gary.homes@cqc.org.uk::99d48c8a-1995-4956-99e6-b4a6c30494f6" providerId="AD"/>
  <p188:author id="{3BBA5DF5-8E45-4E4F-33B6-09C129AEE1F5}" name="Mark Tallant" initials="" userId="S::Mark.Tallant@cqc.org.uk::3a4093b0-fe3e-46c6-ae9c-765dc14d88c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hman, Nadiya" initials="RN" lastIdx="42" clrIdx="0">
    <p:extLst>
      <p:ext uri="{19B8F6BF-5375-455C-9EA6-DF929625EA0E}">
        <p15:presenceInfo xmlns:p15="http://schemas.microsoft.com/office/powerpoint/2012/main" userId="S::nadiya.rahman@cqc.org.uk::3116bb23-07b6-4033-8d32-bf960b135cca" providerId="AD"/>
      </p:ext>
    </p:extLst>
  </p:cmAuthor>
  <p:cmAuthor id="2" name="Duncan, Lisa" initials="DL" lastIdx="1" clrIdx="1">
    <p:extLst>
      <p:ext uri="{19B8F6BF-5375-455C-9EA6-DF929625EA0E}">
        <p15:presenceInfo xmlns:p15="http://schemas.microsoft.com/office/powerpoint/2012/main" userId="S::lisa.duncan@cqc.org.uk::d4546f12-4454-4513-a68d-223ff2dddfc2" providerId="AD"/>
      </p:ext>
    </p:extLst>
  </p:cmAuthor>
  <p:cmAuthor id="3" name="Petrou, Felix" initials="PF" lastIdx="3" clrIdx="2">
    <p:extLst>
      <p:ext uri="{19B8F6BF-5375-455C-9EA6-DF929625EA0E}">
        <p15:presenceInfo xmlns:p15="http://schemas.microsoft.com/office/powerpoint/2012/main" userId="S::felix.petrou@cqc.org.uk::972b3251-8edb-488a-ba9e-e48849c39f84" providerId="AD"/>
      </p:ext>
    </p:extLst>
  </p:cmAuthor>
  <p:cmAuthor id="4" name="Young, Georgina" initials="YG" lastIdx="1" clrIdx="3">
    <p:extLst>
      <p:ext uri="{19B8F6BF-5375-455C-9EA6-DF929625EA0E}">
        <p15:presenceInfo xmlns:p15="http://schemas.microsoft.com/office/powerpoint/2012/main" userId="S::georgina.young@cqc.org.uk::2d4e674b-a36d-4914-9879-979b0301ceb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560"/>
    <a:srgbClr val="0079EB"/>
    <a:srgbClr val="4B195D"/>
    <a:srgbClr val="A83DA4"/>
    <a:srgbClr val="260D2F"/>
    <a:srgbClr val="4289B3"/>
    <a:srgbClr val="003D76"/>
    <a:srgbClr val="AA0000"/>
    <a:srgbClr val="005F00"/>
    <a:srgbClr val="8B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77AE14-F8FA-4F2F-97F8-3B074BBE9459}" v="802" dt="2025-08-28T11:20:06.031"/>
    <p1510:client id="{4ED82D1F-200E-4071-9FD3-D6BF4818C7DA}" v="1199" dt="2025-08-28T13:04:26.414"/>
    <p1510:client id="{89A538DB-AAF2-94A2-AC6C-ABBF9CA32B2A}" v="2" dt="2025-08-28T12:14:00.6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787"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74E65A-C3CC-4008-B91E-51E58A58A42A}" type="datetimeFigureOut">
              <a:rPr lang="en-GB" smtClean="0"/>
              <a:t>15/09/2025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392E31-B2CE-4208-BE6D-6B85CE9A2318}" type="slidenum">
              <a:rPr lang="en-GB" smtClean="0"/>
              <a:t>‹#›</a:t>
            </a:fld>
            <a:endParaRPr lang="en-GB"/>
          </a:p>
        </p:txBody>
      </p:sp>
    </p:spTree>
    <p:extLst>
      <p:ext uri="{BB962C8B-B14F-4D97-AF65-F5344CB8AC3E}">
        <p14:creationId xmlns:p14="http://schemas.microsoft.com/office/powerpoint/2010/main" val="3787635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A392E31-B2CE-4208-BE6D-6B85CE9A2318}" type="slidenum">
              <a:rPr lang="en-GB" smtClean="0"/>
              <a:t>1</a:t>
            </a:fld>
            <a:endParaRPr lang="en-GB"/>
          </a:p>
        </p:txBody>
      </p:sp>
    </p:spTree>
    <p:extLst>
      <p:ext uri="{BB962C8B-B14F-4D97-AF65-F5344CB8AC3E}">
        <p14:creationId xmlns:p14="http://schemas.microsoft.com/office/powerpoint/2010/main" val="1155742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F1316-A88C-4726-BA82-C3308EB1B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D65738-B81C-CB19-5691-96B00B6D7A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5C0E8-FC48-A487-1D8F-55CD094550B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92A7862-4CD8-38E5-8EC5-55262CA1F373}"/>
              </a:ext>
            </a:extLst>
          </p:cNvPr>
          <p:cNvSpPr>
            <a:spLocks noGrp="1"/>
          </p:cNvSpPr>
          <p:nvPr>
            <p:ph type="sldNum" sz="quarter" idx="5"/>
          </p:nvPr>
        </p:nvSpPr>
        <p:spPr/>
        <p:txBody>
          <a:bodyPr/>
          <a:lstStyle/>
          <a:p>
            <a:fld id="{2A392E31-B2CE-4208-BE6D-6B85CE9A2318}" type="slidenum">
              <a:rPr lang="en-GB" smtClean="0"/>
              <a:t>2</a:t>
            </a:fld>
            <a:endParaRPr lang="en-GB"/>
          </a:p>
        </p:txBody>
      </p:sp>
    </p:spTree>
    <p:extLst>
      <p:ext uri="{BB962C8B-B14F-4D97-AF65-F5344CB8AC3E}">
        <p14:creationId xmlns:p14="http://schemas.microsoft.com/office/powerpoint/2010/main" val="1086934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8C58D-D5D7-821D-063D-69F8DA21C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2BCBE-BACC-ED7C-E0A6-7FBA44BF0B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AC556-DB11-DA2A-C6CC-ED0958ECC7B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4C8A1D2-FABF-7A47-9A6B-0FF9CFE04208}"/>
              </a:ext>
            </a:extLst>
          </p:cNvPr>
          <p:cNvSpPr>
            <a:spLocks noGrp="1"/>
          </p:cNvSpPr>
          <p:nvPr>
            <p:ph type="sldNum" sz="quarter" idx="5"/>
          </p:nvPr>
        </p:nvSpPr>
        <p:spPr/>
        <p:txBody>
          <a:bodyPr/>
          <a:lstStyle/>
          <a:p>
            <a:fld id="{2A392E31-B2CE-4208-BE6D-6B85CE9A2318}" type="slidenum">
              <a:rPr lang="en-GB" smtClean="0"/>
              <a:t>3</a:t>
            </a:fld>
            <a:endParaRPr lang="en-GB"/>
          </a:p>
        </p:txBody>
      </p:sp>
    </p:spTree>
    <p:extLst>
      <p:ext uri="{BB962C8B-B14F-4D97-AF65-F5344CB8AC3E}">
        <p14:creationId xmlns:p14="http://schemas.microsoft.com/office/powerpoint/2010/main" val="2669589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C1064-4A99-A3BA-8FE7-837208EB3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4E2C1-AE9D-8542-0FCC-0629E49E60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1E5E80-7AE9-3EFA-D5F0-F1969575E857}"/>
              </a:ext>
            </a:extLst>
          </p:cNvPr>
          <p:cNvSpPr>
            <a:spLocks noGrp="1"/>
          </p:cNvSpPr>
          <p:nvPr>
            <p:ph type="body" idx="1"/>
          </p:nvPr>
        </p:nvSpPr>
        <p:spPr/>
        <p:txBody>
          <a:bodyPr/>
          <a:lstStyle/>
          <a:p>
            <a:r>
              <a:rPr lang="en-GB"/>
              <a:t>See Annex slide,,,, ,for further data from Passport uptake </a:t>
            </a:r>
          </a:p>
        </p:txBody>
      </p:sp>
      <p:sp>
        <p:nvSpPr>
          <p:cNvPr id="4" name="Slide Number Placeholder 3">
            <a:extLst>
              <a:ext uri="{FF2B5EF4-FFF2-40B4-BE49-F238E27FC236}">
                <a16:creationId xmlns:a16="http://schemas.microsoft.com/office/drawing/2014/main" id="{8B6DC85C-D7EE-2A62-3868-7D2C619FDEE7}"/>
              </a:ext>
            </a:extLst>
          </p:cNvPr>
          <p:cNvSpPr>
            <a:spLocks noGrp="1"/>
          </p:cNvSpPr>
          <p:nvPr>
            <p:ph type="sldNum" sz="quarter" idx="5"/>
          </p:nvPr>
        </p:nvSpPr>
        <p:spPr/>
        <p:txBody>
          <a:bodyPr/>
          <a:lstStyle/>
          <a:p>
            <a:fld id="{2A392E31-B2CE-4208-BE6D-6B85CE9A2318}" type="slidenum">
              <a:rPr lang="en-GB" smtClean="0"/>
              <a:t>4</a:t>
            </a:fld>
            <a:endParaRPr lang="en-GB"/>
          </a:p>
        </p:txBody>
      </p:sp>
    </p:spTree>
    <p:extLst>
      <p:ext uri="{BB962C8B-B14F-4D97-AF65-F5344CB8AC3E}">
        <p14:creationId xmlns:p14="http://schemas.microsoft.com/office/powerpoint/2010/main" val="516963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9B019-4808-63CB-EEFB-E2D5A20748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0C4819-2C42-6F26-6041-0A5D6EFB17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E3B51E-E77F-9E91-940E-49F3648B968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8FD03BD-D753-0944-574E-463C45E9C41C}"/>
              </a:ext>
            </a:extLst>
          </p:cNvPr>
          <p:cNvSpPr>
            <a:spLocks noGrp="1"/>
          </p:cNvSpPr>
          <p:nvPr>
            <p:ph type="sldNum" sz="quarter" idx="5"/>
          </p:nvPr>
        </p:nvSpPr>
        <p:spPr/>
        <p:txBody>
          <a:bodyPr/>
          <a:lstStyle/>
          <a:p>
            <a:fld id="{2A392E31-B2CE-4208-BE6D-6B85CE9A2318}" type="slidenum">
              <a:rPr lang="en-GB" smtClean="0"/>
              <a:t>5</a:t>
            </a:fld>
            <a:endParaRPr lang="en-GB"/>
          </a:p>
        </p:txBody>
      </p:sp>
    </p:spTree>
    <p:extLst>
      <p:ext uri="{BB962C8B-B14F-4D97-AF65-F5344CB8AC3E}">
        <p14:creationId xmlns:p14="http://schemas.microsoft.com/office/powerpoint/2010/main" val="658735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A392E31-B2CE-4208-BE6D-6B85CE9A2318}" type="slidenum">
              <a:rPr lang="en-GB" smtClean="0"/>
              <a:t>6</a:t>
            </a:fld>
            <a:endParaRPr lang="en-GB"/>
          </a:p>
        </p:txBody>
      </p:sp>
    </p:spTree>
    <p:extLst>
      <p:ext uri="{BB962C8B-B14F-4D97-AF65-F5344CB8AC3E}">
        <p14:creationId xmlns:p14="http://schemas.microsoft.com/office/powerpoint/2010/main" val="1545627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3D05C-12E5-E4F6-E266-FD2BE04BE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C9AF5D-D9CA-5C2B-18D7-9102E62F0A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33FBA6-A706-85F4-EE46-FEBC561A012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33A49C4-F776-6451-2683-62DF2B30F94D}"/>
              </a:ext>
            </a:extLst>
          </p:cNvPr>
          <p:cNvSpPr>
            <a:spLocks noGrp="1"/>
          </p:cNvSpPr>
          <p:nvPr>
            <p:ph type="sldNum" sz="quarter" idx="5"/>
          </p:nvPr>
        </p:nvSpPr>
        <p:spPr/>
        <p:txBody>
          <a:bodyPr/>
          <a:lstStyle/>
          <a:p>
            <a:fld id="{2A392E31-B2CE-4208-BE6D-6B85CE9A2318}" type="slidenum">
              <a:rPr lang="en-GB" smtClean="0"/>
              <a:t>7</a:t>
            </a:fld>
            <a:endParaRPr lang="en-GB"/>
          </a:p>
        </p:txBody>
      </p:sp>
    </p:spTree>
    <p:extLst>
      <p:ext uri="{BB962C8B-B14F-4D97-AF65-F5344CB8AC3E}">
        <p14:creationId xmlns:p14="http://schemas.microsoft.com/office/powerpoint/2010/main" val="430791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panose="020B0604020202020204" pitchFamily="34" charset="0"/>
                <a:cs typeface="Arial" panose="020B0604020202020204" pitchFamily="34" charset="0"/>
              </a:rPr>
              <a:t>* ONS economic active population data from 18</a:t>
            </a:r>
            <a:r>
              <a:rPr lang="en-US" baseline="30000">
                <a:latin typeface="Arial" panose="020B0604020202020204" pitchFamily="34" charset="0"/>
                <a:cs typeface="Arial" panose="020B0604020202020204" pitchFamily="34" charset="0"/>
              </a:rPr>
              <a:t>th</a:t>
            </a:r>
            <a:r>
              <a:rPr lang="en-US">
                <a:latin typeface="Arial" panose="020B0604020202020204" pitchFamily="34" charset="0"/>
                <a:cs typeface="Arial" panose="020B0604020202020204" pitchFamily="34" charset="0"/>
              </a:rPr>
              <a:t> February 2025 release. Comparison not available for Sexual Orientation or Religious Belief.</a:t>
            </a:r>
          </a:p>
          <a:p>
            <a:r>
              <a:rPr lang="en-US">
                <a:latin typeface="Arial" panose="020B0604020202020204" pitchFamily="34" charset="0"/>
                <a:cs typeface="Arial" panose="020B0604020202020204" pitchFamily="34" charset="0"/>
              </a:rPr>
              <a:t>**Sharing ESR rates have been added in brackets next to the protected characteristic box title. They are from 31 March 2025, after the 2024 </a:t>
            </a:r>
            <a:r>
              <a:rPr lang="en-US" err="1">
                <a:latin typeface="Arial" panose="020B0604020202020204" pitchFamily="34" charset="0"/>
                <a:cs typeface="Arial" panose="020B0604020202020204" pitchFamily="34" charset="0"/>
              </a:rPr>
              <a:t>Countmein</a:t>
            </a:r>
            <a:r>
              <a:rPr lang="en-US">
                <a:latin typeface="Arial" panose="020B0604020202020204" pitchFamily="34" charset="0"/>
                <a:cs typeface="Arial" panose="020B0604020202020204" pitchFamily="34" charset="0"/>
              </a:rPr>
              <a:t> campaign. </a:t>
            </a:r>
            <a:r>
              <a:rPr lang="en-US" sz="1200">
                <a:latin typeface="Arial" panose="020B0604020202020204" pitchFamily="34" charset="0"/>
                <a:cs typeface="Arial" panose="020B0604020202020204" pitchFamily="34" charset="0"/>
              </a:rPr>
              <a:t>We aim to measure Socio Economic background in the future as we have new ESR questions.</a:t>
            </a:r>
            <a:endParaRPr lang="en-US">
              <a:latin typeface="Arial" panose="020B0604020202020204" pitchFamily="34" charset="0"/>
              <a:cs typeface="Arial" panose="020B060402020202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fld id="{2A392E31-B2CE-4208-BE6D-6B85CE9A2318}" type="slidenum">
              <a:rPr lang="en-GB" smtClean="0"/>
              <a:t>8</a:t>
            </a:fld>
            <a:endParaRPr lang="en-GB"/>
          </a:p>
        </p:txBody>
      </p:sp>
    </p:spTree>
    <p:extLst>
      <p:ext uri="{BB962C8B-B14F-4D97-AF65-F5344CB8AC3E}">
        <p14:creationId xmlns:p14="http://schemas.microsoft.com/office/powerpoint/2010/main" val="353713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*543 New starters excluding contactors and including those with contracting hours</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Ethnic Minority Groups – 148</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White – 375</a:t>
            </a:r>
          </a:p>
          <a:p>
            <a:r>
              <a:rPr lang="en-GB">
                <a:latin typeface="Arial" panose="020B0604020202020204" pitchFamily="34" charset="0"/>
                <a:cs typeface="Arial" panose="020B0604020202020204" pitchFamily="34" charset="0"/>
              </a:rPr>
              <a:t>Not Shared – 20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Disability Yes – 77</a:t>
            </a:r>
          </a:p>
          <a:p>
            <a:r>
              <a:rPr lang="en-GB">
                <a:latin typeface="Arial" panose="020B0604020202020204" pitchFamily="34" charset="0"/>
                <a:cs typeface="Arial" panose="020B0604020202020204" pitchFamily="34" charset="0"/>
              </a:rPr>
              <a:t>Disability No – 417</a:t>
            </a:r>
          </a:p>
          <a:p>
            <a:r>
              <a:rPr lang="en-GB">
                <a:latin typeface="Arial" panose="020B0604020202020204" pitchFamily="34" charset="0"/>
                <a:cs typeface="Arial" panose="020B0604020202020204" pitchFamily="34" charset="0"/>
              </a:rPr>
              <a:t>Not Declared – 49 </a:t>
            </a:r>
          </a:p>
        </p:txBody>
      </p:sp>
      <p:sp>
        <p:nvSpPr>
          <p:cNvPr id="4" name="Slide Number Placeholder 3"/>
          <p:cNvSpPr>
            <a:spLocks noGrp="1"/>
          </p:cNvSpPr>
          <p:nvPr>
            <p:ph type="sldNum" sz="quarter" idx="5"/>
          </p:nvPr>
        </p:nvSpPr>
        <p:spPr/>
        <p:txBody>
          <a:bodyPr/>
          <a:lstStyle/>
          <a:p>
            <a:fld id="{2A392E31-B2CE-4208-BE6D-6B85CE9A2318}" type="slidenum">
              <a:rPr lang="en-GB" smtClean="0"/>
              <a:t>9</a:t>
            </a:fld>
            <a:endParaRPr lang="en-GB"/>
          </a:p>
        </p:txBody>
      </p:sp>
    </p:spTree>
    <p:extLst>
      <p:ext uri="{BB962C8B-B14F-4D97-AF65-F5344CB8AC3E}">
        <p14:creationId xmlns:p14="http://schemas.microsoft.com/office/powerpoint/2010/main" val="1548438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Arial" panose="020B0604020202020204" pitchFamily="34" charset="0"/>
                <a:ea typeface="Times New Roman" panose="02020603050405020304" pitchFamily="18" charset="0"/>
                <a:cs typeface="Arial" panose="020B0604020202020204" pitchFamily="34" charset="0"/>
              </a:rPr>
              <a:t>*Adverse </a:t>
            </a:r>
            <a:r>
              <a:rPr lang="en-GB" sz="1200">
                <a:latin typeface="Arial" panose="020B0604020202020204" pitchFamily="34" charset="0"/>
                <a:ea typeface="Times New Roman" panose="02020603050405020304" pitchFamily="18" charset="0"/>
                <a:cs typeface="Arial" panose="020B0604020202020204" pitchFamily="34" charset="0"/>
              </a:rPr>
              <a:t>Impact compares the minority and the majority group. Where the percentage is 100%, this means there is an equal chance of selection. If the selection rate is less than 80% this would be an adverse impact.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Arial" panose="020B0604020202020204" pitchFamily="34" charset="0"/>
                <a:cs typeface="Arial" panose="020B0604020202020204" pitchFamily="34" charset="0"/>
              </a:rPr>
              <a:t>Success rates can be provided due to challenges with adverse impact data for sex and religion, as adverse impact compares one minority to one majority group. It is worth noting that some Religious Beliefs are also too small to calculate a success rate for.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A392E31-B2CE-4208-BE6D-6B85CE9A2318}" type="slidenum">
              <a:rPr lang="en-GB" smtClean="0"/>
              <a:t>10</a:t>
            </a:fld>
            <a:endParaRPr lang="en-GB"/>
          </a:p>
        </p:txBody>
      </p:sp>
    </p:spTree>
    <p:extLst>
      <p:ext uri="{BB962C8B-B14F-4D97-AF65-F5344CB8AC3E}">
        <p14:creationId xmlns:p14="http://schemas.microsoft.com/office/powerpoint/2010/main" val="1557527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70CF-7172-03A0-36DC-504B310B1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970A87-27E8-1217-E336-A3F86BBB29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516B28-A362-358E-BB65-4904AC9AD6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atin typeface="Arial" panose="020B0604020202020204" pitchFamily="34" charset="0"/>
                <a:cs typeface="Arial" panose="020B0604020202020204" pitchFamily="34" charset="0"/>
              </a:rPr>
              <a:t>* Overall conversion rate offered GIS candidates / number of GIS applicants.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atin typeface="Arial" panose="020B0604020202020204" pitchFamily="34" charset="0"/>
                <a:cs typeface="Arial" panose="020B0604020202020204" pitchFamily="34" charset="0"/>
              </a:rPr>
              <a:t>**</a:t>
            </a:r>
            <a:r>
              <a:rPr lang="en-GB" sz="1200">
                <a:effectLst/>
                <a:latin typeface="Arial" panose="020B0604020202020204" pitchFamily="34" charset="0"/>
                <a:cs typeface="Arial" panose="020B0604020202020204" pitchFamily="34" charset="0"/>
              </a:rPr>
              <a:t>The most common recorded adjustments at interview are, e</a:t>
            </a:r>
            <a:r>
              <a:rPr lang="en-GB" sz="1200">
                <a:effectLst/>
                <a:latin typeface="Arial" panose="020B0604020202020204" pitchFamily="34" charset="0"/>
                <a:ea typeface="Aptos" panose="020B0004020202020204" pitchFamily="34" charset="0"/>
                <a:cs typeface="Arial" panose="020B0604020202020204" pitchFamily="34" charset="0"/>
              </a:rPr>
              <a:t>xtra time, extra time and questions in advance, questions in advance and panel awareness only.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p:txBody>
      </p:sp>
      <p:sp>
        <p:nvSpPr>
          <p:cNvPr id="4" name="Slide Number Placeholder 3">
            <a:extLst>
              <a:ext uri="{FF2B5EF4-FFF2-40B4-BE49-F238E27FC236}">
                <a16:creationId xmlns:a16="http://schemas.microsoft.com/office/drawing/2014/main" id="{E80A94D6-5124-FDD0-9B1D-320D11D13A6F}"/>
              </a:ext>
            </a:extLst>
          </p:cNvPr>
          <p:cNvSpPr>
            <a:spLocks noGrp="1"/>
          </p:cNvSpPr>
          <p:nvPr>
            <p:ph type="sldNum" sz="quarter" idx="5"/>
          </p:nvPr>
        </p:nvSpPr>
        <p:spPr/>
        <p:txBody>
          <a:bodyPr/>
          <a:lstStyle/>
          <a:p>
            <a:fld id="{2A392E31-B2CE-4208-BE6D-6B85CE9A2318}" type="slidenum">
              <a:rPr lang="en-GB" smtClean="0"/>
              <a:t>11</a:t>
            </a:fld>
            <a:endParaRPr lang="en-GB"/>
          </a:p>
        </p:txBody>
      </p:sp>
    </p:spTree>
    <p:extLst>
      <p:ext uri="{BB962C8B-B14F-4D97-AF65-F5344CB8AC3E}">
        <p14:creationId xmlns:p14="http://schemas.microsoft.com/office/powerpoint/2010/main" val="3204640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a:latin typeface="Arial" panose="020B0604020202020204" pitchFamily="34" charset="0"/>
                <a:cs typeface="Arial" panose="020B0604020202020204" pitchFamily="34" charset="0"/>
              </a:rPr>
              <a:t>*We have been promoting participation though senior leadership endorsement and exploring barriers to completion, so we inform Cohort 4’s approach which has recently launched. J</a:t>
            </a:r>
            <a:r>
              <a:rPr lang="en-US" sz="1200" b="0" i="0" kern="1200" err="1">
                <a:solidFill>
                  <a:schemeClr val="tx1"/>
                </a:solidFill>
                <a:effectLst/>
                <a:latin typeface="Arial" panose="020B0604020202020204" pitchFamily="34" charset="0"/>
                <a:ea typeface="+mn-ea"/>
                <a:cs typeface="Arial" panose="020B0604020202020204" pitchFamily="34" charset="0"/>
              </a:rPr>
              <a:t>ust</a:t>
            </a:r>
            <a:r>
              <a:rPr lang="en-US" sz="1200" b="0" i="0" kern="1200">
                <a:solidFill>
                  <a:schemeClr val="tx1"/>
                </a:solidFill>
                <a:effectLst/>
                <a:latin typeface="Arial" panose="020B0604020202020204" pitchFamily="34" charset="0"/>
                <a:ea typeface="+mn-ea"/>
                <a:cs typeface="Arial" panose="020B0604020202020204" pitchFamily="34" charset="0"/>
              </a:rPr>
              <a:t> over half of delegates have completed the Successful Manager Pathway Programme (51%). The highest number of completions are within Operations (43),  proportionately this represents 43% of the total of those from Operations who were onboarded. By contrast, 70% of those attending from TDI directorate have completed the Programme. The lowest proportion of completions against those onboarded is within Corporate Services at 40%. </a:t>
            </a:r>
            <a:r>
              <a:rPr lang="en-GB" sz="1200" b="0" i="0" kern="1200">
                <a:solidFill>
                  <a:schemeClr val="tx1"/>
                </a:solidFill>
                <a:effectLst/>
                <a:latin typeface="Arial" panose="020B0604020202020204" pitchFamily="34" charset="0"/>
                <a:ea typeface="+mn-ea"/>
                <a:cs typeface="Arial" panose="020B0604020202020204" pitchFamily="34" charset="0"/>
              </a:rPr>
              <a:t>99 colleagues across directorates still need to finish the programme.</a:t>
            </a:r>
          </a:p>
          <a:p>
            <a:pPr rtl="0" fontAlgn="base"/>
            <a:r>
              <a:rPr lang="en-GB" sz="1200" b="0" i="0" kern="1200">
                <a:solidFill>
                  <a:schemeClr val="tx1"/>
                </a:solidFill>
                <a:effectLst/>
                <a:latin typeface="Arial" panose="020B0604020202020204" pitchFamily="34" charset="0"/>
                <a:ea typeface="+mn-ea"/>
                <a:cs typeface="Arial" panose="020B0604020202020204" pitchFamily="34" charset="0"/>
              </a:rPr>
              <a:t>We will explore goals for SMP and the ILP promotions, alongside the potential for ringfenced opportunities for under-represented colleagues in the SMP.</a:t>
            </a:r>
            <a:endParaRPr lang="en-US" sz="1200" b="0" i="0" kern="1200">
              <a:solidFill>
                <a:schemeClr val="tx1"/>
              </a:solidFill>
              <a:effectLst/>
              <a:latin typeface="Arial" panose="020B0604020202020204" pitchFamily="34" charset="0"/>
              <a:ea typeface="+mn-ea"/>
              <a:cs typeface="Arial" panose="020B0604020202020204" pitchFamily="34" charset="0"/>
            </a:endParaRPr>
          </a:p>
          <a:p>
            <a:endParaRPr lang="en-GB">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**We are unable to provide further information or analysis, including by directorate and grade because of less than 100 submissions to People Directorate.  </a:t>
            </a:r>
          </a:p>
          <a:p>
            <a:r>
              <a:rPr lang="en-GB">
                <a:latin typeface="Arial" panose="020B0604020202020204" pitchFamily="34" charset="0"/>
                <a:cs typeface="Arial" panose="020B0604020202020204" pitchFamily="34" charset="0"/>
              </a:rPr>
              <a:t>*** We were unable to secure Apprenticeships statistics, and we do not currently keep participation records by protected characteristic. We will start to collate in the future. </a:t>
            </a:r>
          </a:p>
        </p:txBody>
      </p:sp>
      <p:sp>
        <p:nvSpPr>
          <p:cNvPr id="4" name="Slide Number Placeholder 3"/>
          <p:cNvSpPr>
            <a:spLocks noGrp="1"/>
          </p:cNvSpPr>
          <p:nvPr>
            <p:ph type="sldNum" sz="quarter" idx="5"/>
          </p:nvPr>
        </p:nvSpPr>
        <p:spPr/>
        <p:txBody>
          <a:bodyPr/>
          <a:lstStyle/>
          <a:p>
            <a:fld id="{2A392E31-B2CE-4208-BE6D-6B85CE9A2318}" type="slidenum">
              <a:rPr lang="en-GB" smtClean="0"/>
              <a:t>12</a:t>
            </a:fld>
            <a:endParaRPr lang="en-GB"/>
          </a:p>
        </p:txBody>
      </p:sp>
    </p:spTree>
    <p:extLst>
      <p:ext uri="{BB962C8B-B14F-4D97-AF65-F5344CB8AC3E}">
        <p14:creationId xmlns:p14="http://schemas.microsoft.com/office/powerpoint/2010/main" val="950294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panose="020B0604020202020204" pitchFamily="34" charset="0"/>
                <a:cs typeface="Arial" panose="020B0604020202020204" pitchFamily="34" charset="0"/>
              </a:rPr>
              <a:t>*Overall CQC- 171 promotions, 215 secondments and act ups recorded between 1st April and 31st March. We need to agree with Learning and wider colleagues an overall CQC promotion goal to support assessing progress, including time for promotion parity. This will support with strategic workforce planning. </a:t>
            </a:r>
            <a:endParaRPr lang="en-GB" sz="1200">
              <a:solidFill>
                <a:srgbClr val="FF0000"/>
              </a:solidFill>
              <a:latin typeface="Arial" panose="020B06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2A392E31-B2CE-4208-BE6D-6B85CE9A2318}" type="slidenum">
              <a:rPr lang="en-GB" smtClean="0"/>
              <a:t>13</a:t>
            </a:fld>
            <a:endParaRPr lang="en-GB"/>
          </a:p>
        </p:txBody>
      </p:sp>
    </p:spTree>
    <p:extLst>
      <p:ext uri="{BB962C8B-B14F-4D97-AF65-F5344CB8AC3E}">
        <p14:creationId xmlns:p14="http://schemas.microsoft.com/office/powerpoint/2010/main" val="2486887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2A392E31-B2CE-4208-BE6D-6B85CE9A2318}" type="slidenum">
              <a:rPr lang="en-GB" smtClean="0"/>
              <a:t>14</a:t>
            </a:fld>
            <a:endParaRPr lang="en-GB"/>
          </a:p>
        </p:txBody>
      </p:sp>
    </p:spTree>
    <p:extLst>
      <p:ext uri="{BB962C8B-B14F-4D97-AF65-F5344CB8AC3E}">
        <p14:creationId xmlns:p14="http://schemas.microsoft.com/office/powerpoint/2010/main" val="1446907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*We are unable to share directorate level data. This data is important, particularly for strategic workforce planning considering age profile and retirement risk.</a:t>
            </a:r>
          </a:p>
        </p:txBody>
      </p:sp>
      <p:sp>
        <p:nvSpPr>
          <p:cNvPr id="4" name="Slide Number Placeholder 3"/>
          <p:cNvSpPr>
            <a:spLocks noGrp="1"/>
          </p:cNvSpPr>
          <p:nvPr>
            <p:ph type="sldNum" sz="quarter" idx="5"/>
          </p:nvPr>
        </p:nvSpPr>
        <p:spPr/>
        <p:txBody>
          <a:bodyPr/>
          <a:lstStyle/>
          <a:p>
            <a:fld id="{2A392E31-B2CE-4208-BE6D-6B85CE9A2318}" type="slidenum">
              <a:rPr lang="en-GB" smtClean="0"/>
              <a:t>15</a:t>
            </a:fld>
            <a:endParaRPr lang="en-GB"/>
          </a:p>
        </p:txBody>
      </p:sp>
    </p:spTree>
    <p:extLst>
      <p:ext uri="{BB962C8B-B14F-4D97-AF65-F5344CB8AC3E}">
        <p14:creationId xmlns:p14="http://schemas.microsoft.com/office/powerpoint/2010/main" val="4100357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15.3% refers to the proportion of total promotions and secondments that went to colleagues from ethnic minority backgrounds, not the promotion rate of ethnic minority  specifically. That is, out of all the promotions and secondments across the </a:t>
            </a:r>
            <a:r>
              <a:rPr lang="en-US" err="1">
                <a:latin typeface="Arial" panose="020B0604020202020204" pitchFamily="34" charset="0"/>
                <a:cs typeface="Arial" panose="020B0604020202020204" pitchFamily="34" charset="0"/>
              </a:rPr>
              <a:t>organisation</a:t>
            </a:r>
            <a:r>
              <a:rPr lang="en-US">
                <a:latin typeface="Arial" panose="020B0604020202020204" pitchFamily="34" charset="0"/>
                <a:cs typeface="Arial" panose="020B0604020202020204" pitchFamily="34" charset="0"/>
              </a:rPr>
              <a:t> during the year, 15.3% went to colleagues from ethnic minority backgrounds, while the remaining 84.7% were accounted for by white colleagues or those who chose not to share their ethnicity.</a:t>
            </a:r>
          </a:p>
          <a:p>
            <a:r>
              <a:rPr lang="en-US">
                <a:latin typeface="Arial" panose="020B0604020202020204" pitchFamily="34" charset="0"/>
                <a:cs typeface="Arial" panose="020B0604020202020204" pitchFamily="34" charset="0"/>
              </a:rPr>
              <a:t>This compares with 2024, where 14.7% of promotions, interim roles and secondments were secured by ethnic minority colleagues, against their overall workforce representation of 15.6%.</a:t>
            </a:r>
          </a:p>
          <a:p>
            <a:r>
              <a:rPr lang="en-US" b="1">
                <a:latin typeface="Arial" panose="020B0604020202020204" pitchFamily="34" charset="0"/>
                <a:cs typeface="Arial" panose="020B0604020202020204" pitchFamily="34" charset="0"/>
              </a:rPr>
              <a:t>Proportionality</a:t>
            </a:r>
            <a:r>
              <a:rPr lang="en-US">
                <a:latin typeface="Arial" panose="020B0604020202020204" pitchFamily="34" charset="0"/>
                <a:cs typeface="Arial" panose="020B0604020202020204" pitchFamily="34" charset="0"/>
              </a:rPr>
              <a:t> can be a useful way to assess fairness in outcomes. It means a group’s share of progression opportunities should broadly reflect their share of the workforce. In this case, while 17.6% of staff are from ethnic minority backgrounds, only 15.3% of promotions and secondments went to them, suggesting a slight underrepresentation.</a:t>
            </a:r>
          </a:p>
          <a:p>
            <a:endParaRPr lang="en-GB">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The overall CQC average leavers length of service has not changed since 2024, at 6.1 years. Colleagues are not staying at CQC for as long as colleagues from the majority, white backgrounds- almost half the number of years in 2025. The difference has increased since 2024, when it was 4.6 years for ethnic minority colleagues and 6.6 years for white, majority colleagues. </a:t>
            </a:r>
          </a:p>
          <a:p>
            <a:pPr marL="171450" indent="-1714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effectLst/>
                <a:latin typeface="Arial" panose="020B0604020202020204" pitchFamily="34" charset="0"/>
                <a:cs typeface="Arial" panose="020B0604020202020204" pitchFamily="34" charset="0"/>
              </a:rPr>
              <a:t>For disabled colleagues, there is a positive difference with 16.8% of promotions, interim roles and secondments being from those who shared they had a disability, compared to 15.4% of overall disabled colleague representation in March. </a:t>
            </a:r>
            <a:endParaRPr lang="en-US">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effectLst/>
                <a:latin typeface="Arial" panose="020B0604020202020204" pitchFamily="34" charset="0"/>
                <a:cs typeface="Arial" panose="020B0604020202020204" pitchFamily="34" charset="0"/>
              </a:rPr>
              <a:t>The turnover rates for disabled colleagues is equal to colleagues that are not disabled, and below the CQC turnover KPI. This is an improvement from 2024, when disabled colleagues turn over was 11.1% compared to 10.8% for colleagues that are not disabled.</a:t>
            </a:r>
            <a:endParaRPr lang="en-US">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effectLst/>
                <a:latin typeface="Arial" panose="020B0604020202020204" pitchFamily="34" charset="0"/>
                <a:cs typeface="Arial" panose="020B0604020202020204" pitchFamily="34" charset="0"/>
              </a:rPr>
              <a:t>The difference in length of service for leavers is small, however disabled colleagues’ leavers time is now less than colleagues that are not disabled; in 2024 it was 7.2 years for disabled colleagues and 5.9 years for colleagues that are not disabled.</a:t>
            </a:r>
            <a:endParaRPr lang="en-US">
              <a:latin typeface="Arial" panose="020B06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2A392E31-B2CE-4208-BE6D-6B85CE9A2318}" type="slidenum">
              <a:rPr lang="en-GB" smtClean="0"/>
              <a:t>16</a:t>
            </a:fld>
            <a:endParaRPr lang="en-GB"/>
          </a:p>
        </p:txBody>
      </p:sp>
    </p:spTree>
    <p:extLst>
      <p:ext uri="{BB962C8B-B14F-4D97-AF65-F5344CB8AC3E}">
        <p14:creationId xmlns:p14="http://schemas.microsoft.com/office/powerpoint/2010/main" val="2447186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855A2-FD34-3CC6-FF4F-0A55FD23A4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8A72C-3E05-2DFE-A8DA-6C3C338053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C698FD-DC96-2865-E113-06DFC2F83990}"/>
              </a:ext>
            </a:extLst>
          </p:cNvPr>
          <p:cNvSpPr>
            <a:spLocks noGrp="1"/>
          </p:cNvSpPr>
          <p:nvPr>
            <p:ph type="body" idx="1"/>
          </p:nvPr>
        </p:nvSpPr>
        <p:spPr/>
        <p:txBody>
          <a:bodyPr/>
          <a:lstStyle/>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For Reward and Recognition, we would aim for distribution across all groups as closely as possible in line with overall CQC representation, to ensure a fair distribution. </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Across most groups we can see that this is the case, although for ethnic minority groups, there is a higher negative difference of 5.6%. This has also decreased on the previous year’s percentage. </a:t>
            </a:r>
          </a:p>
          <a:p>
            <a:endParaRPr lang="en-GB"/>
          </a:p>
          <a:p>
            <a:endParaRPr lang="en-GB"/>
          </a:p>
        </p:txBody>
      </p:sp>
      <p:sp>
        <p:nvSpPr>
          <p:cNvPr id="4" name="Slide Number Placeholder 3">
            <a:extLst>
              <a:ext uri="{FF2B5EF4-FFF2-40B4-BE49-F238E27FC236}">
                <a16:creationId xmlns:a16="http://schemas.microsoft.com/office/drawing/2014/main" id="{64AA7193-D076-2499-9400-B3DEB167FDEA}"/>
              </a:ext>
            </a:extLst>
          </p:cNvPr>
          <p:cNvSpPr>
            <a:spLocks noGrp="1"/>
          </p:cNvSpPr>
          <p:nvPr>
            <p:ph type="sldNum" sz="quarter" idx="5"/>
          </p:nvPr>
        </p:nvSpPr>
        <p:spPr/>
        <p:txBody>
          <a:bodyPr/>
          <a:lstStyle/>
          <a:p>
            <a:fld id="{2A392E31-B2CE-4208-BE6D-6B85CE9A2318}" type="slidenum">
              <a:rPr lang="en-GB" smtClean="0"/>
              <a:t>17</a:t>
            </a:fld>
            <a:endParaRPr lang="en-GB"/>
          </a:p>
        </p:txBody>
      </p:sp>
    </p:spTree>
    <p:extLst>
      <p:ext uri="{BB962C8B-B14F-4D97-AF65-F5344CB8AC3E}">
        <p14:creationId xmlns:p14="http://schemas.microsoft.com/office/powerpoint/2010/main" val="2994069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*Any leaving reasons where less than 5 people across CQC have selected these from a particular group have not been included, and leaving numbers excluded to ensure anonymity, meaning not all groups have three top reasons, however, where top 3 reasons for leaving have the same number of leavers, some of these also have more than 3.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We are unable to present information by grade, as broken down, dat</a:t>
            </a:r>
            <a:r>
              <a:rPr lang="en-US" sz="1200" kern="1200">
                <a:solidFill>
                  <a:schemeClr val="tx1"/>
                </a:solidFill>
                <a:latin typeface="+mn-lt"/>
                <a:ea typeface="+mn-ea"/>
                <a:cs typeface="+mn-cs"/>
              </a:rPr>
              <a:t>a for </a:t>
            </a:r>
            <a:r>
              <a:rPr lang="en-US" sz="1200" kern="1200">
                <a:solidFill>
                  <a:schemeClr val="tx1"/>
                </a:solidFill>
                <a:effectLst/>
                <a:latin typeface="+mn-lt"/>
                <a:ea typeface="+mn-ea"/>
                <a:cs typeface="+mn-cs"/>
              </a:rPr>
              <a:t>leaving reasons are too small.</a:t>
            </a:r>
            <a:endParaRPr lang="en-US" sz="1200"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latin typeface="+mn-lt"/>
                <a:ea typeface="+mn-ea"/>
                <a:cs typeface="+mn-cs"/>
              </a:rPr>
              <a:t>Compared to 2023-24, there are no major changes to top leaving reasons. Most continue to follow the top overall reasons for leaving with some differences, although worth noting that this could be due to small numbers having a bigger impact in making a leaving reason one of the top three.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latin typeface="+mn-lt"/>
                <a:ea typeface="+mn-ea"/>
                <a:cs typeface="+mn-cs"/>
              </a:rPr>
              <a:t>Some patterns could be expected, such as retirement being a top reason in 51-60 and 61+ age groups. There are also several leavers for fixed term contract end dates, this reason is more prevalent in the top three reasons for 2024-25 than 2023-24 and can be seen from those from ethnic minority groups, male, and 41-50, 51-60 and 61+ age groups. In 2023-24 this was only seen as a top three leaving reason for those from ethnic minority groups, and those in the 21-30 age group.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latin typeface="+mn-lt"/>
                <a:ea typeface="+mn-ea"/>
                <a:cs typeface="+mn-cs"/>
              </a:rPr>
              <a:t>The previous year comparator can be seen in the next page. </a:t>
            </a:r>
            <a:endParaRPr lang="en-US" sz="1200" kern="120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2A392E31-B2CE-4208-BE6D-6B85CE9A2318}" type="slidenum">
              <a:rPr lang="en-GB" smtClean="0"/>
              <a:t>18</a:t>
            </a:fld>
            <a:endParaRPr lang="en-GB"/>
          </a:p>
        </p:txBody>
      </p:sp>
    </p:spTree>
    <p:extLst>
      <p:ext uri="{BB962C8B-B14F-4D97-AF65-F5344CB8AC3E}">
        <p14:creationId xmlns:p14="http://schemas.microsoft.com/office/powerpoint/2010/main" val="960994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Freedom to Speak Up Guardian data is reported separately as FTSU does not sit in People Directorate. FTSU e-learning was launched last year to support the policy refresh and is not mandatory. It was completed by 84 colleagues (2.4%) and 3347 colleagues did not complete this learning. This learning data capture is from April 2024-March 2025.</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Bullying, Harassment in the Workplace mandatory e-learning for team members; 738 outstanding and 2392 completed, which is a 76.4% completion rate since the April 2025 launch. For line managers, additional mandatory learning has 367 outstanding colleagues and 332 completions, so less that half, at 47.5%, of all managers have completed. We can take a targeted approach to support completion. </a:t>
            </a:r>
          </a:p>
          <a:p>
            <a:r>
              <a:rPr lang="en-GB">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2A392E31-B2CE-4208-BE6D-6B85CE9A2318}" type="slidenum">
              <a:rPr lang="en-GB" smtClean="0"/>
              <a:t>19</a:t>
            </a:fld>
            <a:endParaRPr lang="en-GB"/>
          </a:p>
        </p:txBody>
      </p:sp>
    </p:spTree>
    <p:extLst>
      <p:ext uri="{BB962C8B-B14F-4D97-AF65-F5344CB8AC3E}">
        <p14:creationId xmlns:p14="http://schemas.microsoft.com/office/powerpoint/2010/main" val="4140419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There has been a steady increase since we started to monitor uptake in October 2024, when it was 301 Passports usage. By June, this was 756 (455 increase), representing a 151% rise. We currently do not record HR queries for Workplace Adjustments or SLAs for query completion. </a:t>
            </a:r>
          </a:p>
        </p:txBody>
      </p:sp>
      <p:sp>
        <p:nvSpPr>
          <p:cNvPr id="4" name="Slide Number Placeholder 3"/>
          <p:cNvSpPr>
            <a:spLocks noGrp="1"/>
          </p:cNvSpPr>
          <p:nvPr>
            <p:ph type="sldNum" sz="quarter" idx="5"/>
          </p:nvPr>
        </p:nvSpPr>
        <p:spPr/>
        <p:txBody>
          <a:bodyPr/>
          <a:lstStyle/>
          <a:p>
            <a:fld id="{2A392E31-B2CE-4208-BE6D-6B85CE9A2318}" type="slidenum">
              <a:rPr lang="en-GB" smtClean="0"/>
              <a:t>20</a:t>
            </a:fld>
            <a:endParaRPr lang="en-GB"/>
          </a:p>
        </p:txBody>
      </p:sp>
    </p:spTree>
    <p:extLst>
      <p:ext uri="{BB962C8B-B14F-4D97-AF65-F5344CB8AC3E}">
        <p14:creationId xmlns:p14="http://schemas.microsoft.com/office/powerpoint/2010/main" val="322984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latin typeface="Arial" panose="020B0604020202020204" pitchFamily="34" charset="0"/>
                <a:cs typeface="Arial" panose="020B0604020202020204" pitchFamily="34" charset="0"/>
              </a:rPr>
              <a:t>*The Passport and Adjustments activity, as well as Equality Network events activity, supported us to achieve Carers Confident Level 2 in Q3 2024.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atin typeface="Arial" panose="020B0604020202020204" pitchFamily="34" charset="0"/>
                <a:cs typeface="Arial" panose="020B0604020202020204" pitchFamily="34" charset="0"/>
              </a:rPr>
              <a:t>**In the long term, we aim to transition the Passport to a technology-based solution. This will improve the consistency, visibility, and analysis of workplace adjustments data</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to strengthen business planning, through more accurate, adjustments informed KPIs.  It will also enable proactive and targeted interventions to reduce sickness and stress.</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Crucially, it will enhance the experience of colleagues by driving more responsive, inclusive support, and embed the social model of disability by removing structural barriers.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GB">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A392E31-B2CE-4208-BE6D-6B85CE9A2318}" type="slidenum">
              <a:rPr lang="en-GB" smtClean="0"/>
              <a:t>21</a:t>
            </a:fld>
            <a:endParaRPr lang="en-GB"/>
          </a:p>
        </p:txBody>
      </p:sp>
    </p:spTree>
    <p:extLst>
      <p:ext uri="{BB962C8B-B14F-4D97-AF65-F5344CB8AC3E}">
        <p14:creationId xmlns:p14="http://schemas.microsoft.com/office/powerpoint/2010/main" val="2049765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Whilst the disabled colleague sickness rate has decreased to 8.7% since 2024’s 10%, this is still higher than the overall CQC rate at 4.7% (overall rate was 4.4% in 2024). </a:t>
            </a:r>
          </a:p>
        </p:txBody>
      </p:sp>
      <p:sp>
        <p:nvSpPr>
          <p:cNvPr id="4" name="Slide Number Placeholder 3"/>
          <p:cNvSpPr>
            <a:spLocks noGrp="1"/>
          </p:cNvSpPr>
          <p:nvPr>
            <p:ph type="sldNum" sz="quarter" idx="5"/>
          </p:nvPr>
        </p:nvSpPr>
        <p:spPr/>
        <p:txBody>
          <a:bodyPr/>
          <a:lstStyle/>
          <a:p>
            <a:fld id="{2A392E31-B2CE-4208-BE6D-6B85CE9A2318}" type="slidenum">
              <a:rPr lang="en-GB" smtClean="0"/>
              <a:t>22</a:t>
            </a:fld>
            <a:endParaRPr lang="en-GB"/>
          </a:p>
        </p:txBody>
      </p:sp>
    </p:spTree>
    <p:extLst>
      <p:ext uri="{BB962C8B-B14F-4D97-AF65-F5344CB8AC3E}">
        <p14:creationId xmlns:p14="http://schemas.microsoft.com/office/powerpoint/2010/main" val="2491899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AutoShape 145"/>
          <p:cNvSpPr>
            <a:spLocks noChangeArrowheads="1"/>
          </p:cNvSpPr>
          <p:nvPr userDrawn="1"/>
        </p:nvSpPr>
        <p:spPr bwMode="ltGray">
          <a:xfrm flipV="1">
            <a:off x="449263" y="2043113"/>
            <a:ext cx="6118225" cy="2159000"/>
          </a:xfrm>
          <a:prstGeom prst="roundRect">
            <a:avLst>
              <a:gd name="adj" fmla="val 4407"/>
            </a:avLst>
          </a:prstGeom>
          <a:solidFill>
            <a:srgbClr val="5F2861"/>
          </a:solidFill>
          <a:ln>
            <a:noFill/>
          </a:ln>
        </p:spPr>
        <p:txBody>
          <a:bodyPr wrap="none" anchor="ctr"/>
          <a:lstStyle/>
          <a:p>
            <a:pPr fontAlgn="base">
              <a:spcBef>
                <a:spcPct val="0"/>
              </a:spcBef>
              <a:spcAft>
                <a:spcPct val="0"/>
              </a:spcAft>
              <a:defRPr/>
            </a:pPr>
            <a:endParaRPr lang="en-US" sz="1600">
              <a:solidFill>
                <a:srgbClr val="000000"/>
              </a:solidFill>
            </a:endParaRPr>
          </a:p>
        </p:txBody>
      </p:sp>
      <p:pic>
        <p:nvPicPr>
          <p:cNvPr id="6" name="Picture 146" descr="CQC_logo_CMYK"/>
          <p:cNvPicPr>
            <a:picLocks noChangeAspect="1" noChangeArrowheads="1"/>
          </p:cNvPicPr>
          <p:nvPr userDrawn="1"/>
        </p:nvPicPr>
        <p:blipFill>
          <a:blip r:embed="rId2" cstate="print"/>
          <a:srcRect/>
          <a:stretch>
            <a:fillRect/>
          </a:stretch>
        </p:blipFill>
        <p:spPr bwMode="auto">
          <a:xfrm>
            <a:off x="647700" y="971550"/>
            <a:ext cx="2705100" cy="854075"/>
          </a:xfrm>
          <a:prstGeom prst="rect">
            <a:avLst/>
          </a:prstGeom>
          <a:noFill/>
          <a:ln w="9525">
            <a:noFill/>
            <a:miter lim="800000"/>
            <a:headEnd/>
            <a:tailEnd/>
          </a:ln>
        </p:spPr>
      </p:pic>
      <p:grpSp>
        <p:nvGrpSpPr>
          <p:cNvPr id="10" name="McK Title Elements" hidden="1"/>
          <p:cNvGrpSpPr>
            <a:grpSpLocks/>
          </p:cNvGrpSpPr>
          <p:nvPr userDrawn="1"/>
        </p:nvGrpSpPr>
        <p:grpSpPr bwMode="auto">
          <a:xfrm>
            <a:off x="647700" y="5246688"/>
            <a:ext cx="5035550" cy="493712"/>
            <a:chOff x="1663" y="3106"/>
            <a:chExt cx="3109" cy="305"/>
          </a:xfrm>
        </p:grpSpPr>
        <p:sp>
          <p:nvSpPr>
            <p:cNvPr id="11" name="McK Document type"/>
            <p:cNvSpPr txBox="1">
              <a:spLocks noChangeArrowheads="1"/>
            </p:cNvSpPr>
            <p:nvPr/>
          </p:nvSpPr>
          <p:spPr bwMode="gray">
            <a:xfrm>
              <a:off x="1663" y="3106"/>
              <a:ext cx="3109" cy="136"/>
            </a:xfrm>
            <a:prstGeom prst="rect">
              <a:avLst/>
            </a:prstGeom>
            <a:noFill/>
            <a:ln>
              <a:noFill/>
            </a:ln>
            <a:effec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1400">
                  <a:solidFill>
                    <a:srgbClr val="000000"/>
                  </a:solidFill>
                  <a:latin typeface="Arial"/>
                </a:rPr>
                <a:t>Document type</a:t>
              </a:r>
            </a:p>
          </p:txBody>
        </p:sp>
        <p:sp>
          <p:nvSpPr>
            <p:cNvPr id="12" name="McK Date"/>
            <p:cNvSpPr txBox="1">
              <a:spLocks noChangeArrowheads="1"/>
            </p:cNvSpPr>
            <p:nvPr/>
          </p:nvSpPr>
          <p:spPr bwMode="gray">
            <a:xfrm>
              <a:off x="1663" y="3275"/>
              <a:ext cx="3109" cy="136"/>
            </a:xfrm>
            <a:prstGeom prst="rect">
              <a:avLst/>
            </a:prstGeom>
            <a:noFill/>
            <a:ln>
              <a:noFill/>
            </a:ln>
            <a:effec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1400">
                  <a:solidFill>
                    <a:srgbClr val="000000"/>
                  </a:solidFill>
                  <a:latin typeface="Arial"/>
                </a:rPr>
                <a:t>Date</a:t>
              </a:r>
            </a:p>
          </p:txBody>
        </p:sp>
      </p:grpSp>
      <p:sp>
        <p:nvSpPr>
          <p:cNvPr id="13315" name="Rectangle 1027"/>
          <p:cNvSpPr>
            <a:spLocks noGrp="1" noChangeArrowheads="1"/>
          </p:cNvSpPr>
          <p:nvPr>
            <p:ph type="subTitle" idx="1"/>
          </p:nvPr>
        </p:nvSpPr>
        <p:spPr bwMode="auto">
          <a:xfrm>
            <a:off x="647700" y="3391906"/>
            <a:ext cx="5708275" cy="307777"/>
          </a:xfrm>
        </p:spPr>
        <p:txBody>
          <a:bodyPr/>
          <a:lstStyle>
            <a:lvl1pPr>
              <a:defRPr sz="2000" baseline="0">
                <a:solidFill>
                  <a:schemeClr val="bg1"/>
                </a:solidFill>
                <a:latin typeface="+mj-lt"/>
                <a:ea typeface="+mj-ea"/>
              </a:defRPr>
            </a:lvl1pPr>
          </a:lstStyle>
          <a:p>
            <a:pPr lvl="0"/>
            <a:r>
              <a:rPr lang="en-US" noProof="0"/>
              <a:t>Click to edit Master subtitle style</a:t>
            </a:r>
          </a:p>
        </p:txBody>
      </p:sp>
      <p:sp>
        <p:nvSpPr>
          <p:cNvPr id="13314" name="Rectangle 1026"/>
          <p:cNvSpPr>
            <a:spLocks noGrp="1" noChangeArrowheads="1"/>
          </p:cNvSpPr>
          <p:nvPr>
            <p:ph type="ctrTitle"/>
          </p:nvPr>
        </p:nvSpPr>
        <p:spPr bwMode="auto">
          <a:xfrm>
            <a:off x="647700" y="2190588"/>
            <a:ext cx="5708275" cy="538609"/>
          </a:xfrm>
          <a:prstGeom prst="rect">
            <a:avLst/>
          </a:prstGeom>
        </p:spPr>
        <p:txBody>
          <a:bodyPr anchor="t"/>
          <a:lstStyle>
            <a:lvl1pPr>
              <a:defRPr sz="3500" b="0" baseline="0">
                <a:solidFill>
                  <a:schemeClr val="bg1"/>
                </a:solidFill>
                <a:latin typeface="+mj-lt"/>
                <a:ea typeface="+mj-ea"/>
              </a:defRPr>
            </a:lvl1pPr>
          </a:lstStyle>
          <a:p>
            <a:pPr lvl="0"/>
            <a:r>
              <a:rPr lang="en-US" noProof="0"/>
              <a:t>Click to edit Master title style</a:t>
            </a:r>
          </a:p>
        </p:txBody>
      </p:sp>
    </p:spTree>
    <p:extLst>
      <p:ext uri="{BB962C8B-B14F-4D97-AF65-F5344CB8AC3E}">
        <p14:creationId xmlns:p14="http://schemas.microsoft.com/office/powerpoint/2010/main" val="3371397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laceholder 2"/>
          <p:cNvSpPr>
            <a:spLocks noGrp="1" noChangeArrowheads="1"/>
          </p:cNvSpPr>
          <p:nvPr>
            <p:ph type="title"/>
          </p:nvPr>
        </p:nvSpPr>
        <p:spPr bwMode="gray">
          <a:xfrm>
            <a:off x="628650" y="790674"/>
            <a:ext cx="5734050" cy="307777"/>
          </a:xfrm>
          <a:prstGeom prst="rect">
            <a:avLst/>
          </a:prstGeom>
          <a:noFill/>
          <a:ln>
            <a:noFill/>
          </a:ln>
          <a:effectLst/>
        </p:spPr>
        <p:txBody>
          <a:bodyPr/>
          <a:lstStyle>
            <a:lvl1pPr>
              <a:defRPr sz="2000"/>
            </a:lvl1pPr>
          </a:lstStyle>
          <a:p>
            <a:pPr lvl="0"/>
            <a:r>
              <a:rPr lang="en-US" noProof="0"/>
              <a:t>Click to edit Master title style</a:t>
            </a:r>
          </a:p>
        </p:txBody>
      </p:sp>
    </p:spTree>
    <p:extLst>
      <p:ext uri="{BB962C8B-B14F-4D97-AF65-F5344CB8AC3E}">
        <p14:creationId xmlns:p14="http://schemas.microsoft.com/office/powerpoint/2010/main" val="3189115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Placeholder 2"/>
          <p:cNvSpPr>
            <a:spLocks noGrp="1" noChangeArrowheads="1"/>
          </p:cNvSpPr>
          <p:nvPr>
            <p:ph type="title"/>
          </p:nvPr>
        </p:nvSpPr>
        <p:spPr bwMode="auto">
          <a:xfrm>
            <a:off x="628650" y="790674"/>
            <a:ext cx="5734050" cy="307777"/>
          </a:xfrm>
          <a:prstGeom prst="rect">
            <a:avLst/>
          </a:prstGeom>
          <a:noFill/>
          <a:ln>
            <a:noFill/>
          </a:ln>
          <a:effectLst/>
        </p:spPr>
        <p:txBody>
          <a:bodyPr/>
          <a:lstStyle/>
          <a:p>
            <a:pPr lvl="0"/>
            <a:r>
              <a:rPr lang="en-US" noProof="0"/>
              <a:t>Click to edit Master title style</a:t>
            </a:r>
          </a:p>
        </p:txBody>
      </p:sp>
    </p:spTree>
    <p:extLst>
      <p:ext uri="{BB962C8B-B14F-4D97-AF65-F5344CB8AC3E}">
        <p14:creationId xmlns:p14="http://schemas.microsoft.com/office/powerpoint/2010/main" val="3625153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95281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3127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4" descr="CQC_logo_CMY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 y="457200"/>
            <a:ext cx="27051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Grp="1" noChangeArrowheads="1"/>
          </p:cNvSpPr>
          <p:nvPr>
            <p:ph type="ctrTitle"/>
          </p:nvPr>
        </p:nvSpPr>
        <p:spPr>
          <a:xfrm>
            <a:off x="849312" y="1988840"/>
            <a:ext cx="5715000" cy="990600"/>
          </a:xfrm>
        </p:spPr>
        <p:txBody>
          <a:bodyPr anchor="t"/>
          <a:lstStyle>
            <a:lvl1pPr>
              <a:defRPr sz="3500">
                <a:solidFill>
                  <a:srgbClr val="5F2861"/>
                </a:solidFill>
              </a:defRPr>
            </a:lvl1pPr>
          </a:lstStyle>
          <a:p>
            <a:pPr lvl="0"/>
            <a:r>
              <a:rPr lang="en-US" altLang="en-US" noProof="0"/>
              <a:t>Click to edit Master title style</a:t>
            </a:r>
          </a:p>
        </p:txBody>
      </p:sp>
      <p:sp>
        <p:nvSpPr>
          <p:cNvPr id="7173" name="Rectangle 5"/>
          <p:cNvSpPr>
            <a:spLocks noGrp="1" noChangeArrowheads="1"/>
          </p:cNvSpPr>
          <p:nvPr>
            <p:ph type="subTitle" sz="quarter" idx="1"/>
          </p:nvPr>
        </p:nvSpPr>
        <p:spPr>
          <a:xfrm>
            <a:off x="899592" y="3404130"/>
            <a:ext cx="3657600" cy="3810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rgbClr val="5F2861"/>
                </a:solidFill>
              </a:defRPr>
            </a:lvl1pPr>
          </a:lstStyle>
          <a:p>
            <a:pPr lvl="0"/>
            <a:r>
              <a:rPr lang="en-US" altLang="en-US" noProof="0"/>
              <a:t>Click to edit Master subtitle style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443713"/>
            <a:ext cx="1190211"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p:nvPr/>
        </p:nvPicPr>
        <p:blipFill>
          <a:blip r:embed="rId4"/>
          <a:srcRect/>
          <a:stretch>
            <a:fillRect/>
          </a:stretch>
        </p:blipFill>
        <p:spPr bwMode="auto">
          <a:xfrm>
            <a:off x="635541" y="5186640"/>
            <a:ext cx="1560195" cy="1122680"/>
          </a:xfrm>
          <a:prstGeom prst="rect">
            <a:avLst/>
          </a:prstGeom>
          <a:noFill/>
          <a:ln w="9525">
            <a:noFill/>
            <a:miter lim="800000"/>
            <a:headEnd/>
            <a:tailEnd/>
          </a:ln>
        </p:spPr>
      </p:pic>
    </p:spTree>
    <p:extLst>
      <p:ext uri="{BB962C8B-B14F-4D97-AF65-F5344CB8AC3E}">
        <p14:creationId xmlns:p14="http://schemas.microsoft.com/office/powerpoint/2010/main" val="11106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9709" y="506313"/>
            <a:ext cx="5578475" cy="906463"/>
          </a:xfrm>
        </p:spPr>
        <p:txBody>
          <a:bodyPr/>
          <a:lstStyle/>
          <a:p>
            <a:r>
              <a:rPr lang="en-US"/>
              <a:t>Click to edit Master title style</a:t>
            </a:r>
            <a:endParaRPr lang="en-GB"/>
          </a:p>
        </p:txBody>
      </p:sp>
      <p:sp>
        <p:nvSpPr>
          <p:cNvPr id="3" name="Content Placeholder 2"/>
          <p:cNvSpPr>
            <a:spLocks noGrp="1"/>
          </p:cNvSpPr>
          <p:nvPr>
            <p:ph idx="1"/>
          </p:nvPr>
        </p:nvSpPr>
        <p:spPr/>
        <p:txBody>
          <a:bodyPr/>
          <a:lstStyle>
            <a:lvl3pPr marL="1162050" indent="-282575">
              <a:buFont typeface="Courier New" panose="02070309020205020404" pitchFamily="49" charset="0"/>
              <a:buChar char="o"/>
              <a:defRPr/>
            </a:lvl3pPr>
            <a:lvl4pPr marL="1627188" indent="-285750">
              <a:buFont typeface="Wingdings" panose="05000000000000000000" pitchFamily="2" charset="2"/>
              <a:buChar char="§"/>
              <a:defRPr/>
            </a:lvl4pPr>
            <a:lvl5pPr marL="2087563" indent="-280988">
              <a:buFont typeface="Wingdings" panose="05000000000000000000" pitchFamily="2"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p:cNvSpPr>
            <a:spLocks noGrp="1" noChangeArrowheads="1"/>
          </p:cNvSpPr>
          <p:nvPr>
            <p:ph type="sldNum" sz="quarter" idx="10"/>
          </p:nvPr>
        </p:nvSpPr>
        <p:spPr>
          <a:ln/>
        </p:spPr>
        <p:txBody>
          <a:bodyPr/>
          <a:lstStyle>
            <a:lvl1pPr>
              <a:defRPr/>
            </a:lvl1pPr>
          </a:lstStyle>
          <a:p>
            <a:fld id="{5135B715-8D31-4E84-B83F-FA1D783D70DA}" type="slidenum">
              <a:rPr lang="en-GB" smtClean="0"/>
              <a:t>‹#›</a:t>
            </a:fld>
            <a:endParaRPr lang="en-GB"/>
          </a:p>
        </p:txBody>
      </p:sp>
    </p:spTree>
    <p:extLst>
      <p:ext uri="{BB962C8B-B14F-4D97-AF65-F5344CB8AC3E}">
        <p14:creationId xmlns:p14="http://schemas.microsoft.com/office/powerpoint/2010/main" val="140447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5"/>
          <p:cNvSpPr>
            <a:spLocks noGrp="1" noChangeArrowheads="1"/>
          </p:cNvSpPr>
          <p:nvPr>
            <p:ph type="sldNum" sz="quarter" idx="10"/>
          </p:nvPr>
        </p:nvSpPr>
        <p:spPr>
          <a:ln/>
        </p:spPr>
        <p:txBody>
          <a:bodyPr/>
          <a:lstStyle>
            <a:lvl1pPr>
              <a:defRPr/>
            </a:lvl1pPr>
          </a:lstStyle>
          <a:p>
            <a:fld id="{5135B715-8D31-4E84-B83F-FA1D783D70DA}" type="slidenum">
              <a:rPr lang="en-GB" smtClean="0"/>
              <a:t>‹#›</a:t>
            </a:fld>
            <a:endParaRPr lang="en-GB"/>
          </a:p>
        </p:txBody>
      </p:sp>
    </p:spTree>
    <p:extLst>
      <p:ext uri="{BB962C8B-B14F-4D97-AF65-F5344CB8AC3E}">
        <p14:creationId xmlns:p14="http://schemas.microsoft.com/office/powerpoint/2010/main" val="2644088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47700" y="1798638"/>
            <a:ext cx="3792538"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592638" y="1798638"/>
            <a:ext cx="3792537"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5"/>
          <p:cNvSpPr>
            <a:spLocks noGrp="1" noChangeArrowheads="1"/>
          </p:cNvSpPr>
          <p:nvPr>
            <p:ph type="sldNum" sz="quarter" idx="10"/>
          </p:nvPr>
        </p:nvSpPr>
        <p:spPr>
          <a:ln/>
        </p:spPr>
        <p:txBody>
          <a:bodyPr/>
          <a:lstStyle>
            <a:lvl1pPr>
              <a:defRPr/>
            </a:lvl1pPr>
          </a:lstStyle>
          <a:p>
            <a:fld id="{5135B715-8D31-4E84-B83F-FA1D783D70DA}" type="slidenum">
              <a:rPr lang="en-GB" smtClean="0"/>
              <a:t>‹#›</a:t>
            </a:fld>
            <a:endParaRPr lang="en-GB"/>
          </a:p>
        </p:txBody>
      </p:sp>
    </p:spTree>
    <p:extLst>
      <p:ext uri="{BB962C8B-B14F-4D97-AF65-F5344CB8AC3E}">
        <p14:creationId xmlns:p14="http://schemas.microsoft.com/office/powerpoint/2010/main" val="1744726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5"/>
          <p:cNvSpPr>
            <a:spLocks noGrp="1" noChangeArrowheads="1"/>
          </p:cNvSpPr>
          <p:nvPr>
            <p:ph type="sldNum" sz="quarter" idx="10"/>
          </p:nvPr>
        </p:nvSpPr>
        <p:spPr>
          <a:ln/>
        </p:spPr>
        <p:txBody>
          <a:bodyPr/>
          <a:lstStyle>
            <a:lvl1pPr>
              <a:defRPr/>
            </a:lvl1pPr>
          </a:lstStyle>
          <a:p>
            <a:fld id="{5135B715-8D31-4E84-B83F-FA1D783D70DA}" type="slidenum">
              <a:rPr lang="en-GB" smtClean="0"/>
              <a:t>‹#›</a:t>
            </a:fld>
            <a:endParaRPr lang="en-GB"/>
          </a:p>
        </p:txBody>
      </p:sp>
    </p:spTree>
    <p:extLst>
      <p:ext uri="{BB962C8B-B14F-4D97-AF65-F5344CB8AC3E}">
        <p14:creationId xmlns:p14="http://schemas.microsoft.com/office/powerpoint/2010/main" val="74696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5"/>
          <p:cNvSpPr>
            <a:spLocks noGrp="1" noChangeArrowheads="1"/>
          </p:cNvSpPr>
          <p:nvPr>
            <p:ph type="sldNum" sz="quarter" idx="10"/>
          </p:nvPr>
        </p:nvSpPr>
        <p:spPr>
          <a:ln/>
        </p:spPr>
        <p:txBody>
          <a:bodyPr/>
          <a:lstStyle>
            <a:lvl1pPr>
              <a:defRPr/>
            </a:lvl1pPr>
          </a:lstStyle>
          <a:p>
            <a:fld id="{5135B715-8D31-4E84-B83F-FA1D783D70DA}" type="slidenum">
              <a:rPr lang="en-GB" smtClean="0"/>
              <a:t>‹#›</a:t>
            </a:fld>
            <a:endParaRPr lang="en-GB"/>
          </a:p>
        </p:txBody>
      </p:sp>
    </p:spTree>
    <p:extLst>
      <p:ext uri="{BB962C8B-B14F-4D97-AF65-F5344CB8AC3E}">
        <p14:creationId xmlns:p14="http://schemas.microsoft.com/office/powerpoint/2010/main" val="589073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fld id="{5135B715-8D31-4E84-B83F-FA1D783D70DA}" type="slidenum">
              <a:rPr lang="en-GB" smtClean="0"/>
              <a:t>‹#›</a:t>
            </a:fld>
            <a:endParaRPr lang="en-GB"/>
          </a:p>
        </p:txBody>
      </p:sp>
    </p:spTree>
    <p:extLst>
      <p:ext uri="{BB962C8B-B14F-4D97-AF65-F5344CB8AC3E}">
        <p14:creationId xmlns:p14="http://schemas.microsoft.com/office/powerpoint/2010/main" val="2241342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5"/>
          <p:cNvSpPr>
            <a:spLocks noGrp="1" noChangeArrowheads="1"/>
          </p:cNvSpPr>
          <p:nvPr>
            <p:ph type="sldNum" sz="quarter" idx="10"/>
          </p:nvPr>
        </p:nvSpPr>
        <p:spPr>
          <a:ln/>
        </p:spPr>
        <p:txBody>
          <a:bodyPr/>
          <a:lstStyle>
            <a:lvl1pPr>
              <a:defRPr/>
            </a:lvl1pPr>
          </a:lstStyle>
          <a:p>
            <a:fld id="{5135B715-8D31-4E84-B83F-FA1D783D70DA}" type="slidenum">
              <a:rPr lang="en-GB" smtClean="0"/>
              <a:t>‹#›</a:t>
            </a:fld>
            <a:endParaRPr lang="en-GB"/>
          </a:p>
        </p:txBody>
      </p:sp>
    </p:spTree>
    <p:extLst>
      <p:ext uri="{BB962C8B-B14F-4D97-AF65-F5344CB8AC3E}">
        <p14:creationId xmlns:p14="http://schemas.microsoft.com/office/powerpoint/2010/main" val="603229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5"/>
          <p:cNvSpPr>
            <a:spLocks noGrp="1" noChangeArrowheads="1"/>
          </p:cNvSpPr>
          <p:nvPr>
            <p:ph type="sldNum" sz="quarter" idx="10"/>
          </p:nvPr>
        </p:nvSpPr>
        <p:spPr>
          <a:ln/>
        </p:spPr>
        <p:txBody>
          <a:bodyPr/>
          <a:lstStyle>
            <a:lvl1pPr>
              <a:defRPr/>
            </a:lvl1pPr>
          </a:lstStyle>
          <a:p>
            <a:fld id="{5135B715-8D31-4E84-B83F-FA1D783D70DA}" type="slidenum">
              <a:rPr lang="en-GB" smtClean="0"/>
              <a:t>‹#›</a:t>
            </a:fld>
            <a:endParaRPr lang="en-GB"/>
          </a:p>
        </p:txBody>
      </p:sp>
    </p:spTree>
    <p:extLst>
      <p:ext uri="{BB962C8B-B14F-4D97-AF65-F5344CB8AC3E}">
        <p14:creationId xmlns:p14="http://schemas.microsoft.com/office/powerpoint/2010/main" val="2070853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p:cNvSpPr>
            <a:spLocks noGrp="1" noChangeArrowheads="1"/>
          </p:cNvSpPr>
          <p:nvPr>
            <p:ph type="sldNum" sz="quarter" idx="10"/>
          </p:nvPr>
        </p:nvSpPr>
        <p:spPr>
          <a:ln/>
        </p:spPr>
        <p:txBody>
          <a:bodyPr/>
          <a:lstStyle>
            <a:lvl1pPr>
              <a:defRPr/>
            </a:lvl1pPr>
          </a:lstStyle>
          <a:p>
            <a:fld id="{5135B715-8D31-4E84-B83F-FA1D783D70DA}" type="slidenum">
              <a:rPr lang="en-GB" smtClean="0"/>
              <a:t>‹#›</a:t>
            </a:fld>
            <a:endParaRPr lang="en-GB"/>
          </a:p>
        </p:txBody>
      </p:sp>
    </p:spTree>
    <p:extLst>
      <p:ext uri="{BB962C8B-B14F-4D97-AF65-F5344CB8AC3E}">
        <p14:creationId xmlns:p14="http://schemas.microsoft.com/office/powerpoint/2010/main" val="3794965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1600" y="485775"/>
            <a:ext cx="1933575" cy="56308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47700" y="485775"/>
            <a:ext cx="5651500" cy="56308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p:cNvSpPr>
            <a:spLocks noGrp="1" noChangeArrowheads="1"/>
          </p:cNvSpPr>
          <p:nvPr>
            <p:ph type="sldNum" sz="quarter" idx="10"/>
          </p:nvPr>
        </p:nvSpPr>
        <p:spPr>
          <a:ln/>
        </p:spPr>
        <p:txBody>
          <a:bodyPr/>
          <a:lstStyle>
            <a:lvl1pPr>
              <a:defRPr/>
            </a:lvl1pPr>
          </a:lstStyle>
          <a:p>
            <a:fld id="{5135B715-8D31-4E84-B83F-FA1D783D70DA}" type="slidenum">
              <a:rPr lang="en-GB" smtClean="0"/>
              <a:t>‹#›</a:t>
            </a:fld>
            <a:endParaRPr lang="en-GB"/>
          </a:p>
        </p:txBody>
      </p:sp>
    </p:spTree>
    <p:extLst>
      <p:ext uri="{BB962C8B-B14F-4D97-AF65-F5344CB8AC3E}">
        <p14:creationId xmlns:p14="http://schemas.microsoft.com/office/powerpoint/2010/main" val="32138239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E9E9848A-EC83-49B7-A293-EE864481EA3C}"/>
              </a:ext>
            </a:extLst>
          </p:cNvPr>
          <p:cNvSpPr>
            <a:spLocks noChangeArrowheads="1"/>
          </p:cNvSpPr>
          <p:nvPr/>
        </p:nvSpPr>
        <p:spPr bwMode="auto">
          <a:xfrm flipV="1">
            <a:off x="449263" y="1528763"/>
            <a:ext cx="6118225" cy="2159000"/>
          </a:xfrm>
          <a:prstGeom prst="roundRect">
            <a:avLst>
              <a:gd name="adj" fmla="val 4407"/>
            </a:avLst>
          </a:prstGeom>
          <a:solidFill>
            <a:srgbClr val="5F2861"/>
          </a:solidFill>
          <a:ln>
            <a:noFill/>
          </a:ln>
        </p:spPr>
        <p:txBody>
          <a:bodyPr wrap="none" anchor="ctr"/>
          <a:lstStyle>
            <a:lvl1pPr>
              <a:defRPr sz="2400">
                <a:solidFill>
                  <a:schemeClr val="tx1"/>
                </a:solidFill>
                <a:latin typeface="Arial" panose="020B0604020202020204" pitchFamily="34" charset="0"/>
                <a:ea typeface="ヒラギノ角ゴ Pro W3" pitchFamily="-16" charset="-128"/>
              </a:defRPr>
            </a:lvl1pPr>
            <a:lvl2pPr marL="742950" indent="-285750">
              <a:defRPr sz="2400">
                <a:solidFill>
                  <a:schemeClr val="tx1"/>
                </a:solidFill>
                <a:latin typeface="Arial" panose="020B0604020202020204" pitchFamily="34" charset="0"/>
                <a:ea typeface="ヒラギノ角ゴ Pro W3" pitchFamily="-16" charset="-128"/>
              </a:defRPr>
            </a:lvl2pPr>
            <a:lvl3pPr marL="1143000" indent="-228600">
              <a:defRPr sz="2400">
                <a:solidFill>
                  <a:schemeClr val="tx1"/>
                </a:solidFill>
                <a:latin typeface="Arial" panose="020B0604020202020204" pitchFamily="34" charset="0"/>
                <a:ea typeface="ヒラギノ角ゴ Pro W3" pitchFamily="-16" charset="-128"/>
              </a:defRPr>
            </a:lvl3pPr>
            <a:lvl4pPr marL="1600200" indent="-228600">
              <a:defRPr sz="2400">
                <a:solidFill>
                  <a:schemeClr val="tx1"/>
                </a:solidFill>
                <a:latin typeface="Arial" panose="020B0604020202020204" pitchFamily="34" charset="0"/>
                <a:ea typeface="ヒラギノ角ゴ Pro W3" pitchFamily="-16" charset="-128"/>
              </a:defRPr>
            </a:lvl4pPr>
            <a:lvl5pPr marL="2057400" indent="-228600">
              <a:defRPr sz="2400">
                <a:solidFill>
                  <a:schemeClr val="tx1"/>
                </a:solidFill>
                <a:latin typeface="Arial" panose="020B0604020202020204" pitchFamily="34" charset="0"/>
                <a:ea typeface="ヒラギノ角ゴ Pro W3" pitchFamily="-16"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6"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6"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6"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6" charset="-128"/>
              </a:defRPr>
            </a:lvl9pPr>
          </a:lstStyle>
          <a:p>
            <a:pPr>
              <a:defRPr/>
            </a:pPr>
            <a:endParaRPr lang="en-GB" altLang="en-US"/>
          </a:p>
        </p:txBody>
      </p:sp>
      <p:pic>
        <p:nvPicPr>
          <p:cNvPr id="5" name="Picture 8">
            <a:extLst>
              <a:ext uri="{FF2B5EF4-FFF2-40B4-BE49-F238E27FC236}">
                <a16:creationId xmlns:a16="http://schemas.microsoft.com/office/drawing/2014/main" id="{E00B8646-199E-481B-BD13-271D8E297F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 y="457200"/>
            <a:ext cx="27051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Grp="1" noChangeArrowheads="1"/>
          </p:cNvSpPr>
          <p:nvPr>
            <p:ph type="ctrTitle"/>
          </p:nvPr>
        </p:nvSpPr>
        <p:spPr>
          <a:xfrm>
            <a:off x="647700" y="1676400"/>
            <a:ext cx="5715000" cy="990600"/>
          </a:xfrm>
        </p:spPr>
        <p:txBody>
          <a:bodyPr anchor="t"/>
          <a:lstStyle>
            <a:lvl1pPr>
              <a:defRPr sz="3500"/>
            </a:lvl1pPr>
          </a:lstStyle>
          <a:p>
            <a:pPr lvl="0"/>
            <a:r>
              <a:rPr lang="en-US" altLang="en-US" noProof="0"/>
              <a:t>Click to edit Master title style</a:t>
            </a:r>
          </a:p>
        </p:txBody>
      </p:sp>
      <p:sp>
        <p:nvSpPr>
          <p:cNvPr id="7173" name="Rectangle 5"/>
          <p:cNvSpPr>
            <a:spLocks noGrp="1" noChangeArrowheads="1"/>
          </p:cNvSpPr>
          <p:nvPr>
            <p:ph type="subTitle" sz="quarter" idx="1"/>
          </p:nvPr>
        </p:nvSpPr>
        <p:spPr>
          <a:xfrm>
            <a:off x="647700" y="2895600"/>
            <a:ext cx="3657600" cy="381000"/>
          </a:xfrm>
        </p:spPr>
        <p:txBody>
          <a:bodyPr/>
          <a:lstStyle>
            <a:lvl1pPr>
              <a:defRPr>
                <a:solidFill>
                  <a:schemeClr val="bg1"/>
                </a:solidFill>
              </a:defRPr>
            </a:lvl1pPr>
          </a:lstStyle>
          <a:p>
            <a:pPr lvl="0"/>
            <a:r>
              <a:rPr lang="en-US" altLang="en-US" noProof="0"/>
              <a:t>Click to edit Master subtitle style</a:t>
            </a:r>
          </a:p>
        </p:txBody>
      </p:sp>
    </p:spTree>
    <p:extLst>
      <p:ext uri="{BB962C8B-B14F-4D97-AF65-F5344CB8AC3E}">
        <p14:creationId xmlns:p14="http://schemas.microsoft.com/office/powerpoint/2010/main" val="1851610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a:extLst>
              <a:ext uri="{FF2B5EF4-FFF2-40B4-BE49-F238E27FC236}">
                <a16:creationId xmlns:a16="http://schemas.microsoft.com/office/drawing/2014/main" id="{6EB45711-5E63-4EBE-828E-41B526BAD709}"/>
              </a:ext>
            </a:extLst>
          </p:cNvPr>
          <p:cNvSpPr>
            <a:spLocks noGrp="1" noChangeArrowheads="1"/>
          </p:cNvSpPr>
          <p:nvPr>
            <p:ph type="sldNum" sz="quarter" idx="10"/>
          </p:nvPr>
        </p:nvSpPr>
        <p:spPr>
          <a:ln/>
        </p:spPr>
        <p:txBody>
          <a:bodyPr/>
          <a:lstStyle>
            <a:lvl1pPr>
              <a:defRPr/>
            </a:lvl1pPr>
          </a:lstStyle>
          <a:p>
            <a:pPr>
              <a:defRPr/>
            </a:pPr>
            <a:fld id="{55B4C340-B1F5-4A5D-AC74-809D0D31A275}" type="slidenum">
              <a:rPr lang="en-US" altLang="en-US"/>
              <a:pPr>
                <a:defRPr/>
              </a:pPr>
              <a:t>‹#›</a:t>
            </a:fld>
            <a:endParaRPr lang="en-US" altLang="en-US" sz="1400">
              <a:solidFill>
                <a:srgbClr val="6D2E69"/>
              </a:solidFill>
            </a:endParaRPr>
          </a:p>
        </p:txBody>
      </p:sp>
    </p:spTree>
    <p:extLst>
      <p:ext uri="{BB962C8B-B14F-4D97-AF65-F5344CB8AC3E}">
        <p14:creationId xmlns:p14="http://schemas.microsoft.com/office/powerpoint/2010/main" val="40318392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5">
            <a:extLst>
              <a:ext uri="{FF2B5EF4-FFF2-40B4-BE49-F238E27FC236}">
                <a16:creationId xmlns:a16="http://schemas.microsoft.com/office/drawing/2014/main" id="{009A79A6-6C4F-4CAE-BE42-BA716E9FAD82}"/>
              </a:ext>
            </a:extLst>
          </p:cNvPr>
          <p:cNvSpPr>
            <a:spLocks noGrp="1" noChangeArrowheads="1"/>
          </p:cNvSpPr>
          <p:nvPr>
            <p:ph type="sldNum" sz="quarter" idx="10"/>
          </p:nvPr>
        </p:nvSpPr>
        <p:spPr>
          <a:ln/>
        </p:spPr>
        <p:txBody>
          <a:bodyPr/>
          <a:lstStyle>
            <a:lvl1pPr>
              <a:defRPr/>
            </a:lvl1pPr>
          </a:lstStyle>
          <a:p>
            <a:pPr>
              <a:defRPr/>
            </a:pPr>
            <a:fld id="{30766D94-5E17-45D4-9FFE-03CA5B8EE03B}" type="slidenum">
              <a:rPr lang="en-US" altLang="en-US"/>
              <a:pPr>
                <a:defRPr/>
              </a:pPr>
              <a:t>‹#›</a:t>
            </a:fld>
            <a:endParaRPr lang="en-US" altLang="en-US" sz="1400">
              <a:solidFill>
                <a:srgbClr val="6D2E69"/>
              </a:solidFill>
            </a:endParaRPr>
          </a:p>
        </p:txBody>
      </p:sp>
    </p:spTree>
    <p:extLst>
      <p:ext uri="{BB962C8B-B14F-4D97-AF65-F5344CB8AC3E}">
        <p14:creationId xmlns:p14="http://schemas.microsoft.com/office/powerpoint/2010/main" val="467773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47700" y="1798638"/>
            <a:ext cx="3792538"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592638" y="1798638"/>
            <a:ext cx="3792537"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5">
            <a:extLst>
              <a:ext uri="{FF2B5EF4-FFF2-40B4-BE49-F238E27FC236}">
                <a16:creationId xmlns:a16="http://schemas.microsoft.com/office/drawing/2014/main" id="{5CEF3416-BC03-48A8-98ED-18418DE15D0E}"/>
              </a:ext>
            </a:extLst>
          </p:cNvPr>
          <p:cNvSpPr>
            <a:spLocks noGrp="1" noChangeArrowheads="1"/>
          </p:cNvSpPr>
          <p:nvPr>
            <p:ph type="sldNum" sz="quarter" idx="10"/>
          </p:nvPr>
        </p:nvSpPr>
        <p:spPr>
          <a:ln/>
        </p:spPr>
        <p:txBody>
          <a:bodyPr/>
          <a:lstStyle>
            <a:lvl1pPr>
              <a:defRPr/>
            </a:lvl1pPr>
          </a:lstStyle>
          <a:p>
            <a:pPr>
              <a:defRPr/>
            </a:pPr>
            <a:fld id="{5BE62FDD-DFF8-44C3-937C-F370278C8AA1}" type="slidenum">
              <a:rPr lang="en-US" altLang="en-US"/>
              <a:pPr>
                <a:defRPr/>
              </a:pPr>
              <a:t>‹#›</a:t>
            </a:fld>
            <a:endParaRPr lang="en-US" altLang="en-US" sz="1400">
              <a:solidFill>
                <a:srgbClr val="6D2E69"/>
              </a:solidFill>
            </a:endParaRPr>
          </a:p>
        </p:txBody>
      </p:sp>
    </p:spTree>
    <p:extLst>
      <p:ext uri="{BB962C8B-B14F-4D97-AF65-F5344CB8AC3E}">
        <p14:creationId xmlns:p14="http://schemas.microsoft.com/office/powerpoint/2010/main" val="27099803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5">
            <a:extLst>
              <a:ext uri="{FF2B5EF4-FFF2-40B4-BE49-F238E27FC236}">
                <a16:creationId xmlns:a16="http://schemas.microsoft.com/office/drawing/2014/main" id="{3FE5791B-6BA2-4212-B8CC-775927068E16}"/>
              </a:ext>
            </a:extLst>
          </p:cNvPr>
          <p:cNvSpPr>
            <a:spLocks noGrp="1" noChangeArrowheads="1"/>
          </p:cNvSpPr>
          <p:nvPr>
            <p:ph type="sldNum" sz="quarter" idx="10"/>
          </p:nvPr>
        </p:nvSpPr>
        <p:spPr>
          <a:ln/>
        </p:spPr>
        <p:txBody>
          <a:bodyPr/>
          <a:lstStyle>
            <a:lvl1pPr>
              <a:defRPr/>
            </a:lvl1pPr>
          </a:lstStyle>
          <a:p>
            <a:pPr>
              <a:defRPr/>
            </a:pPr>
            <a:fld id="{282BC7DD-1E97-4211-81DB-ECD0074ABE4D}" type="slidenum">
              <a:rPr lang="en-US" altLang="en-US"/>
              <a:pPr>
                <a:defRPr/>
              </a:pPr>
              <a:t>‹#›</a:t>
            </a:fld>
            <a:endParaRPr lang="en-US" altLang="en-US" sz="1400">
              <a:solidFill>
                <a:srgbClr val="6D2E69"/>
              </a:solidFill>
            </a:endParaRPr>
          </a:p>
        </p:txBody>
      </p:sp>
    </p:spTree>
    <p:extLst>
      <p:ext uri="{BB962C8B-B14F-4D97-AF65-F5344CB8AC3E}">
        <p14:creationId xmlns:p14="http://schemas.microsoft.com/office/powerpoint/2010/main" val="18829631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5">
            <a:extLst>
              <a:ext uri="{FF2B5EF4-FFF2-40B4-BE49-F238E27FC236}">
                <a16:creationId xmlns:a16="http://schemas.microsoft.com/office/drawing/2014/main" id="{B9FE8DF0-E6C1-4CBA-96AF-C604ACCC69CD}"/>
              </a:ext>
            </a:extLst>
          </p:cNvPr>
          <p:cNvSpPr>
            <a:spLocks noGrp="1" noChangeArrowheads="1"/>
          </p:cNvSpPr>
          <p:nvPr>
            <p:ph type="sldNum" sz="quarter" idx="10"/>
          </p:nvPr>
        </p:nvSpPr>
        <p:spPr>
          <a:ln/>
        </p:spPr>
        <p:txBody>
          <a:bodyPr/>
          <a:lstStyle>
            <a:lvl1pPr>
              <a:defRPr/>
            </a:lvl1pPr>
          </a:lstStyle>
          <a:p>
            <a:pPr>
              <a:defRPr/>
            </a:pPr>
            <a:fld id="{F14DC022-7C0F-4BCD-955C-52EA94C90A83}" type="slidenum">
              <a:rPr lang="en-US" altLang="en-US"/>
              <a:pPr>
                <a:defRPr/>
              </a:pPr>
              <a:t>‹#›</a:t>
            </a:fld>
            <a:endParaRPr lang="en-US" altLang="en-US" sz="1400">
              <a:solidFill>
                <a:srgbClr val="6D2E69"/>
              </a:solidFill>
            </a:endParaRPr>
          </a:p>
        </p:txBody>
      </p:sp>
    </p:spTree>
    <p:extLst>
      <p:ext uri="{BB962C8B-B14F-4D97-AF65-F5344CB8AC3E}">
        <p14:creationId xmlns:p14="http://schemas.microsoft.com/office/powerpoint/2010/main" val="1037014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86755975-41AD-414F-8878-C344AAF7E17F}"/>
              </a:ext>
            </a:extLst>
          </p:cNvPr>
          <p:cNvSpPr>
            <a:spLocks noGrp="1" noChangeArrowheads="1"/>
          </p:cNvSpPr>
          <p:nvPr>
            <p:ph type="sldNum" sz="quarter" idx="10"/>
          </p:nvPr>
        </p:nvSpPr>
        <p:spPr>
          <a:ln/>
        </p:spPr>
        <p:txBody>
          <a:bodyPr/>
          <a:lstStyle>
            <a:lvl1pPr>
              <a:defRPr/>
            </a:lvl1pPr>
          </a:lstStyle>
          <a:p>
            <a:pPr>
              <a:defRPr/>
            </a:pPr>
            <a:fld id="{6D4D1E3B-92C8-496A-B5F6-B136E76F449E}" type="slidenum">
              <a:rPr lang="en-US" altLang="en-US"/>
              <a:pPr>
                <a:defRPr/>
              </a:pPr>
              <a:t>‹#›</a:t>
            </a:fld>
            <a:endParaRPr lang="en-US" altLang="en-US" sz="1400">
              <a:solidFill>
                <a:srgbClr val="6D2E69"/>
              </a:solidFill>
            </a:endParaRPr>
          </a:p>
        </p:txBody>
      </p:sp>
    </p:spTree>
    <p:extLst>
      <p:ext uri="{BB962C8B-B14F-4D97-AF65-F5344CB8AC3E}">
        <p14:creationId xmlns:p14="http://schemas.microsoft.com/office/powerpoint/2010/main" val="9693791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
            <a:extLst>
              <a:ext uri="{FF2B5EF4-FFF2-40B4-BE49-F238E27FC236}">
                <a16:creationId xmlns:a16="http://schemas.microsoft.com/office/drawing/2014/main" id="{2509150E-843C-43E9-975D-6D7140EB1474}"/>
              </a:ext>
            </a:extLst>
          </p:cNvPr>
          <p:cNvSpPr>
            <a:spLocks noGrp="1" noChangeArrowheads="1"/>
          </p:cNvSpPr>
          <p:nvPr>
            <p:ph type="sldNum" sz="quarter" idx="10"/>
          </p:nvPr>
        </p:nvSpPr>
        <p:spPr>
          <a:ln/>
        </p:spPr>
        <p:txBody>
          <a:bodyPr/>
          <a:lstStyle>
            <a:lvl1pPr>
              <a:defRPr/>
            </a:lvl1pPr>
          </a:lstStyle>
          <a:p>
            <a:pPr>
              <a:defRPr/>
            </a:pPr>
            <a:fld id="{78CCD4CE-63D1-490E-8654-8E502454B8A4}" type="slidenum">
              <a:rPr lang="en-US" altLang="en-US"/>
              <a:pPr>
                <a:defRPr/>
              </a:pPr>
              <a:t>‹#›</a:t>
            </a:fld>
            <a:endParaRPr lang="en-US" altLang="en-US" sz="1400">
              <a:solidFill>
                <a:srgbClr val="6D2E69"/>
              </a:solidFill>
            </a:endParaRPr>
          </a:p>
        </p:txBody>
      </p:sp>
    </p:spTree>
    <p:extLst>
      <p:ext uri="{BB962C8B-B14F-4D97-AF65-F5344CB8AC3E}">
        <p14:creationId xmlns:p14="http://schemas.microsoft.com/office/powerpoint/2010/main" val="12435476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
            <a:extLst>
              <a:ext uri="{FF2B5EF4-FFF2-40B4-BE49-F238E27FC236}">
                <a16:creationId xmlns:a16="http://schemas.microsoft.com/office/drawing/2014/main" id="{C50305E9-12CF-427C-9B90-5F5D9860AD22}"/>
              </a:ext>
            </a:extLst>
          </p:cNvPr>
          <p:cNvSpPr>
            <a:spLocks noGrp="1" noChangeArrowheads="1"/>
          </p:cNvSpPr>
          <p:nvPr>
            <p:ph type="sldNum" sz="quarter" idx="10"/>
          </p:nvPr>
        </p:nvSpPr>
        <p:spPr>
          <a:ln/>
        </p:spPr>
        <p:txBody>
          <a:bodyPr/>
          <a:lstStyle>
            <a:lvl1pPr>
              <a:defRPr/>
            </a:lvl1pPr>
          </a:lstStyle>
          <a:p>
            <a:pPr>
              <a:defRPr/>
            </a:pPr>
            <a:fld id="{F655DE2D-46FF-4005-8C8F-38F52F5F3DF0}" type="slidenum">
              <a:rPr lang="en-US" altLang="en-US"/>
              <a:pPr>
                <a:defRPr/>
              </a:pPr>
              <a:t>‹#›</a:t>
            </a:fld>
            <a:endParaRPr lang="en-US" altLang="en-US" sz="1400">
              <a:solidFill>
                <a:srgbClr val="6D2E69"/>
              </a:solidFill>
            </a:endParaRPr>
          </a:p>
        </p:txBody>
      </p:sp>
    </p:spTree>
    <p:extLst>
      <p:ext uri="{BB962C8B-B14F-4D97-AF65-F5344CB8AC3E}">
        <p14:creationId xmlns:p14="http://schemas.microsoft.com/office/powerpoint/2010/main" val="14731734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a:extLst>
              <a:ext uri="{FF2B5EF4-FFF2-40B4-BE49-F238E27FC236}">
                <a16:creationId xmlns:a16="http://schemas.microsoft.com/office/drawing/2014/main" id="{F8C2F057-0AC5-4A24-93BD-F4BB74428599}"/>
              </a:ext>
            </a:extLst>
          </p:cNvPr>
          <p:cNvSpPr>
            <a:spLocks noGrp="1" noChangeArrowheads="1"/>
          </p:cNvSpPr>
          <p:nvPr>
            <p:ph type="sldNum" sz="quarter" idx="10"/>
          </p:nvPr>
        </p:nvSpPr>
        <p:spPr>
          <a:ln/>
        </p:spPr>
        <p:txBody>
          <a:bodyPr/>
          <a:lstStyle>
            <a:lvl1pPr>
              <a:defRPr/>
            </a:lvl1pPr>
          </a:lstStyle>
          <a:p>
            <a:pPr>
              <a:defRPr/>
            </a:pPr>
            <a:fld id="{D349ABE4-7CC0-405A-AB98-9DD0F32DA41B}" type="slidenum">
              <a:rPr lang="en-US" altLang="en-US"/>
              <a:pPr>
                <a:defRPr/>
              </a:pPr>
              <a:t>‹#›</a:t>
            </a:fld>
            <a:endParaRPr lang="en-US" altLang="en-US" sz="1400">
              <a:solidFill>
                <a:srgbClr val="6D2E69"/>
              </a:solidFill>
            </a:endParaRPr>
          </a:p>
        </p:txBody>
      </p:sp>
    </p:spTree>
    <p:extLst>
      <p:ext uri="{BB962C8B-B14F-4D97-AF65-F5344CB8AC3E}">
        <p14:creationId xmlns:p14="http://schemas.microsoft.com/office/powerpoint/2010/main" val="32464020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1600" y="485775"/>
            <a:ext cx="1933575" cy="56308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47700" y="485775"/>
            <a:ext cx="5651500" cy="56308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a:extLst>
              <a:ext uri="{FF2B5EF4-FFF2-40B4-BE49-F238E27FC236}">
                <a16:creationId xmlns:a16="http://schemas.microsoft.com/office/drawing/2014/main" id="{03F2F823-8140-4226-9298-2A8E7BC09ADF}"/>
              </a:ext>
            </a:extLst>
          </p:cNvPr>
          <p:cNvSpPr>
            <a:spLocks noGrp="1" noChangeArrowheads="1"/>
          </p:cNvSpPr>
          <p:nvPr>
            <p:ph type="sldNum" sz="quarter" idx="10"/>
          </p:nvPr>
        </p:nvSpPr>
        <p:spPr>
          <a:ln/>
        </p:spPr>
        <p:txBody>
          <a:bodyPr/>
          <a:lstStyle>
            <a:lvl1pPr>
              <a:defRPr/>
            </a:lvl1pPr>
          </a:lstStyle>
          <a:p>
            <a:pPr>
              <a:defRPr/>
            </a:pPr>
            <a:fld id="{AF8B8E75-9EAD-44C0-90D4-6D7729A83E2D}" type="slidenum">
              <a:rPr lang="en-US" altLang="en-US"/>
              <a:pPr>
                <a:defRPr/>
              </a:pPr>
              <a:t>‹#›</a:t>
            </a:fld>
            <a:endParaRPr lang="en-US" altLang="en-US" sz="1400">
              <a:solidFill>
                <a:srgbClr val="6D2E69"/>
              </a:solidFill>
            </a:endParaRPr>
          </a:p>
        </p:txBody>
      </p:sp>
    </p:spTree>
    <p:extLst>
      <p:ext uri="{BB962C8B-B14F-4D97-AF65-F5344CB8AC3E}">
        <p14:creationId xmlns:p14="http://schemas.microsoft.com/office/powerpoint/2010/main" val="1996089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13" Type="http://schemas.openxmlformats.org/officeDocument/2006/relationships/tags" Target="../tags/tag7.xml"/><Relationship Id="rId18" Type="http://schemas.openxmlformats.org/officeDocument/2006/relationships/tags" Target="../tags/tag12.xml"/><Relationship Id="rId3" Type="http://schemas.openxmlformats.org/officeDocument/2006/relationships/slideLayout" Target="../slideLayouts/slideLayout3.xml"/><Relationship Id="rId21" Type="http://schemas.openxmlformats.org/officeDocument/2006/relationships/tags" Target="../tags/tag15.xml"/><Relationship Id="rId7" Type="http://schemas.openxmlformats.org/officeDocument/2006/relationships/tags" Target="../tags/tag1.xml"/><Relationship Id="rId12" Type="http://schemas.openxmlformats.org/officeDocument/2006/relationships/tags" Target="../tags/tag6.xml"/><Relationship Id="rId17" Type="http://schemas.openxmlformats.org/officeDocument/2006/relationships/tags" Target="../tags/tag11.xml"/><Relationship Id="rId2" Type="http://schemas.openxmlformats.org/officeDocument/2006/relationships/slideLayout" Target="../slideLayouts/slideLayout2.xml"/><Relationship Id="rId16" Type="http://schemas.openxmlformats.org/officeDocument/2006/relationships/tags" Target="../tags/tag10.xml"/><Relationship Id="rId20" Type="http://schemas.openxmlformats.org/officeDocument/2006/relationships/tags" Target="../tags/tag14.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tags" Target="../tags/tag5.xml"/><Relationship Id="rId24" Type="http://schemas.openxmlformats.org/officeDocument/2006/relationships/image" Target="../media/image2.emf"/><Relationship Id="rId5" Type="http://schemas.openxmlformats.org/officeDocument/2006/relationships/slideLayout" Target="../slideLayouts/slideLayout5.xml"/><Relationship Id="rId15" Type="http://schemas.openxmlformats.org/officeDocument/2006/relationships/tags" Target="../tags/tag9.xml"/><Relationship Id="rId23" Type="http://schemas.openxmlformats.org/officeDocument/2006/relationships/image" Target="../media/image1.emf"/><Relationship Id="rId10" Type="http://schemas.openxmlformats.org/officeDocument/2006/relationships/tags" Target="../tags/tag4.xml"/><Relationship Id="rId19" Type="http://schemas.openxmlformats.org/officeDocument/2006/relationships/tags" Target="../tags/tag13.xml"/><Relationship Id="rId4" Type="http://schemas.openxmlformats.org/officeDocument/2006/relationships/slideLayout" Target="../slideLayouts/slideLayout4.xml"/><Relationship Id="rId9" Type="http://schemas.openxmlformats.org/officeDocument/2006/relationships/tags" Target="../tags/tag3.xml"/><Relationship Id="rId14" Type="http://schemas.openxmlformats.org/officeDocument/2006/relationships/tags" Target="../tags/tag8.xml"/><Relationship Id="rId22"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4.pn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2.emf"/><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13005" name="Object 717"/>
          <p:cNvGraphicFramePr>
            <a:graphicFrameLocks/>
          </p:cNvGraphicFramePr>
          <p:nvPr/>
        </p:nvGraphicFramePr>
        <p:xfrm>
          <a:off x="0" y="0"/>
          <a:ext cx="161925" cy="161925"/>
        </p:xfrm>
        <a:graphic>
          <a:graphicData uri="http://schemas.openxmlformats.org/presentationml/2006/ole">
            <mc:AlternateContent xmlns:mc="http://schemas.openxmlformats.org/markup-compatibility/2006">
              <mc:Choice xmlns:v="urn:schemas-microsoft-com:vml" Requires="v">
                <p:oleObj name="think-cell Slide" r:id="rId22" imgW="360" imgH="360" progId="">
                  <p:embed/>
                </p:oleObj>
              </mc:Choice>
              <mc:Fallback>
                <p:oleObj name="think-cell Slide" r:id="rId22" imgW="360" imgH="360" progId="">
                  <p:embed/>
                  <p:pic>
                    <p:nvPicPr>
                      <p:cNvPr id="13005" name="Object 717"/>
                      <p:cNvPicPr>
                        <a:picLocks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AutoShape 181"/>
          <p:cNvSpPr>
            <a:spLocks noChangeArrowheads="1"/>
          </p:cNvSpPr>
          <p:nvPr/>
        </p:nvSpPr>
        <p:spPr bwMode="ltGray">
          <a:xfrm>
            <a:off x="433388" y="449263"/>
            <a:ext cx="8277225" cy="990600"/>
          </a:xfrm>
          <a:prstGeom prst="roundRect">
            <a:avLst>
              <a:gd name="adj" fmla="val 7213"/>
            </a:avLst>
          </a:prstGeom>
          <a:solidFill>
            <a:srgbClr val="5F2861"/>
          </a:solidFill>
          <a:ln>
            <a:noFill/>
          </a:ln>
        </p:spPr>
        <p:txBody>
          <a:bodyPr wrap="none" anchor="ctr"/>
          <a:lstStyle/>
          <a:p>
            <a:pPr fontAlgn="base">
              <a:spcBef>
                <a:spcPct val="0"/>
              </a:spcBef>
              <a:spcAft>
                <a:spcPct val="0"/>
              </a:spcAft>
              <a:defRPr/>
            </a:pPr>
            <a:endParaRPr lang="en-US" sz="1600">
              <a:solidFill>
                <a:srgbClr val="000000"/>
              </a:solidFill>
            </a:endParaRPr>
          </a:p>
        </p:txBody>
      </p:sp>
      <p:sp>
        <p:nvSpPr>
          <p:cNvPr id="5" name="Line 182"/>
          <p:cNvSpPr>
            <a:spLocks noChangeShapeType="1"/>
          </p:cNvSpPr>
          <p:nvPr/>
        </p:nvSpPr>
        <p:spPr bwMode="auto">
          <a:xfrm flipH="1">
            <a:off x="433388" y="6505575"/>
            <a:ext cx="8277225" cy="0"/>
          </a:xfrm>
          <a:prstGeom prst="line">
            <a:avLst/>
          </a:prstGeom>
          <a:noFill/>
          <a:ln w="12700">
            <a:solidFill>
              <a:srgbClr val="5F2861"/>
            </a:solidFill>
            <a:round/>
            <a:headEnd/>
            <a:tailEnd/>
          </a:ln>
        </p:spPr>
        <p:txBody>
          <a:bodyPr wrap="none" anchor="ctr"/>
          <a:lstStyle/>
          <a:p>
            <a:pPr fontAlgn="base">
              <a:spcBef>
                <a:spcPct val="0"/>
              </a:spcBef>
              <a:spcAft>
                <a:spcPct val="0"/>
              </a:spcAft>
              <a:defRPr/>
            </a:pPr>
            <a:endParaRPr lang="en-US" sz="1600">
              <a:solidFill>
                <a:srgbClr val="000000"/>
              </a:solidFill>
            </a:endParaRPr>
          </a:p>
        </p:txBody>
      </p:sp>
      <p:sp>
        <p:nvSpPr>
          <p:cNvPr id="13012" name="Rectangle 286"/>
          <p:cNvSpPr>
            <a:spLocks noGrp="1" noChangeArrowheads="1"/>
          </p:cNvSpPr>
          <p:nvPr>
            <p:ph type="body" idx="1"/>
          </p:nvPr>
        </p:nvSpPr>
        <p:spPr bwMode="auto">
          <a:xfrm>
            <a:off x="1482725" y="2989263"/>
            <a:ext cx="4389438" cy="125571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McK 1. On-page tracker" hidden="1"/>
          <p:cNvSpPr>
            <a:spLocks noChangeArrowheads="1"/>
          </p:cNvSpPr>
          <p:nvPr/>
        </p:nvSpPr>
        <p:spPr bwMode="gray">
          <a:xfrm>
            <a:off x="628650" y="214313"/>
            <a:ext cx="876300" cy="219075"/>
          </a:xfrm>
          <a:prstGeom prst="rect">
            <a:avLst/>
          </a:prstGeom>
          <a:noFill/>
          <a:ln>
            <a:noFill/>
          </a:ln>
          <a:effectLst/>
        </p:spPr>
        <p:txBody>
          <a:bodyPr wrap="none" lIns="0" tIns="0" rIns="0" bIns="0">
            <a:spAutoFit/>
          </a:bodyPr>
          <a:lstStyle/>
          <a:p>
            <a:pPr fontAlgn="base">
              <a:spcBef>
                <a:spcPct val="0"/>
              </a:spcBef>
              <a:spcAft>
                <a:spcPct val="0"/>
              </a:spcAft>
              <a:defRPr/>
            </a:pPr>
            <a:r>
              <a:rPr lang="en-US" sz="1400">
                <a:solidFill>
                  <a:srgbClr val="808080"/>
                </a:solidFill>
              </a:rPr>
              <a:t>TRACKER</a:t>
            </a:r>
          </a:p>
        </p:txBody>
      </p:sp>
      <p:sp>
        <p:nvSpPr>
          <p:cNvPr id="11" name="McK 3. Unit of measure" hidden="1"/>
          <p:cNvSpPr txBox="1">
            <a:spLocks noChangeArrowheads="1"/>
          </p:cNvSpPr>
          <p:nvPr/>
        </p:nvSpPr>
        <p:spPr bwMode="gray">
          <a:xfrm>
            <a:off x="628650" y="1449388"/>
            <a:ext cx="4392613" cy="250825"/>
          </a:xfrm>
          <a:prstGeom prst="rect">
            <a:avLst/>
          </a:prstGeom>
          <a:noFill/>
          <a:ln>
            <a:noFill/>
          </a:ln>
          <a:effec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en-US" sz="1600">
                <a:solidFill>
                  <a:srgbClr val="808080"/>
                </a:solidFill>
                <a:latin typeface="Arial"/>
              </a:rPr>
              <a:t>Unit of measure</a:t>
            </a:r>
          </a:p>
        </p:txBody>
      </p:sp>
      <p:grpSp>
        <p:nvGrpSpPr>
          <p:cNvPr id="13015" name="ACET" hidden="1"/>
          <p:cNvGrpSpPr>
            <a:grpSpLocks/>
          </p:cNvGrpSpPr>
          <p:nvPr/>
        </p:nvGrpSpPr>
        <p:grpSpPr bwMode="auto">
          <a:xfrm>
            <a:off x="1482725" y="2333625"/>
            <a:ext cx="4349750" cy="517525"/>
            <a:chOff x="915" y="710"/>
            <a:chExt cx="2686" cy="320"/>
          </a:xfrm>
        </p:grpSpPr>
        <p:cxnSp>
          <p:nvCxnSpPr>
            <p:cNvPr id="13063" name="AutoShape 249"/>
            <p:cNvCxnSpPr>
              <a:cxnSpLocks noChangeShapeType="1"/>
              <a:stCxn id="17" idx="4"/>
              <a:endCxn id="17" idx="6"/>
            </p:cNvCxnSpPr>
            <p:nvPr/>
          </p:nvCxnSpPr>
          <p:spPr bwMode="gray">
            <a:xfrm>
              <a:off x="915" y="1030"/>
              <a:ext cx="2686" cy="0"/>
            </a:xfrm>
            <a:prstGeom prst="straightConnector1">
              <a:avLst/>
            </a:prstGeom>
            <a:noFill/>
            <a:ln w="9525">
              <a:solidFill>
                <a:srgbClr val="808080"/>
              </a:solidFill>
              <a:round/>
              <a:headEnd/>
              <a:tailEnd/>
            </a:ln>
          </p:spPr>
        </p:cxnSp>
        <p:sp>
          <p:nvSpPr>
            <p:cNvPr id="17" name="AutoShape 250"/>
            <p:cNvSpPr>
              <a:spLocks noChangeArrowheads="1"/>
            </p:cNvSpPr>
            <p:nvPr/>
          </p:nvSpPr>
          <p:spPr bwMode="gray">
            <a:xfrm>
              <a:off x="915" y="710"/>
              <a:ext cx="2686" cy="320"/>
            </a:xfrm>
            <a:prstGeom prst="leftRightArrow">
              <a:avLst>
                <a:gd name="adj1" fmla="val 100000"/>
                <a:gd name="adj2" fmla="val 0"/>
              </a:avLst>
            </a:prstGeom>
            <a:noFill/>
            <a:ln>
              <a:noFill/>
            </a:ln>
            <a:effectLst/>
          </p:spPr>
          <p:txBody>
            <a:bodyPr lIns="0" tIns="0" rIns="0" bIns="18288" anchor="b">
              <a:spAutoFit/>
            </a:bodyPr>
            <a:lstStyle/>
            <a:p>
              <a:pPr fontAlgn="base">
                <a:spcBef>
                  <a:spcPct val="0"/>
                </a:spcBef>
                <a:spcAft>
                  <a:spcPct val="0"/>
                </a:spcAft>
                <a:defRPr/>
              </a:pPr>
              <a:r>
                <a:rPr lang="en-US" sz="1600" b="1">
                  <a:solidFill>
                    <a:srgbClr val="000000"/>
                  </a:solidFill>
                </a:rPr>
                <a:t>Title</a:t>
              </a:r>
            </a:p>
            <a:p>
              <a:pPr fontAlgn="base">
                <a:spcBef>
                  <a:spcPct val="0"/>
                </a:spcBef>
                <a:spcAft>
                  <a:spcPct val="0"/>
                </a:spcAft>
                <a:defRPr/>
              </a:pPr>
              <a:r>
                <a:rPr lang="en-US" sz="1600">
                  <a:solidFill>
                    <a:srgbClr val="808080"/>
                  </a:solidFill>
                </a:rPr>
                <a:t>Unit of measure</a:t>
              </a:r>
            </a:p>
          </p:txBody>
        </p:sp>
      </p:grpSp>
      <p:sp>
        <p:nvSpPr>
          <p:cNvPr id="23" name="Slide Number"/>
          <p:cNvSpPr txBox="1">
            <a:spLocks/>
          </p:cNvSpPr>
          <p:nvPr/>
        </p:nvSpPr>
        <p:spPr bwMode="auto">
          <a:xfrm>
            <a:off x="8585200" y="6615113"/>
            <a:ext cx="141288" cy="139700"/>
          </a:xfrm>
          <a:prstGeom prst="rect">
            <a:avLst/>
          </a:prstGeom>
        </p:spPr>
        <p:txBody>
          <a:bodyPr wrap="none" lIns="0" tIns="0" rIns="0" bIns="0" anchor="ctr">
            <a:spAutoFit/>
          </a:bodyPr>
          <a:lstStyle>
            <a:defPPr>
              <a:defRPr lang="en-US"/>
            </a:defPPr>
            <a:lvl1pPr>
              <a:defRPr sz="1000" baseline="0">
                <a:latin typeface="+mn-lt"/>
              </a:defRPr>
            </a:lvl1pPr>
          </a:lstStyle>
          <a:p>
            <a:pPr algn="r" fontAlgn="base">
              <a:spcBef>
                <a:spcPct val="0"/>
              </a:spcBef>
              <a:spcAft>
                <a:spcPct val="0"/>
              </a:spcAft>
              <a:defRPr/>
            </a:pPr>
            <a:fld id="{CBC9F92F-2FB4-4B4B-8B76-585A1A582504}" type="slidenum">
              <a:rPr lang="en-US" sz="900" smtClean="0">
                <a:solidFill>
                  <a:srgbClr val="651863"/>
                </a:solidFill>
              </a:rPr>
              <a:pPr algn="r" fontAlgn="base">
                <a:spcBef>
                  <a:spcPct val="0"/>
                </a:spcBef>
                <a:spcAft>
                  <a:spcPct val="0"/>
                </a:spcAft>
                <a:defRPr/>
              </a:pPr>
              <a:t>‹#›</a:t>
            </a:fld>
            <a:endParaRPr lang="en-US" sz="900">
              <a:solidFill>
                <a:srgbClr val="651863"/>
              </a:solidFill>
            </a:endParaRPr>
          </a:p>
        </p:txBody>
      </p:sp>
      <p:grpSp>
        <p:nvGrpSpPr>
          <p:cNvPr id="13017" name="McK Slide Elements" hidden="1"/>
          <p:cNvGrpSpPr>
            <a:grpSpLocks/>
          </p:cNvGrpSpPr>
          <p:nvPr/>
        </p:nvGrpSpPr>
        <p:grpSpPr bwMode="auto">
          <a:xfrm>
            <a:off x="628650" y="6323013"/>
            <a:ext cx="8023225" cy="444500"/>
            <a:chOff x="75" y="3891"/>
            <a:chExt cx="5583" cy="274"/>
          </a:xfrm>
        </p:grpSpPr>
        <p:sp>
          <p:nvSpPr>
            <p:cNvPr id="13" name="McK 4. Footnote"/>
            <p:cNvSpPr txBox="1">
              <a:spLocks noChangeArrowheads="1"/>
            </p:cNvSpPr>
            <p:nvPr/>
          </p:nvSpPr>
          <p:spPr bwMode="gray">
            <a:xfrm>
              <a:off x="75" y="3891"/>
              <a:ext cx="5583" cy="95"/>
            </a:xfrm>
            <a:prstGeom prst="rect">
              <a:avLst/>
            </a:prstGeom>
            <a:noFill/>
            <a:ln>
              <a:noFill/>
            </a:ln>
            <a:effec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en-US" sz="1000">
                  <a:solidFill>
                    <a:srgbClr val="000000"/>
                  </a:solidFill>
                  <a:latin typeface="Arial"/>
                </a:rPr>
                <a:t>1 Footnote</a:t>
              </a:r>
            </a:p>
          </p:txBody>
        </p:sp>
        <p:sp>
          <p:nvSpPr>
            <p:cNvPr id="14" name="McK 5. Source"/>
            <p:cNvSpPr>
              <a:spLocks noChangeArrowheads="1"/>
            </p:cNvSpPr>
            <p:nvPr/>
          </p:nvSpPr>
          <p:spPr bwMode="gray">
            <a:xfrm>
              <a:off x="75" y="4070"/>
              <a:ext cx="5385" cy="95"/>
            </a:xfrm>
            <a:prstGeom prst="rect">
              <a:avLst/>
            </a:prstGeom>
            <a:noFill/>
            <a:ln>
              <a:noFill/>
            </a:ln>
            <a:effectLst/>
          </p:spPr>
          <p:txBody>
            <a:bodyPr lIns="0" tIns="0" rIns="0" bIns="0" anchor="ctr">
              <a:spAutoFit/>
            </a:bodyPr>
            <a:lstStyle/>
            <a:p>
              <a:pPr marL="609600" indent="-609600" defTabSz="913526" fontAlgn="base">
                <a:spcBef>
                  <a:spcPct val="0"/>
                </a:spcBef>
                <a:spcAft>
                  <a:spcPct val="0"/>
                </a:spcAft>
                <a:defRPr/>
              </a:pPr>
              <a:r>
                <a:rPr lang="en-US" sz="1000">
                  <a:solidFill>
                    <a:srgbClr val="000000"/>
                  </a:solidFill>
                </a:rPr>
                <a:t>SOURCE: Source</a:t>
              </a:r>
            </a:p>
          </p:txBody>
        </p:sp>
      </p:grpSp>
      <p:grpSp>
        <p:nvGrpSpPr>
          <p:cNvPr id="13018" name="LegendBoxes" hidden="1"/>
          <p:cNvGrpSpPr>
            <a:grpSpLocks/>
          </p:cNvGrpSpPr>
          <p:nvPr/>
        </p:nvGrpSpPr>
        <p:grpSpPr bwMode="auto">
          <a:xfrm>
            <a:off x="7756525" y="1512888"/>
            <a:ext cx="774700" cy="1016000"/>
            <a:chOff x="4936" y="176"/>
            <a:chExt cx="478" cy="627"/>
          </a:xfrm>
        </p:grpSpPr>
        <p:sp>
          <p:nvSpPr>
            <p:cNvPr id="31" name="Legend1"/>
            <p:cNvSpPr>
              <a:spLocks noChangeArrowheads="1"/>
            </p:cNvSpPr>
            <p:nvPr/>
          </p:nvSpPr>
          <p:spPr bwMode="gray">
            <a:xfrm>
              <a:off x="5096" y="176"/>
              <a:ext cx="318" cy="115"/>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sp>
          <p:nvSpPr>
            <p:cNvPr id="32" name="LegendRectangle1"/>
            <p:cNvSpPr>
              <a:spLocks noChangeArrowheads="1"/>
            </p:cNvSpPr>
            <p:nvPr/>
          </p:nvSpPr>
          <p:spPr bwMode="gray">
            <a:xfrm>
              <a:off x="4936" y="183"/>
              <a:ext cx="104" cy="101"/>
            </a:xfrm>
            <a:prstGeom prst="rect">
              <a:avLst/>
            </a:prstGeom>
            <a:solidFill>
              <a:schemeClr val="accent1"/>
            </a:solidFill>
            <a:ln w="9525">
              <a:solidFill>
                <a:srgbClr val="808080"/>
              </a:solidFill>
              <a:miter lim="800000"/>
              <a:headEnd/>
              <a:tailEnd/>
            </a:ln>
            <a:effectLst/>
          </p:spPr>
          <p:txBody>
            <a:bodyPr wrap="none" anchor="ctr"/>
            <a:lstStyle/>
            <a:p>
              <a:pPr fontAlgn="base">
                <a:spcBef>
                  <a:spcPct val="0"/>
                </a:spcBef>
                <a:spcAft>
                  <a:spcPct val="0"/>
                </a:spcAft>
                <a:defRPr/>
              </a:pPr>
              <a:endParaRPr lang="en-US" sz="1600">
                <a:solidFill>
                  <a:srgbClr val="000000"/>
                </a:solidFill>
              </a:endParaRPr>
            </a:p>
          </p:txBody>
        </p:sp>
        <p:sp>
          <p:nvSpPr>
            <p:cNvPr id="33" name="Legend2"/>
            <p:cNvSpPr>
              <a:spLocks noChangeArrowheads="1"/>
            </p:cNvSpPr>
            <p:nvPr/>
          </p:nvSpPr>
          <p:spPr bwMode="gray">
            <a:xfrm>
              <a:off x="5096" y="346"/>
              <a:ext cx="318" cy="115"/>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sp>
          <p:nvSpPr>
            <p:cNvPr id="34" name="LegendRectangle2"/>
            <p:cNvSpPr>
              <a:spLocks noChangeArrowheads="1"/>
            </p:cNvSpPr>
            <p:nvPr/>
          </p:nvSpPr>
          <p:spPr bwMode="gray">
            <a:xfrm>
              <a:off x="4936" y="353"/>
              <a:ext cx="104" cy="101"/>
            </a:xfrm>
            <a:prstGeom prst="rect">
              <a:avLst/>
            </a:prstGeom>
            <a:solidFill>
              <a:schemeClr val="accent2"/>
            </a:solidFill>
            <a:ln w="9525">
              <a:solidFill>
                <a:srgbClr val="808080"/>
              </a:solidFill>
              <a:miter lim="800000"/>
              <a:headEnd/>
              <a:tailEnd/>
            </a:ln>
            <a:effectLst/>
          </p:spPr>
          <p:txBody>
            <a:bodyPr wrap="none" anchor="ctr"/>
            <a:lstStyle/>
            <a:p>
              <a:pPr fontAlgn="base">
                <a:spcBef>
                  <a:spcPct val="0"/>
                </a:spcBef>
                <a:spcAft>
                  <a:spcPct val="0"/>
                </a:spcAft>
                <a:defRPr/>
              </a:pPr>
              <a:endParaRPr lang="en-US" sz="1600">
                <a:solidFill>
                  <a:srgbClr val="000000"/>
                </a:solidFill>
              </a:endParaRPr>
            </a:p>
          </p:txBody>
        </p:sp>
        <p:sp>
          <p:nvSpPr>
            <p:cNvPr id="35" name="Legend3"/>
            <p:cNvSpPr>
              <a:spLocks noChangeArrowheads="1"/>
            </p:cNvSpPr>
            <p:nvPr/>
          </p:nvSpPr>
          <p:spPr bwMode="gray">
            <a:xfrm>
              <a:off x="5096" y="517"/>
              <a:ext cx="318" cy="115"/>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sp>
          <p:nvSpPr>
            <p:cNvPr id="36" name="LegendRectangle3"/>
            <p:cNvSpPr>
              <a:spLocks noChangeArrowheads="1"/>
            </p:cNvSpPr>
            <p:nvPr/>
          </p:nvSpPr>
          <p:spPr bwMode="gray">
            <a:xfrm>
              <a:off x="4936" y="524"/>
              <a:ext cx="104" cy="101"/>
            </a:xfrm>
            <a:prstGeom prst="rect">
              <a:avLst/>
            </a:prstGeom>
            <a:solidFill>
              <a:schemeClr val="hlink"/>
            </a:solidFill>
            <a:ln w="9525">
              <a:solidFill>
                <a:srgbClr val="808080"/>
              </a:solidFill>
              <a:miter lim="800000"/>
              <a:headEnd/>
              <a:tailEnd/>
            </a:ln>
            <a:effectLst/>
          </p:spPr>
          <p:txBody>
            <a:bodyPr wrap="none" anchor="ctr"/>
            <a:lstStyle/>
            <a:p>
              <a:pPr fontAlgn="base">
                <a:spcBef>
                  <a:spcPct val="0"/>
                </a:spcBef>
                <a:spcAft>
                  <a:spcPct val="0"/>
                </a:spcAft>
                <a:defRPr/>
              </a:pPr>
              <a:endParaRPr lang="en-US" sz="1600">
                <a:solidFill>
                  <a:srgbClr val="000000"/>
                </a:solidFill>
              </a:endParaRPr>
            </a:p>
          </p:txBody>
        </p:sp>
        <p:sp>
          <p:nvSpPr>
            <p:cNvPr id="37" name="Legend4"/>
            <p:cNvSpPr>
              <a:spLocks noChangeArrowheads="1"/>
            </p:cNvSpPr>
            <p:nvPr/>
          </p:nvSpPr>
          <p:spPr bwMode="gray">
            <a:xfrm>
              <a:off x="5096" y="688"/>
              <a:ext cx="318" cy="115"/>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sp>
          <p:nvSpPr>
            <p:cNvPr id="38" name="LegendRectangle4"/>
            <p:cNvSpPr>
              <a:spLocks noChangeArrowheads="1"/>
            </p:cNvSpPr>
            <p:nvPr/>
          </p:nvSpPr>
          <p:spPr bwMode="gray">
            <a:xfrm>
              <a:off x="4936" y="695"/>
              <a:ext cx="104" cy="101"/>
            </a:xfrm>
            <a:prstGeom prst="rect">
              <a:avLst/>
            </a:prstGeom>
            <a:solidFill>
              <a:schemeClr val="folHlink"/>
            </a:solidFill>
            <a:ln w="9525">
              <a:solidFill>
                <a:srgbClr val="808080"/>
              </a:solidFill>
              <a:miter lim="800000"/>
              <a:headEnd/>
              <a:tailEnd/>
            </a:ln>
            <a:effectLst/>
          </p:spPr>
          <p:txBody>
            <a:bodyPr wrap="none" anchor="ctr"/>
            <a:lstStyle/>
            <a:p>
              <a:pPr fontAlgn="base">
                <a:spcBef>
                  <a:spcPct val="0"/>
                </a:spcBef>
                <a:spcAft>
                  <a:spcPct val="0"/>
                </a:spcAft>
                <a:defRPr/>
              </a:pPr>
              <a:endParaRPr lang="en-US" sz="1600">
                <a:solidFill>
                  <a:srgbClr val="000000"/>
                </a:solidFill>
              </a:endParaRPr>
            </a:p>
          </p:txBody>
        </p:sp>
      </p:grpSp>
      <p:grpSp>
        <p:nvGrpSpPr>
          <p:cNvPr id="13019" name="LegendLines" hidden="1"/>
          <p:cNvGrpSpPr>
            <a:grpSpLocks/>
          </p:cNvGrpSpPr>
          <p:nvPr/>
        </p:nvGrpSpPr>
        <p:grpSpPr bwMode="auto">
          <a:xfrm>
            <a:off x="7442200" y="1512888"/>
            <a:ext cx="1089025" cy="744537"/>
            <a:chOff x="4750" y="176"/>
            <a:chExt cx="672" cy="459"/>
          </a:xfrm>
        </p:grpSpPr>
        <p:sp>
          <p:nvSpPr>
            <p:cNvPr id="40" name="LineLegend1"/>
            <p:cNvSpPr>
              <a:spLocks noChangeShapeType="1"/>
            </p:cNvSpPr>
            <p:nvPr/>
          </p:nvSpPr>
          <p:spPr bwMode="gray">
            <a:xfrm>
              <a:off x="4750" y="233"/>
              <a:ext cx="288" cy="0"/>
            </a:xfrm>
            <a:prstGeom prst="line">
              <a:avLst/>
            </a:prstGeom>
            <a:noFill/>
            <a:ln w="28575">
              <a:solidFill>
                <a:schemeClr val="accent3"/>
              </a:solidFill>
              <a:round/>
              <a:headEnd/>
              <a:tailEnd/>
            </a:ln>
            <a:effectLst/>
          </p:spPr>
          <p:txBody>
            <a:bodyPr/>
            <a:lstStyle/>
            <a:p>
              <a:pPr fontAlgn="base">
                <a:spcBef>
                  <a:spcPct val="0"/>
                </a:spcBef>
                <a:spcAft>
                  <a:spcPct val="0"/>
                </a:spcAft>
                <a:defRPr/>
              </a:pPr>
              <a:endParaRPr lang="en-US" sz="1600">
                <a:solidFill>
                  <a:srgbClr val="000000"/>
                </a:solidFill>
              </a:endParaRPr>
            </a:p>
          </p:txBody>
        </p:sp>
        <p:sp>
          <p:nvSpPr>
            <p:cNvPr id="41" name="LineLegend2"/>
            <p:cNvSpPr>
              <a:spLocks noChangeShapeType="1"/>
            </p:cNvSpPr>
            <p:nvPr/>
          </p:nvSpPr>
          <p:spPr bwMode="gray">
            <a:xfrm>
              <a:off x="4750" y="402"/>
              <a:ext cx="288" cy="0"/>
            </a:xfrm>
            <a:prstGeom prst="line">
              <a:avLst/>
            </a:prstGeom>
            <a:noFill/>
            <a:ln w="28575">
              <a:solidFill>
                <a:schemeClr val="accent3"/>
              </a:solidFill>
              <a:prstDash val="dash"/>
              <a:round/>
              <a:headEnd/>
              <a:tailEnd/>
            </a:ln>
            <a:effectLst/>
          </p:spPr>
          <p:txBody>
            <a:bodyPr/>
            <a:lstStyle/>
            <a:p>
              <a:pPr fontAlgn="base">
                <a:spcBef>
                  <a:spcPct val="0"/>
                </a:spcBef>
                <a:spcAft>
                  <a:spcPct val="0"/>
                </a:spcAft>
                <a:defRPr/>
              </a:pPr>
              <a:endParaRPr lang="en-US" sz="1600">
                <a:solidFill>
                  <a:srgbClr val="000000"/>
                </a:solidFill>
              </a:endParaRPr>
            </a:p>
          </p:txBody>
        </p:sp>
        <p:sp>
          <p:nvSpPr>
            <p:cNvPr id="42" name="LineLegend3"/>
            <p:cNvSpPr>
              <a:spLocks noChangeShapeType="1"/>
            </p:cNvSpPr>
            <p:nvPr/>
          </p:nvSpPr>
          <p:spPr bwMode="gray">
            <a:xfrm>
              <a:off x="4750" y="577"/>
              <a:ext cx="288" cy="0"/>
            </a:xfrm>
            <a:prstGeom prst="line">
              <a:avLst/>
            </a:prstGeom>
            <a:noFill/>
            <a:ln w="28575">
              <a:solidFill>
                <a:schemeClr val="accent3"/>
              </a:solidFill>
              <a:prstDash val="sysDot"/>
              <a:round/>
              <a:headEnd/>
              <a:tailEnd/>
            </a:ln>
            <a:effectLst/>
          </p:spPr>
          <p:txBody>
            <a:bodyPr/>
            <a:lstStyle/>
            <a:p>
              <a:pPr fontAlgn="base">
                <a:spcBef>
                  <a:spcPct val="0"/>
                </a:spcBef>
                <a:spcAft>
                  <a:spcPct val="0"/>
                </a:spcAft>
                <a:defRPr/>
              </a:pPr>
              <a:endParaRPr lang="en-US" sz="1600">
                <a:solidFill>
                  <a:srgbClr val="000000"/>
                </a:solidFill>
              </a:endParaRPr>
            </a:p>
          </p:txBody>
        </p:sp>
        <p:sp>
          <p:nvSpPr>
            <p:cNvPr id="43" name="Legend1"/>
            <p:cNvSpPr>
              <a:spLocks noChangeArrowheads="1"/>
            </p:cNvSpPr>
            <p:nvPr/>
          </p:nvSpPr>
          <p:spPr bwMode="gray">
            <a:xfrm>
              <a:off x="5104" y="176"/>
              <a:ext cx="318" cy="115"/>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sp>
          <p:nvSpPr>
            <p:cNvPr id="44" name="Legend2"/>
            <p:cNvSpPr>
              <a:spLocks noChangeArrowheads="1"/>
            </p:cNvSpPr>
            <p:nvPr/>
          </p:nvSpPr>
          <p:spPr bwMode="gray">
            <a:xfrm>
              <a:off x="5104" y="344"/>
              <a:ext cx="318" cy="115"/>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sp>
          <p:nvSpPr>
            <p:cNvPr id="45" name="Legend3"/>
            <p:cNvSpPr>
              <a:spLocks noChangeArrowheads="1"/>
            </p:cNvSpPr>
            <p:nvPr/>
          </p:nvSpPr>
          <p:spPr bwMode="gray">
            <a:xfrm>
              <a:off x="5104" y="520"/>
              <a:ext cx="318" cy="115"/>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grpSp>
      <p:grpSp>
        <p:nvGrpSpPr>
          <p:cNvPr id="13020" name="McKSticker" hidden="1"/>
          <p:cNvGrpSpPr>
            <a:grpSpLocks/>
          </p:cNvGrpSpPr>
          <p:nvPr/>
        </p:nvGrpSpPr>
        <p:grpSpPr bwMode="auto">
          <a:xfrm>
            <a:off x="7451725" y="1512888"/>
            <a:ext cx="1079500" cy="214312"/>
            <a:chOff x="7681913" y="285750"/>
            <a:chExt cx="1058862" cy="209550"/>
          </a:xfrm>
        </p:grpSpPr>
        <p:sp>
          <p:nvSpPr>
            <p:cNvPr id="47" name="StickerRectangle"/>
            <p:cNvSpPr>
              <a:spLocks noChangeArrowheads="1"/>
            </p:cNvSpPr>
            <p:nvPr/>
          </p:nvSpPr>
          <p:spPr bwMode="gray">
            <a:xfrm>
              <a:off x="7681913" y="285750"/>
              <a:ext cx="1058862" cy="209550"/>
            </a:xfrm>
            <a:prstGeom prst="leftRightArrow">
              <a:avLst>
                <a:gd name="adj1" fmla="val 100000"/>
                <a:gd name="adj2" fmla="val 0"/>
              </a:avLst>
            </a:prstGeom>
            <a:noFill/>
            <a:ln>
              <a:noFill/>
            </a:ln>
            <a:effectLst/>
          </p:spPr>
          <p:txBody>
            <a:bodyPr wrap="none" lIns="27432" tIns="0" rIns="0" bIns="27432">
              <a:spAutoFit/>
            </a:bodyPr>
            <a:lstStyle/>
            <a:p>
              <a:pPr algn="r" defTabSz="913526" fontAlgn="base">
                <a:spcBef>
                  <a:spcPct val="0"/>
                </a:spcBef>
                <a:spcAft>
                  <a:spcPct val="0"/>
                </a:spcAft>
                <a:buClr>
                  <a:srgbClr val="651863"/>
                </a:buClr>
                <a:defRPr/>
              </a:pPr>
              <a:r>
                <a:rPr lang="en-US" sz="1200">
                  <a:solidFill>
                    <a:srgbClr val="808080"/>
                  </a:solidFill>
                </a:rPr>
                <a:t>PRELIMINARY</a:t>
              </a:r>
            </a:p>
          </p:txBody>
        </p:sp>
        <p:cxnSp>
          <p:nvCxnSpPr>
            <p:cNvPr id="13045" name="AutoShape 31"/>
            <p:cNvCxnSpPr>
              <a:cxnSpLocks noChangeShapeType="1"/>
              <a:stCxn id="47" idx="2"/>
              <a:endCxn id="47" idx="4"/>
            </p:cNvCxnSpPr>
            <p:nvPr/>
          </p:nvCxnSpPr>
          <p:spPr bwMode="gray">
            <a:xfrm>
              <a:off x="7681913" y="285750"/>
              <a:ext cx="0" cy="209550"/>
            </a:xfrm>
            <a:prstGeom prst="straightConnector1">
              <a:avLst/>
            </a:prstGeom>
            <a:noFill/>
            <a:ln w="9525">
              <a:solidFill>
                <a:srgbClr val="808080"/>
              </a:solidFill>
              <a:round/>
              <a:headEnd/>
              <a:tailEnd/>
            </a:ln>
          </p:spPr>
        </p:cxnSp>
        <p:cxnSp>
          <p:nvCxnSpPr>
            <p:cNvPr id="13046" name="AutoShape 32"/>
            <p:cNvCxnSpPr>
              <a:cxnSpLocks noChangeShapeType="1"/>
              <a:stCxn id="47" idx="4"/>
              <a:endCxn id="47" idx="6"/>
            </p:cNvCxnSpPr>
            <p:nvPr/>
          </p:nvCxnSpPr>
          <p:spPr bwMode="gray">
            <a:xfrm>
              <a:off x="7681913" y="495300"/>
              <a:ext cx="1058862" cy="0"/>
            </a:xfrm>
            <a:prstGeom prst="straightConnector1">
              <a:avLst/>
            </a:prstGeom>
            <a:noFill/>
            <a:ln w="25400">
              <a:solidFill>
                <a:srgbClr val="808080"/>
              </a:solidFill>
              <a:round/>
              <a:headEnd/>
              <a:tailEnd/>
            </a:ln>
          </p:spPr>
        </p:cxnSp>
      </p:grpSp>
      <p:grpSp>
        <p:nvGrpSpPr>
          <p:cNvPr id="13021" name="LegendMoons" hidden="1"/>
          <p:cNvGrpSpPr>
            <a:grpSpLocks/>
          </p:cNvGrpSpPr>
          <p:nvPr/>
        </p:nvGrpSpPr>
        <p:grpSpPr bwMode="auto">
          <a:xfrm>
            <a:off x="7689850" y="1512888"/>
            <a:ext cx="841375" cy="1333500"/>
            <a:chOff x="6655594" y="273840"/>
            <a:chExt cx="825500" cy="1306516"/>
          </a:xfrm>
        </p:grpSpPr>
        <p:grpSp>
          <p:nvGrpSpPr>
            <p:cNvPr id="13024" name="MoonLegend1"/>
            <p:cNvGrpSpPr>
              <a:grpSpLocks noChangeAspect="1"/>
            </p:cNvGrpSpPr>
            <p:nvPr>
              <p:custDataLst>
                <p:tags r:id="rId7"/>
              </p:custDataLst>
            </p:nvPr>
          </p:nvGrpSpPr>
          <p:grpSpPr bwMode="auto">
            <a:xfrm>
              <a:off x="6655594" y="273840"/>
              <a:ext cx="209550" cy="209551"/>
              <a:chOff x="4533" y="183"/>
              <a:chExt cx="144" cy="144"/>
            </a:xfrm>
          </p:grpSpPr>
          <p:sp>
            <p:nvSpPr>
              <p:cNvPr id="69" name="Oval 38"/>
              <p:cNvSpPr>
                <a:spLocks noChangeAspect="1" noChangeArrowheads="1"/>
              </p:cNvSpPr>
              <p:nvPr>
                <p:custDataLst>
                  <p:tags r:id="rId20"/>
                </p:custDataLst>
              </p:nvPr>
            </p:nvSpPr>
            <p:spPr bwMode="gray">
              <a:xfrm>
                <a:off x="4533" y="183"/>
                <a:ext cx="144" cy="144"/>
              </a:xfrm>
              <a:prstGeom prst="ellipse">
                <a:avLst/>
              </a:prstGeom>
              <a:solidFill>
                <a:schemeClr val="accent1"/>
              </a:solidFill>
              <a:ln w="9525">
                <a:solidFill>
                  <a:schemeClr val="accent6"/>
                </a:solidFill>
                <a:round/>
                <a:headEnd/>
                <a:tailEnd/>
              </a:ln>
              <a:effectLst/>
            </p:spPr>
            <p:txBody>
              <a:bodyPr wrap="none" anchor="ctr"/>
              <a:lstStyle/>
              <a:p>
                <a:pPr fontAlgn="base">
                  <a:spcBef>
                    <a:spcPct val="0"/>
                  </a:spcBef>
                  <a:spcAft>
                    <a:spcPct val="0"/>
                  </a:spcAft>
                  <a:defRPr/>
                </a:pPr>
                <a:endParaRPr lang="en-US" sz="1600">
                  <a:solidFill>
                    <a:srgbClr val="000000"/>
                  </a:solidFill>
                </a:endParaRPr>
              </a:p>
            </p:txBody>
          </p:sp>
          <p:sp>
            <p:nvSpPr>
              <p:cNvPr id="70" name="Arc 39"/>
              <p:cNvSpPr>
                <a:spLocks noChangeAspect="1"/>
              </p:cNvSpPr>
              <p:nvPr>
                <p:custDataLst>
                  <p:tags r:id="rId21"/>
                </p:custDataLst>
              </p:nvPr>
            </p:nvSpPr>
            <p:spPr bwMode="gray">
              <a:xfrm>
                <a:off x="4533" y="183"/>
                <a:ext cx="144" cy="144"/>
              </a:xfrm>
              <a:prstGeom prst="arc">
                <a:avLst>
                  <a:gd name="adj1" fmla="val 16200000"/>
                  <a:gd name="adj2" fmla="val 5400000"/>
                </a:avLst>
              </a:prstGeom>
              <a:solidFill>
                <a:schemeClr val="folHlink"/>
              </a:solidFill>
              <a:ln w="9525">
                <a:solidFill>
                  <a:schemeClr val="accent6"/>
                </a:solidFill>
                <a:round/>
                <a:headEnd/>
                <a:tailEnd/>
              </a:ln>
              <a:effectLst/>
            </p:spPr>
            <p:txBody>
              <a:bodyPr wrap="none" anchor="ctr"/>
              <a:lstStyle/>
              <a:p>
                <a:pPr fontAlgn="base">
                  <a:spcBef>
                    <a:spcPct val="0"/>
                  </a:spcBef>
                  <a:spcAft>
                    <a:spcPct val="0"/>
                  </a:spcAft>
                  <a:defRPr/>
                </a:pPr>
                <a:endParaRPr lang="en-US" sz="1600">
                  <a:solidFill>
                    <a:srgbClr val="000000"/>
                  </a:solidFill>
                </a:endParaRPr>
              </a:p>
            </p:txBody>
          </p:sp>
        </p:grpSp>
        <p:grpSp>
          <p:nvGrpSpPr>
            <p:cNvPr id="13025" name="MoonLegend2"/>
            <p:cNvGrpSpPr>
              <a:grpSpLocks noChangeAspect="1"/>
            </p:cNvGrpSpPr>
            <p:nvPr>
              <p:custDataLst>
                <p:tags r:id="rId8"/>
              </p:custDataLst>
            </p:nvPr>
          </p:nvGrpSpPr>
          <p:grpSpPr bwMode="auto">
            <a:xfrm>
              <a:off x="6655594" y="548081"/>
              <a:ext cx="209550" cy="209551"/>
              <a:chOff x="1694" y="2044"/>
              <a:chExt cx="160" cy="160"/>
            </a:xfrm>
          </p:grpSpPr>
          <p:sp>
            <p:nvSpPr>
              <p:cNvPr id="67" name="Oval 41"/>
              <p:cNvSpPr>
                <a:spLocks noChangeAspect="1" noChangeArrowheads="1"/>
              </p:cNvSpPr>
              <p:nvPr>
                <p:custDataLst>
                  <p:tags r:id="rId18"/>
                </p:custDataLst>
              </p:nvPr>
            </p:nvSpPr>
            <p:spPr bwMode="gray">
              <a:xfrm>
                <a:off x="1694" y="2044"/>
                <a:ext cx="161" cy="160"/>
              </a:xfrm>
              <a:prstGeom prst="ellipse">
                <a:avLst/>
              </a:prstGeom>
              <a:solidFill>
                <a:schemeClr val="accent1"/>
              </a:solidFill>
              <a:ln w="9525">
                <a:solidFill>
                  <a:schemeClr val="accent6"/>
                </a:solidFill>
                <a:round/>
                <a:headEnd/>
                <a:tailEnd/>
              </a:ln>
              <a:effectLst/>
            </p:spPr>
            <p:txBody>
              <a:bodyPr wrap="none" anchor="ctr"/>
              <a:lstStyle/>
              <a:p>
                <a:pPr fontAlgn="base">
                  <a:spcBef>
                    <a:spcPct val="0"/>
                  </a:spcBef>
                  <a:spcAft>
                    <a:spcPct val="0"/>
                  </a:spcAft>
                  <a:defRPr/>
                </a:pPr>
                <a:endParaRPr lang="en-US" sz="1600">
                  <a:solidFill>
                    <a:srgbClr val="000000"/>
                  </a:solidFill>
                </a:endParaRPr>
              </a:p>
            </p:txBody>
          </p:sp>
          <p:sp>
            <p:nvSpPr>
              <p:cNvPr id="68" name="Arc 42"/>
              <p:cNvSpPr>
                <a:spLocks noChangeAspect="1"/>
              </p:cNvSpPr>
              <p:nvPr>
                <p:custDataLst>
                  <p:tags r:id="rId19"/>
                </p:custDataLst>
              </p:nvPr>
            </p:nvSpPr>
            <p:spPr bwMode="gray">
              <a:xfrm>
                <a:off x="1694" y="2044"/>
                <a:ext cx="161" cy="160"/>
              </a:xfrm>
              <a:prstGeom prst="arc">
                <a:avLst/>
              </a:prstGeom>
              <a:solidFill>
                <a:schemeClr val="folHlink"/>
              </a:solidFill>
              <a:ln w="9525">
                <a:solidFill>
                  <a:schemeClr val="accent6"/>
                </a:solidFill>
                <a:round/>
                <a:headEnd/>
                <a:tailEnd/>
              </a:ln>
              <a:effectLst/>
            </p:spPr>
            <p:txBody>
              <a:bodyPr wrap="none" anchor="ctr"/>
              <a:lstStyle/>
              <a:p>
                <a:pPr fontAlgn="base">
                  <a:spcBef>
                    <a:spcPct val="0"/>
                  </a:spcBef>
                  <a:spcAft>
                    <a:spcPct val="0"/>
                  </a:spcAft>
                  <a:defRPr/>
                </a:pPr>
                <a:endParaRPr lang="en-US" sz="1600">
                  <a:solidFill>
                    <a:srgbClr val="000000"/>
                  </a:solidFill>
                </a:endParaRPr>
              </a:p>
            </p:txBody>
          </p:sp>
        </p:grpSp>
        <p:grpSp>
          <p:nvGrpSpPr>
            <p:cNvPr id="13026" name="MoonLegend4"/>
            <p:cNvGrpSpPr>
              <a:grpSpLocks noChangeAspect="1"/>
            </p:cNvGrpSpPr>
            <p:nvPr>
              <p:custDataLst>
                <p:tags r:id="rId9"/>
              </p:custDataLst>
            </p:nvPr>
          </p:nvGrpSpPr>
          <p:grpSpPr bwMode="auto">
            <a:xfrm>
              <a:off x="6655594" y="1096563"/>
              <a:ext cx="209550" cy="209551"/>
              <a:chOff x="4495" y="1198"/>
              <a:chExt cx="160" cy="160"/>
            </a:xfrm>
          </p:grpSpPr>
          <p:sp>
            <p:nvSpPr>
              <p:cNvPr id="65" name="Oval 47"/>
              <p:cNvSpPr>
                <a:spLocks noChangeAspect="1" noChangeArrowheads="1"/>
              </p:cNvSpPr>
              <p:nvPr>
                <p:custDataLst>
                  <p:tags r:id="rId16"/>
                </p:custDataLst>
              </p:nvPr>
            </p:nvSpPr>
            <p:spPr bwMode="gray">
              <a:xfrm>
                <a:off x="4495" y="1198"/>
                <a:ext cx="161" cy="160"/>
              </a:xfrm>
              <a:prstGeom prst="ellipse">
                <a:avLst/>
              </a:prstGeom>
              <a:solidFill>
                <a:schemeClr val="accent1"/>
              </a:solidFill>
              <a:ln w="9525">
                <a:solidFill>
                  <a:schemeClr val="accent6"/>
                </a:solidFill>
                <a:round/>
                <a:headEnd/>
                <a:tailEnd/>
              </a:ln>
              <a:effectLst/>
            </p:spPr>
            <p:txBody>
              <a:bodyPr wrap="none" anchor="ctr"/>
              <a:lstStyle/>
              <a:p>
                <a:pPr fontAlgn="base">
                  <a:spcBef>
                    <a:spcPct val="0"/>
                  </a:spcBef>
                  <a:spcAft>
                    <a:spcPct val="0"/>
                  </a:spcAft>
                  <a:defRPr/>
                </a:pPr>
                <a:endParaRPr lang="en-US" sz="1600">
                  <a:solidFill>
                    <a:srgbClr val="000000"/>
                  </a:solidFill>
                </a:endParaRPr>
              </a:p>
            </p:txBody>
          </p:sp>
          <p:sp>
            <p:nvSpPr>
              <p:cNvPr id="66" name="Arc 48"/>
              <p:cNvSpPr>
                <a:spLocks noChangeAspect="1"/>
              </p:cNvSpPr>
              <p:nvPr>
                <p:custDataLst>
                  <p:tags r:id="rId17"/>
                </p:custDataLst>
              </p:nvPr>
            </p:nvSpPr>
            <p:spPr bwMode="gray">
              <a:xfrm>
                <a:off x="4495" y="1198"/>
                <a:ext cx="161" cy="160"/>
              </a:xfrm>
              <a:prstGeom prst="arc">
                <a:avLst>
                  <a:gd name="adj1" fmla="val 16200000"/>
                  <a:gd name="adj2" fmla="val 10800000"/>
                </a:avLst>
              </a:prstGeom>
              <a:solidFill>
                <a:schemeClr val="folHlink"/>
              </a:solidFill>
              <a:ln w="9525">
                <a:solidFill>
                  <a:schemeClr val="accent6"/>
                </a:solidFill>
                <a:round/>
                <a:headEnd/>
                <a:tailEnd/>
              </a:ln>
              <a:effectLst/>
            </p:spPr>
            <p:txBody>
              <a:bodyPr wrap="none" anchor="ctr"/>
              <a:lstStyle/>
              <a:p>
                <a:pPr fontAlgn="base">
                  <a:spcBef>
                    <a:spcPct val="0"/>
                  </a:spcBef>
                  <a:spcAft>
                    <a:spcPct val="0"/>
                  </a:spcAft>
                  <a:defRPr/>
                </a:pPr>
                <a:endParaRPr lang="en-US" sz="1600">
                  <a:solidFill>
                    <a:srgbClr val="000000"/>
                  </a:solidFill>
                </a:endParaRPr>
              </a:p>
            </p:txBody>
          </p:sp>
        </p:grpSp>
        <p:grpSp>
          <p:nvGrpSpPr>
            <p:cNvPr id="13027" name="MoonLegend5"/>
            <p:cNvGrpSpPr>
              <a:grpSpLocks noChangeAspect="1"/>
            </p:cNvGrpSpPr>
            <p:nvPr>
              <p:custDataLst>
                <p:tags r:id="rId10"/>
              </p:custDataLst>
            </p:nvPr>
          </p:nvGrpSpPr>
          <p:grpSpPr bwMode="auto">
            <a:xfrm>
              <a:off x="6655594" y="1370805"/>
              <a:ext cx="209550" cy="209551"/>
              <a:chOff x="4495" y="1440"/>
              <a:chExt cx="160" cy="160"/>
            </a:xfrm>
          </p:grpSpPr>
          <p:sp>
            <p:nvSpPr>
              <p:cNvPr id="63" name="Oval 50"/>
              <p:cNvSpPr>
                <a:spLocks noChangeAspect="1" noChangeArrowheads="1"/>
              </p:cNvSpPr>
              <p:nvPr>
                <p:custDataLst>
                  <p:tags r:id="rId14"/>
                </p:custDataLst>
              </p:nvPr>
            </p:nvSpPr>
            <p:spPr bwMode="gray">
              <a:xfrm>
                <a:off x="4495" y="1440"/>
                <a:ext cx="161" cy="160"/>
              </a:xfrm>
              <a:prstGeom prst="ellipse">
                <a:avLst/>
              </a:prstGeom>
              <a:solidFill>
                <a:schemeClr val="accent1"/>
              </a:solidFill>
              <a:ln w="9525">
                <a:solidFill>
                  <a:schemeClr val="accent6"/>
                </a:solidFill>
                <a:round/>
                <a:headEnd/>
                <a:tailEnd/>
              </a:ln>
              <a:effectLst/>
            </p:spPr>
            <p:txBody>
              <a:bodyPr wrap="none" anchor="ctr"/>
              <a:lstStyle/>
              <a:p>
                <a:pPr fontAlgn="base">
                  <a:spcBef>
                    <a:spcPct val="0"/>
                  </a:spcBef>
                  <a:spcAft>
                    <a:spcPct val="0"/>
                  </a:spcAft>
                  <a:defRPr/>
                </a:pPr>
                <a:endParaRPr lang="en-US" sz="1600">
                  <a:solidFill>
                    <a:srgbClr val="000000"/>
                  </a:solidFill>
                </a:endParaRPr>
              </a:p>
            </p:txBody>
          </p:sp>
          <p:sp>
            <p:nvSpPr>
              <p:cNvPr id="64" name="Oval 51"/>
              <p:cNvSpPr>
                <a:spLocks noChangeAspect="1" noChangeArrowheads="1"/>
              </p:cNvSpPr>
              <p:nvPr>
                <p:custDataLst>
                  <p:tags r:id="rId15"/>
                </p:custDataLst>
              </p:nvPr>
            </p:nvSpPr>
            <p:spPr bwMode="gray">
              <a:xfrm>
                <a:off x="4495" y="1440"/>
                <a:ext cx="161" cy="160"/>
              </a:xfrm>
              <a:prstGeom prst="arc">
                <a:avLst>
                  <a:gd name="adj1" fmla="val 16200000"/>
                  <a:gd name="adj2" fmla="val 16200000"/>
                </a:avLst>
              </a:prstGeom>
              <a:solidFill>
                <a:schemeClr val="folHlink"/>
              </a:solidFill>
              <a:ln w="9525">
                <a:solidFill>
                  <a:schemeClr val="accent6"/>
                </a:solidFill>
                <a:round/>
                <a:headEnd/>
                <a:tailEnd/>
              </a:ln>
              <a:effectLst/>
            </p:spPr>
            <p:txBody>
              <a:bodyPr wrap="none" anchor="ctr"/>
              <a:lstStyle/>
              <a:p>
                <a:pPr fontAlgn="base">
                  <a:spcBef>
                    <a:spcPct val="0"/>
                  </a:spcBef>
                  <a:spcAft>
                    <a:spcPct val="0"/>
                  </a:spcAft>
                  <a:defRPr/>
                </a:pPr>
                <a:endParaRPr lang="en-US" sz="1600">
                  <a:solidFill>
                    <a:srgbClr val="000000"/>
                  </a:solidFill>
                </a:endParaRPr>
              </a:p>
            </p:txBody>
          </p:sp>
        </p:grpSp>
        <p:sp>
          <p:nvSpPr>
            <p:cNvPr id="55" name="Legend1"/>
            <p:cNvSpPr>
              <a:spLocks noChangeArrowheads="1"/>
            </p:cNvSpPr>
            <p:nvPr/>
          </p:nvSpPr>
          <p:spPr bwMode="gray">
            <a:xfrm>
              <a:off x="6976449" y="286283"/>
              <a:ext cx="504645" cy="183534"/>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sp>
          <p:nvSpPr>
            <p:cNvPr id="56" name="Legend2"/>
            <p:cNvSpPr>
              <a:spLocks noChangeArrowheads="1"/>
            </p:cNvSpPr>
            <p:nvPr/>
          </p:nvSpPr>
          <p:spPr bwMode="gray">
            <a:xfrm>
              <a:off x="6976449" y="561584"/>
              <a:ext cx="504645" cy="181980"/>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sp>
          <p:nvSpPr>
            <p:cNvPr id="57" name="Legend3"/>
            <p:cNvSpPr>
              <a:spLocks noChangeArrowheads="1"/>
            </p:cNvSpPr>
            <p:nvPr/>
          </p:nvSpPr>
          <p:spPr bwMode="gray">
            <a:xfrm>
              <a:off x="6976449" y="835330"/>
              <a:ext cx="504645" cy="183534"/>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sp>
          <p:nvSpPr>
            <p:cNvPr id="58" name="Legend4"/>
            <p:cNvSpPr>
              <a:spLocks noChangeArrowheads="1"/>
            </p:cNvSpPr>
            <p:nvPr/>
          </p:nvSpPr>
          <p:spPr bwMode="gray">
            <a:xfrm>
              <a:off x="6976449" y="1107522"/>
              <a:ext cx="504645" cy="181979"/>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sp>
          <p:nvSpPr>
            <p:cNvPr id="59" name="Legend5"/>
            <p:cNvSpPr>
              <a:spLocks noChangeArrowheads="1"/>
            </p:cNvSpPr>
            <p:nvPr/>
          </p:nvSpPr>
          <p:spPr bwMode="gray">
            <a:xfrm>
              <a:off x="6976449" y="1382823"/>
              <a:ext cx="504645" cy="183534"/>
            </a:xfrm>
            <a:prstGeom prst="rect">
              <a:avLst/>
            </a:prstGeom>
            <a:noFill/>
            <a:ln>
              <a:noFill/>
            </a:ln>
            <a:effectLst/>
          </p:spPr>
          <p:txBody>
            <a:bodyPr wrap="none" lIns="0" tIns="0" rIns="0" bIns="0">
              <a:spAutoFit/>
            </a:bodyPr>
            <a:lstStyle/>
            <a:p>
              <a:pPr defTabSz="913526" fontAlgn="base">
                <a:spcBef>
                  <a:spcPct val="0"/>
                </a:spcBef>
                <a:spcAft>
                  <a:spcPct val="0"/>
                </a:spcAft>
                <a:buClr>
                  <a:srgbClr val="651863"/>
                </a:buClr>
                <a:defRPr/>
              </a:pPr>
              <a:r>
                <a:rPr lang="en-US" sz="1200">
                  <a:solidFill>
                    <a:srgbClr val="000000"/>
                  </a:solidFill>
                </a:rPr>
                <a:t>Legend</a:t>
              </a:r>
            </a:p>
          </p:txBody>
        </p:sp>
        <p:grpSp>
          <p:nvGrpSpPr>
            <p:cNvPr id="13033" name="MoonLegend3"/>
            <p:cNvGrpSpPr>
              <a:grpSpLocks noChangeAspect="1"/>
            </p:cNvGrpSpPr>
            <p:nvPr>
              <p:custDataLst>
                <p:tags r:id="rId11"/>
              </p:custDataLst>
            </p:nvPr>
          </p:nvGrpSpPr>
          <p:grpSpPr bwMode="auto">
            <a:xfrm>
              <a:off x="6655594" y="822322"/>
              <a:ext cx="209550" cy="209551"/>
              <a:chOff x="4495" y="1198"/>
              <a:chExt cx="160" cy="160"/>
            </a:xfrm>
          </p:grpSpPr>
          <p:sp>
            <p:nvSpPr>
              <p:cNvPr id="61" name="Oval 47"/>
              <p:cNvSpPr>
                <a:spLocks noChangeAspect="1" noChangeArrowheads="1"/>
              </p:cNvSpPr>
              <p:nvPr>
                <p:custDataLst>
                  <p:tags r:id="rId12"/>
                </p:custDataLst>
              </p:nvPr>
            </p:nvSpPr>
            <p:spPr bwMode="gray">
              <a:xfrm>
                <a:off x="4495" y="1198"/>
                <a:ext cx="161" cy="159"/>
              </a:xfrm>
              <a:prstGeom prst="ellipse">
                <a:avLst/>
              </a:prstGeom>
              <a:solidFill>
                <a:schemeClr val="accent1"/>
              </a:solidFill>
              <a:ln w="9525">
                <a:solidFill>
                  <a:schemeClr val="accent6"/>
                </a:solidFill>
                <a:round/>
                <a:headEnd/>
                <a:tailEnd/>
              </a:ln>
              <a:effectLst/>
            </p:spPr>
            <p:txBody>
              <a:bodyPr wrap="none" anchor="ctr"/>
              <a:lstStyle/>
              <a:p>
                <a:pPr fontAlgn="base">
                  <a:spcBef>
                    <a:spcPct val="0"/>
                  </a:spcBef>
                  <a:spcAft>
                    <a:spcPct val="0"/>
                  </a:spcAft>
                  <a:defRPr/>
                </a:pPr>
                <a:endParaRPr lang="en-US" sz="1600">
                  <a:solidFill>
                    <a:srgbClr val="000000"/>
                  </a:solidFill>
                </a:endParaRPr>
              </a:p>
            </p:txBody>
          </p:sp>
          <p:sp>
            <p:nvSpPr>
              <p:cNvPr id="62" name="Arc 48"/>
              <p:cNvSpPr>
                <a:spLocks noChangeAspect="1"/>
              </p:cNvSpPr>
              <p:nvPr>
                <p:custDataLst>
                  <p:tags r:id="rId13"/>
                </p:custDataLst>
              </p:nvPr>
            </p:nvSpPr>
            <p:spPr bwMode="gray">
              <a:xfrm>
                <a:off x="4495" y="1198"/>
                <a:ext cx="161" cy="159"/>
              </a:xfrm>
              <a:prstGeom prst="arc">
                <a:avLst>
                  <a:gd name="adj1" fmla="val 16200000"/>
                  <a:gd name="adj2" fmla="val 5400000"/>
                </a:avLst>
              </a:prstGeom>
              <a:solidFill>
                <a:schemeClr val="folHlink"/>
              </a:solidFill>
              <a:ln w="9525">
                <a:solidFill>
                  <a:schemeClr val="accent6"/>
                </a:solidFill>
                <a:round/>
                <a:headEnd/>
                <a:tailEnd/>
              </a:ln>
              <a:effectLst/>
            </p:spPr>
            <p:txBody>
              <a:bodyPr wrap="none" anchor="ctr"/>
              <a:lstStyle/>
              <a:p>
                <a:pPr fontAlgn="base">
                  <a:spcBef>
                    <a:spcPct val="0"/>
                  </a:spcBef>
                  <a:spcAft>
                    <a:spcPct val="0"/>
                  </a:spcAft>
                  <a:defRPr/>
                </a:pPr>
                <a:endParaRPr lang="en-US" sz="1600">
                  <a:solidFill>
                    <a:srgbClr val="000000"/>
                  </a:solidFill>
                </a:endParaRPr>
              </a:p>
            </p:txBody>
          </p:sp>
        </p:grpSp>
      </p:grpSp>
      <p:pic>
        <p:nvPicPr>
          <p:cNvPr id="13022" name="Picture 4"/>
          <p:cNvPicPr>
            <a:picLocks noChangeAspect="1" noChangeArrowheads="1"/>
          </p:cNvPicPr>
          <p:nvPr/>
        </p:nvPicPr>
        <p:blipFill>
          <a:blip r:embed="rId24" cstate="print"/>
          <a:srcRect t="-4266"/>
          <a:stretch>
            <a:fillRect/>
          </a:stretch>
        </p:blipFill>
        <p:spPr bwMode="auto">
          <a:xfrm>
            <a:off x="6530975" y="620713"/>
            <a:ext cx="1997075" cy="657225"/>
          </a:xfrm>
          <a:prstGeom prst="rect">
            <a:avLst/>
          </a:prstGeom>
          <a:noFill/>
          <a:ln w="9525">
            <a:noFill/>
            <a:miter lim="800000"/>
            <a:headEnd/>
            <a:tailEnd/>
          </a:ln>
        </p:spPr>
      </p:pic>
      <p:sp>
        <p:nvSpPr>
          <p:cNvPr id="13023" name="Title Placeholder 2"/>
          <p:cNvSpPr>
            <a:spLocks noGrp="1" noChangeArrowheads="1"/>
          </p:cNvSpPr>
          <p:nvPr>
            <p:ph type="title"/>
          </p:nvPr>
        </p:nvSpPr>
        <p:spPr bwMode="auto">
          <a:xfrm>
            <a:off x="628650" y="790575"/>
            <a:ext cx="5734050" cy="307975"/>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en-US"/>
              <a:t>Click to edit Master title style</a:t>
            </a:r>
          </a:p>
        </p:txBody>
      </p:sp>
    </p:spTree>
    <p:extLst>
      <p:ext uri="{BB962C8B-B14F-4D97-AF65-F5344CB8AC3E}">
        <p14:creationId xmlns:p14="http://schemas.microsoft.com/office/powerpoint/2010/main" val="19089601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sldNum="0" hdr="0" ftr="0"/>
  <p:txStyles>
    <p:titleStyle>
      <a:lvl1pPr algn="l" defTabSz="912813" rtl="0" fontAlgn="base">
        <a:spcBef>
          <a:spcPct val="0"/>
        </a:spcBef>
        <a:spcAft>
          <a:spcPct val="0"/>
        </a:spcAft>
        <a:tabLst>
          <a:tab pos="274638" algn="l"/>
        </a:tabLst>
        <a:defRPr sz="2000">
          <a:solidFill>
            <a:schemeClr val="bg1"/>
          </a:solidFill>
          <a:latin typeface="+mj-lt"/>
          <a:ea typeface="+mj-ea"/>
          <a:cs typeface="ＭＳ Ｐゴシック"/>
        </a:defRPr>
      </a:lvl1pPr>
      <a:lvl2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2pPr>
      <a:lvl3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3pPr>
      <a:lvl4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4pPr>
      <a:lvl5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5pPr>
      <a:lvl6pPr marL="466481" algn="l" defTabSz="913526" rtl="0" eaLnBrk="1" fontAlgn="base" hangingPunct="1">
        <a:spcBef>
          <a:spcPct val="0"/>
        </a:spcBef>
        <a:spcAft>
          <a:spcPct val="0"/>
        </a:spcAft>
        <a:defRPr sz="1900" b="1">
          <a:solidFill>
            <a:schemeClr val="tx2"/>
          </a:solidFill>
          <a:latin typeface="Arial" charset="0"/>
        </a:defRPr>
      </a:lvl6pPr>
      <a:lvl7pPr marL="932962" algn="l" defTabSz="913526" rtl="0" eaLnBrk="1" fontAlgn="base" hangingPunct="1">
        <a:spcBef>
          <a:spcPct val="0"/>
        </a:spcBef>
        <a:spcAft>
          <a:spcPct val="0"/>
        </a:spcAft>
        <a:defRPr sz="1900" b="1">
          <a:solidFill>
            <a:schemeClr val="tx2"/>
          </a:solidFill>
          <a:latin typeface="Arial" charset="0"/>
        </a:defRPr>
      </a:lvl7pPr>
      <a:lvl8pPr marL="1399443" algn="l" defTabSz="913526" rtl="0" eaLnBrk="1" fontAlgn="base" hangingPunct="1">
        <a:spcBef>
          <a:spcPct val="0"/>
        </a:spcBef>
        <a:spcAft>
          <a:spcPct val="0"/>
        </a:spcAft>
        <a:defRPr sz="1900" b="1">
          <a:solidFill>
            <a:schemeClr val="tx2"/>
          </a:solidFill>
          <a:latin typeface="Arial" charset="0"/>
        </a:defRPr>
      </a:lvl8pPr>
      <a:lvl9pPr marL="1865925" algn="l" defTabSz="913526" rtl="0" eaLnBrk="1" fontAlgn="base" hangingPunct="1">
        <a:spcBef>
          <a:spcPct val="0"/>
        </a:spcBef>
        <a:spcAft>
          <a:spcPct val="0"/>
        </a:spcAft>
        <a:defRPr sz="1900" b="1">
          <a:solidFill>
            <a:schemeClr val="tx2"/>
          </a:solidFill>
          <a:latin typeface="Arial" charset="0"/>
        </a:defRPr>
      </a:lvl9pPr>
    </p:titleStyle>
    <p:bodyStyle>
      <a:lvl1pPr algn="l" defTabSz="912813" rtl="0" fontAlgn="base">
        <a:spcBef>
          <a:spcPct val="0"/>
        </a:spcBef>
        <a:spcAft>
          <a:spcPct val="0"/>
        </a:spcAft>
        <a:buClr>
          <a:schemeClr val="tx2"/>
        </a:buClr>
        <a:buChar char="•"/>
        <a:defRPr sz="1600">
          <a:solidFill>
            <a:schemeClr val="tx1"/>
          </a:solidFill>
          <a:latin typeface="+mn-lt"/>
          <a:ea typeface="+mn-ea"/>
          <a:cs typeface="ＭＳ Ｐゴシック"/>
        </a:defRPr>
      </a:lvl1pPr>
      <a:lvl2pPr marL="196850" indent="-195263" algn="l" defTabSz="912813" rtl="0" fontAlgn="base">
        <a:spcBef>
          <a:spcPct val="0"/>
        </a:spcBef>
        <a:spcAft>
          <a:spcPct val="0"/>
        </a:spcAft>
        <a:buClr>
          <a:schemeClr val="tx2"/>
        </a:buClr>
        <a:buSzPct val="125000"/>
        <a:buFont typeface="Arial" charset="0"/>
        <a:buChar char="•"/>
        <a:defRPr sz="1600">
          <a:solidFill>
            <a:schemeClr val="tx1"/>
          </a:solidFill>
          <a:latin typeface="+mn-lt"/>
          <a:ea typeface="ＭＳ Ｐゴシック"/>
          <a:cs typeface="ＭＳ Ｐゴシック"/>
        </a:defRPr>
      </a:lvl2pPr>
      <a:lvl3pPr marL="465138" indent="-266700" algn="l" defTabSz="912813" rtl="0" fontAlgn="base">
        <a:spcBef>
          <a:spcPct val="0"/>
        </a:spcBef>
        <a:spcAft>
          <a:spcPct val="0"/>
        </a:spcAft>
        <a:buClr>
          <a:schemeClr val="tx2"/>
        </a:buClr>
        <a:buSzPct val="120000"/>
        <a:buFont typeface="Arial" charset="0"/>
        <a:buChar char="–"/>
        <a:defRPr sz="1600">
          <a:solidFill>
            <a:schemeClr val="tx1"/>
          </a:solidFill>
          <a:latin typeface="+mn-lt"/>
          <a:ea typeface="ＭＳ Ｐゴシック"/>
          <a:cs typeface="ＭＳ Ｐゴシック"/>
        </a:defRPr>
      </a:lvl3pPr>
      <a:lvl4pPr marL="625475" indent="-157163" algn="l" defTabSz="912813" rtl="0" fontAlgn="base">
        <a:spcBef>
          <a:spcPct val="0"/>
        </a:spcBef>
        <a:spcAft>
          <a:spcPct val="0"/>
        </a:spcAft>
        <a:buClr>
          <a:schemeClr val="tx2"/>
        </a:buClr>
        <a:buSzPct val="90000"/>
        <a:buFont typeface="Arial" charset="0"/>
        <a:buChar char="•"/>
        <a:defRPr sz="1600">
          <a:solidFill>
            <a:schemeClr val="tx1"/>
          </a:solidFill>
          <a:latin typeface="+mn-lt"/>
          <a:ea typeface="ＭＳ Ｐゴシック"/>
          <a:cs typeface="ＭＳ Ｐゴシック"/>
        </a:defRPr>
      </a:lvl4pPr>
      <a:lvl5pPr marL="763588" indent="-131763" algn="l" defTabSz="912813" rtl="0" fontAlgn="base">
        <a:spcBef>
          <a:spcPct val="0"/>
        </a:spcBef>
        <a:spcAft>
          <a:spcPct val="0"/>
        </a:spcAft>
        <a:buClr>
          <a:schemeClr val="tx2"/>
        </a:buClr>
        <a:buSzPct val="89000"/>
        <a:buFont typeface="Arial" charset="0"/>
        <a:buChar char="-"/>
        <a:defRPr sz="1600">
          <a:solidFill>
            <a:schemeClr val="tx1"/>
          </a:solidFill>
          <a:latin typeface="+mn-lt"/>
          <a:ea typeface="ＭＳ Ｐゴシック"/>
          <a:cs typeface="ＭＳ Ｐゴシック"/>
        </a:defRPr>
      </a:lvl5pPr>
      <a:lvl6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2962" rtl="0" eaLnBrk="1" latinLnBrk="0" hangingPunct="1">
        <a:defRPr sz="1800" kern="1200">
          <a:solidFill>
            <a:schemeClr val="tx1"/>
          </a:solidFill>
          <a:latin typeface="+mn-lt"/>
          <a:ea typeface="+mn-ea"/>
          <a:cs typeface="+mn-cs"/>
        </a:defRPr>
      </a:lvl1pPr>
      <a:lvl2pPr marL="466481" algn="l" defTabSz="932962" rtl="0" eaLnBrk="1" latinLnBrk="0" hangingPunct="1">
        <a:defRPr sz="1800" kern="1200">
          <a:solidFill>
            <a:schemeClr val="tx1"/>
          </a:solidFill>
          <a:latin typeface="+mn-lt"/>
          <a:ea typeface="+mn-ea"/>
          <a:cs typeface="+mn-cs"/>
        </a:defRPr>
      </a:lvl2pPr>
      <a:lvl3pPr marL="932962" algn="l" defTabSz="932962" rtl="0" eaLnBrk="1" latinLnBrk="0" hangingPunct="1">
        <a:defRPr sz="1800" kern="1200">
          <a:solidFill>
            <a:schemeClr val="tx1"/>
          </a:solidFill>
          <a:latin typeface="+mn-lt"/>
          <a:ea typeface="+mn-ea"/>
          <a:cs typeface="+mn-cs"/>
        </a:defRPr>
      </a:lvl3pPr>
      <a:lvl4pPr marL="1399443" algn="l" defTabSz="932962" rtl="0" eaLnBrk="1" latinLnBrk="0" hangingPunct="1">
        <a:defRPr sz="1800" kern="1200">
          <a:solidFill>
            <a:schemeClr val="tx1"/>
          </a:solidFill>
          <a:latin typeface="+mn-lt"/>
          <a:ea typeface="+mn-ea"/>
          <a:cs typeface="+mn-cs"/>
        </a:defRPr>
      </a:lvl4pPr>
      <a:lvl5pPr marL="1865925" algn="l" defTabSz="932962" rtl="0" eaLnBrk="1" latinLnBrk="0" hangingPunct="1">
        <a:defRPr sz="1800" kern="1200">
          <a:solidFill>
            <a:schemeClr val="tx1"/>
          </a:solidFill>
          <a:latin typeface="+mn-lt"/>
          <a:ea typeface="+mn-ea"/>
          <a:cs typeface="+mn-cs"/>
        </a:defRPr>
      </a:lvl5pPr>
      <a:lvl6pPr marL="2332406" algn="l" defTabSz="932962" rtl="0" eaLnBrk="1" latinLnBrk="0" hangingPunct="1">
        <a:defRPr sz="1800" kern="1200">
          <a:solidFill>
            <a:schemeClr val="tx1"/>
          </a:solidFill>
          <a:latin typeface="+mn-lt"/>
          <a:ea typeface="+mn-ea"/>
          <a:cs typeface="+mn-cs"/>
        </a:defRPr>
      </a:lvl6pPr>
      <a:lvl7pPr marL="2798887" algn="l" defTabSz="932962" rtl="0" eaLnBrk="1" latinLnBrk="0" hangingPunct="1">
        <a:defRPr sz="1800" kern="1200">
          <a:solidFill>
            <a:schemeClr val="tx1"/>
          </a:solidFill>
          <a:latin typeface="+mn-lt"/>
          <a:ea typeface="+mn-ea"/>
          <a:cs typeface="+mn-cs"/>
        </a:defRPr>
      </a:lvl7pPr>
      <a:lvl8pPr marL="3265368" algn="l" defTabSz="932962" rtl="0" eaLnBrk="1" latinLnBrk="0" hangingPunct="1">
        <a:defRPr sz="1800" kern="1200">
          <a:solidFill>
            <a:schemeClr val="tx1"/>
          </a:solidFill>
          <a:latin typeface="+mn-lt"/>
          <a:ea typeface="+mn-ea"/>
          <a:cs typeface="+mn-cs"/>
        </a:defRPr>
      </a:lvl8pPr>
      <a:lvl9pPr marL="3731849" algn="l" defTabSz="93296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AutoShape 2"/>
          <p:cNvSpPr>
            <a:spLocks noChangeArrowheads="1"/>
          </p:cNvSpPr>
          <p:nvPr/>
        </p:nvSpPr>
        <p:spPr bwMode="auto">
          <a:xfrm>
            <a:off x="449263" y="449263"/>
            <a:ext cx="8277225" cy="990600"/>
          </a:xfrm>
          <a:prstGeom prst="roundRect">
            <a:avLst>
              <a:gd name="adj" fmla="val 7213"/>
            </a:avLst>
          </a:prstGeom>
          <a:solidFill>
            <a:schemeClr val="tx1"/>
          </a:solidFill>
          <a:ln>
            <a:noFill/>
          </a:ln>
        </p:spPr>
        <p:txBody>
          <a:bodyPr wrap="none" anchor="ctr"/>
          <a:lstStyle>
            <a:lvl1pPr>
              <a:defRPr sz="2400">
                <a:solidFill>
                  <a:schemeClr val="tx1"/>
                </a:solidFill>
                <a:latin typeface="Arial" charset="0"/>
                <a:ea typeface="ヒラギノ角ゴ Pro W3" pitchFamily="-16" charset="-128"/>
              </a:defRPr>
            </a:lvl1pPr>
            <a:lvl2pPr marL="742950" indent="-285750">
              <a:defRPr sz="2400">
                <a:solidFill>
                  <a:schemeClr val="tx1"/>
                </a:solidFill>
                <a:latin typeface="Arial" charset="0"/>
                <a:ea typeface="ヒラギノ角ゴ Pro W3" pitchFamily="-16" charset="-128"/>
              </a:defRPr>
            </a:lvl2pPr>
            <a:lvl3pPr marL="1143000" indent="-228600">
              <a:defRPr sz="2400">
                <a:solidFill>
                  <a:schemeClr val="tx1"/>
                </a:solidFill>
                <a:latin typeface="Arial" charset="0"/>
                <a:ea typeface="ヒラギノ角ゴ Pro W3" pitchFamily="-16" charset="-128"/>
              </a:defRPr>
            </a:lvl3pPr>
            <a:lvl4pPr marL="1600200" indent="-228600">
              <a:defRPr sz="2400">
                <a:solidFill>
                  <a:schemeClr val="tx1"/>
                </a:solidFill>
                <a:latin typeface="Arial" charset="0"/>
                <a:ea typeface="ヒラギノ角ゴ Pro W3" pitchFamily="-16" charset="-128"/>
              </a:defRPr>
            </a:lvl4pPr>
            <a:lvl5pPr marL="2057400" indent="-228600">
              <a:defRPr sz="2400">
                <a:solidFill>
                  <a:schemeClr val="tx1"/>
                </a:solidFill>
                <a:latin typeface="Arial" charset="0"/>
                <a:ea typeface="ヒラギノ角ゴ Pro W3" pitchFamily="-1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1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1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1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16" charset="-128"/>
              </a:defRPr>
            </a:lvl9pPr>
          </a:lstStyle>
          <a:p>
            <a:endParaRPr lang="en-GB" altLang="en-US"/>
          </a:p>
        </p:txBody>
      </p:sp>
      <p:sp>
        <p:nvSpPr>
          <p:cNvPr id="1027" name="Rectangle 3"/>
          <p:cNvSpPr>
            <a:spLocks noGrp="1" noChangeArrowheads="1"/>
          </p:cNvSpPr>
          <p:nvPr>
            <p:ph type="title"/>
          </p:nvPr>
        </p:nvSpPr>
        <p:spPr bwMode="auto">
          <a:xfrm>
            <a:off x="647700" y="548680"/>
            <a:ext cx="5578475" cy="906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647700" y="1798638"/>
            <a:ext cx="7737475" cy="431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6149" name="Rectangle 5"/>
          <p:cNvSpPr>
            <a:spLocks noGrp="1" noChangeArrowheads="1"/>
          </p:cNvSpPr>
          <p:nvPr>
            <p:ph type="sldNum" sz="quarter" idx="4"/>
          </p:nvPr>
        </p:nvSpPr>
        <p:spPr bwMode="auto">
          <a:xfrm>
            <a:off x="6821488"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lvl1pPr algn="r">
              <a:defRPr sz="900" smtClean="0">
                <a:solidFill>
                  <a:srgbClr val="5F2861"/>
                </a:solidFill>
                <a:ea typeface="+mn-ea"/>
              </a:defRPr>
            </a:lvl1pPr>
          </a:lstStyle>
          <a:p>
            <a:fld id="{5135B715-8D31-4E84-B83F-FA1D783D70DA}" type="slidenum">
              <a:rPr lang="en-GB" smtClean="0"/>
              <a:t>‹#›</a:t>
            </a:fld>
            <a:endParaRPr lang="en-GB"/>
          </a:p>
        </p:txBody>
      </p:sp>
      <p:sp>
        <p:nvSpPr>
          <p:cNvPr id="1030" name="Line 6"/>
          <p:cNvSpPr>
            <a:spLocks noChangeShapeType="1"/>
          </p:cNvSpPr>
          <p:nvPr/>
        </p:nvSpPr>
        <p:spPr bwMode="auto">
          <a:xfrm flipH="1">
            <a:off x="449263" y="6505575"/>
            <a:ext cx="8277225" cy="0"/>
          </a:xfrm>
          <a:prstGeom prst="line">
            <a:avLst/>
          </a:prstGeom>
          <a:noFill/>
          <a:ln w="12700">
            <a:solidFill>
              <a:srgbClr val="5F286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pic>
        <p:nvPicPr>
          <p:cNvPr id="9" name="Picture 8" descr="CQC_ACADEMY.eps"/>
          <p:cNvPicPr/>
          <p:nvPr/>
        </p:nvPicPr>
        <p:blipFill>
          <a:blip r:embed="rId13"/>
          <a:stretch>
            <a:fillRect/>
          </a:stretch>
        </p:blipFill>
        <p:spPr>
          <a:xfrm>
            <a:off x="7308304" y="517273"/>
            <a:ext cx="1155631" cy="823495"/>
          </a:xfrm>
          <a:prstGeom prst="rect">
            <a:avLst/>
          </a:prstGeom>
        </p:spPr>
      </p:pic>
    </p:spTree>
    <p:extLst>
      <p:ext uri="{BB962C8B-B14F-4D97-AF65-F5344CB8AC3E}">
        <p14:creationId xmlns:p14="http://schemas.microsoft.com/office/powerpoint/2010/main" val="16010303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rtl="0" eaLnBrk="1" fontAlgn="base" hangingPunct="1">
        <a:lnSpc>
          <a:spcPct val="85000"/>
        </a:lnSpc>
        <a:spcBef>
          <a:spcPct val="0"/>
        </a:spcBef>
        <a:spcAft>
          <a:spcPct val="0"/>
        </a:spcAft>
        <a:defRPr sz="2600">
          <a:solidFill>
            <a:srgbClr val="F49000"/>
          </a:solidFill>
          <a:latin typeface="+mj-lt"/>
          <a:ea typeface="+mj-ea"/>
          <a:cs typeface="+mj-cs"/>
        </a:defRPr>
      </a:lvl1pPr>
      <a:lvl2pPr algn="l" rtl="0" eaLnBrk="1" fontAlgn="base" hangingPunct="1">
        <a:lnSpc>
          <a:spcPct val="85000"/>
        </a:lnSpc>
        <a:spcBef>
          <a:spcPct val="0"/>
        </a:spcBef>
        <a:spcAft>
          <a:spcPct val="0"/>
        </a:spcAft>
        <a:defRPr sz="2600">
          <a:solidFill>
            <a:schemeClr val="bg1"/>
          </a:solidFill>
          <a:latin typeface="Arial" charset="0"/>
          <a:ea typeface="ＭＳ Ｐゴシック" pitchFamily="-16" charset="-128"/>
        </a:defRPr>
      </a:lvl2pPr>
      <a:lvl3pPr algn="l" rtl="0" eaLnBrk="1" fontAlgn="base" hangingPunct="1">
        <a:lnSpc>
          <a:spcPct val="85000"/>
        </a:lnSpc>
        <a:spcBef>
          <a:spcPct val="0"/>
        </a:spcBef>
        <a:spcAft>
          <a:spcPct val="0"/>
        </a:spcAft>
        <a:defRPr sz="2600">
          <a:solidFill>
            <a:schemeClr val="bg1"/>
          </a:solidFill>
          <a:latin typeface="Arial" charset="0"/>
          <a:ea typeface="ＭＳ Ｐゴシック" pitchFamily="-16" charset="-128"/>
        </a:defRPr>
      </a:lvl3pPr>
      <a:lvl4pPr algn="l" rtl="0" eaLnBrk="1" fontAlgn="base" hangingPunct="1">
        <a:lnSpc>
          <a:spcPct val="85000"/>
        </a:lnSpc>
        <a:spcBef>
          <a:spcPct val="0"/>
        </a:spcBef>
        <a:spcAft>
          <a:spcPct val="0"/>
        </a:spcAft>
        <a:defRPr sz="2600">
          <a:solidFill>
            <a:schemeClr val="bg1"/>
          </a:solidFill>
          <a:latin typeface="Arial" charset="0"/>
          <a:ea typeface="ＭＳ Ｐゴシック" pitchFamily="-16" charset="-128"/>
        </a:defRPr>
      </a:lvl4pPr>
      <a:lvl5pPr algn="l" rtl="0" eaLnBrk="1" fontAlgn="base" hangingPunct="1">
        <a:lnSpc>
          <a:spcPct val="85000"/>
        </a:lnSpc>
        <a:spcBef>
          <a:spcPct val="0"/>
        </a:spcBef>
        <a:spcAft>
          <a:spcPct val="0"/>
        </a:spcAft>
        <a:defRPr sz="2600">
          <a:solidFill>
            <a:schemeClr val="bg1"/>
          </a:solidFill>
          <a:latin typeface="Arial" charset="0"/>
          <a:ea typeface="ＭＳ Ｐゴシック" pitchFamily="-16" charset="-128"/>
        </a:defRPr>
      </a:lvl5pPr>
      <a:lvl6pPr marL="457200" algn="l" rtl="0" eaLnBrk="1" fontAlgn="base" hangingPunct="1">
        <a:lnSpc>
          <a:spcPct val="85000"/>
        </a:lnSpc>
        <a:spcBef>
          <a:spcPct val="0"/>
        </a:spcBef>
        <a:spcAft>
          <a:spcPct val="0"/>
        </a:spcAft>
        <a:defRPr sz="2600">
          <a:solidFill>
            <a:schemeClr val="bg1"/>
          </a:solidFill>
          <a:latin typeface="Arial" charset="0"/>
          <a:ea typeface="ＭＳ Ｐゴシック" pitchFamily="-16" charset="-128"/>
        </a:defRPr>
      </a:lvl6pPr>
      <a:lvl7pPr marL="914400" algn="l" rtl="0" eaLnBrk="1" fontAlgn="base" hangingPunct="1">
        <a:lnSpc>
          <a:spcPct val="85000"/>
        </a:lnSpc>
        <a:spcBef>
          <a:spcPct val="0"/>
        </a:spcBef>
        <a:spcAft>
          <a:spcPct val="0"/>
        </a:spcAft>
        <a:defRPr sz="2600">
          <a:solidFill>
            <a:schemeClr val="bg1"/>
          </a:solidFill>
          <a:latin typeface="Arial" charset="0"/>
          <a:ea typeface="ＭＳ Ｐゴシック" pitchFamily="-16" charset="-128"/>
        </a:defRPr>
      </a:lvl7pPr>
      <a:lvl8pPr marL="1371600" algn="l" rtl="0" eaLnBrk="1" fontAlgn="base" hangingPunct="1">
        <a:lnSpc>
          <a:spcPct val="85000"/>
        </a:lnSpc>
        <a:spcBef>
          <a:spcPct val="0"/>
        </a:spcBef>
        <a:spcAft>
          <a:spcPct val="0"/>
        </a:spcAft>
        <a:defRPr sz="2600">
          <a:solidFill>
            <a:schemeClr val="bg1"/>
          </a:solidFill>
          <a:latin typeface="Arial" charset="0"/>
          <a:ea typeface="ＭＳ Ｐゴシック" pitchFamily="-16" charset="-128"/>
        </a:defRPr>
      </a:lvl8pPr>
      <a:lvl9pPr marL="1828800" algn="l" rtl="0" eaLnBrk="1" fontAlgn="base" hangingPunct="1">
        <a:lnSpc>
          <a:spcPct val="85000"/>
        </a:lnSpc>
        <a:spcBef>
          <a:spcPct val="0"/>
        </a:spcBef>
        <a:spcAft>
          <a:spcPct val="0"/>
        </a:spcAft>
        <a:defRPr sz="2600">
          <a:solidFill>
            <a:schemeClr val="bg1"/>
          </a:solidFill>
          <a:latin typeface="Arial" charset="0"/>
          <a:ea typeface="ＭＳ Ｐゴシック" pitchFamily="-16" charset="-128"/>
        </a:defRPr>
      </a:lvl9pPr>
    </p:titleStyle>
    <p:bodyStyle>
      <a:lvl1pPr algn="l" rtl="0" eaLnBrk="1" fontAlgn="base" hangingPunct="1">
        <a:lnSpc>
          <a:spcPct val="90000"/>
        </a:lnSpc>
        <a:spcBef>
          <a:spcPct val="60000"/>
        </a:spcBef>
        <a:spcAft>
          <a:spcPct val="0"/>
        </a:spcAft>
        <a:buClr>
          <a:srgbClr val="5F2861"/>
        </a:buClr>
        <a:buSzPct val="120000"/>
        <a:tabLst>
          <a:tab pos="261938" algn="l"/>
        </a:tabLst>
        <a:defRPr sz="2000">
          <a:solidFill>
            <a:schemeClr val="tx1"/>
          </a:solidFill>
          <a:latin typeface="+mn-lt"/>
          <a:ea typeface="+mn-ea"/>
          <a:cs typeface="+mn-cs"/>
        </a:defRPr>
      </a:lvl1pPr>
      <a:lvl2pPr marL="700088" indent="-258763" algn="l" rtl="0" eaLnBrk="1" fontAlgn="base" hangingPunct="1">
        <a:lnSpc>
          <a:spcPct val="90000"/>
        </a:lnSpc>
        <a:spcBef>
          <a:spcPct val="50000"/>
        </a:spcBef>
        <a:spcAft>
          <a:spcPct val="0"/>
        </a:spcAft>
        <a:buClr>
          <a:srgbClr val="5F2861"/>
        </a:buClr>
        <a:buSzPct val="120000"/>
        <a:buChar char="•"/>
        <a:tabLst>
          <a:tab pos="261938" algn="l"/>
        </a:tabLst>
        <a:defRPr sz="2000">
          <a:solidFill>
            <a:schemeClr val="tx1"/>
          </a:solidFill>
          <a:latin typeface="+mn-lt"/>
          <a:ea typeface="+mn-ea"/>
        </a:defRPr>
      </a:lvl2pPr>
      <a:lvl3pPr marL="1162050" indent="-282575" algn="l" rtl="0" eaLnBrk="1" fontAlgn="base" hangingPunct="1">
        <a:lnSpc>
          <a:spcPct val="90000"/>
        </a:lnSpc>
        <a:spcBef>
          <a:spcPct val="50000"/>
        </a:spcBef>
        <a:spcAft>
          <a:spcPct val="0"/>
        </a:spcAft>
        <a:buFont typeface="Arial" charset="0"/>
        <a:buChar char="-"/>
        <a:tabLst>
          <a:tab pos="261938" algn="l"/>
        </a:tabLst>
        <a:defRPr sz="2000">
          <a:solidFill>
            <a:schemeClr val="tx1"/>
          </a:solidFill>
          <a:latin typeface="+mn-lt"/>
          <a:ea typeface="+mn-ea"/>
        </a:defRPr>
      </a:lvl3pPr>
      <a:lvl4pPr marL="1627188" indent="-285750" algn="l" rtl="0" eaLnBrk="1" fontAlgn="base" hangingPunct="1">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n-ea"/>
        </a:defRPr>
      </a:lvl4pPr>
      <a:lvl5pPr marL="2087563" indent="-280988" algn="l" rtl="0" eaLnBrk="1" fontAlgn="base" hangingPunct="1">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n-ea"/>
        </a:defRPr>
      </a:lvl5pPr>
      <a:lvl6pPr marL="2544763" indent="-280988" algn="l" rtl="0" eaLnBrk="1" fontAlgn="base" hangingPunct="1">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n-ea"/>
        </a:defRPr>
      </a:lvl6pPr>
      <a:lvl7pPr marL="3001963" indent="-280988" algn="l" rtl="0" eaLnBrk="1" fontAlgn="base" hangingPunct="1">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n-ea"/>
        </a:defRPr>
      </a:lvl7pPr>
      <a:lvl8pPr marL="3459163" indent="-280988" algn="l" rtl="0" eaLnBrk="1" fontAlgn="base" hangingPunct="1">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n-ea"/>
        </a:defRPr>
      </a:lvl8pPr>
      <a:lvl9pPr marL="3916363" indent="-280988" algn="l" rtl="0" eaLnBrk="1" fontAlgn="base" hangingPunct="1">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AutoShape 2">
            <a:extLst>
              <a:ext uri="{FF2B5EF4-FFF2-40B4-BE49-F238E27FC236}">
                <a16:creationId xmlns:a16="http://schemas.microsoft.com/office/drawing/2014/main" id="{F8F34B23-B211-4B30-A380-142BD9D5B147}"/>
              </a:ext>
            </a:extLst>
          </p:cNvPr>
          <p:cNvSpPr>
            <a:spLocks noChangeArrowheads="1"/>
          </p:cNvSpPr>
          <p:nvPr/>
        </p:nvSpPr>
        <p:spPr bwMode="auto">
          <a:xfrm>
            <a:off x="449263" y="449263"/>
            <a:ext cx="8277225" cy="990600"/>
          </a:xfrm>
          <a:prstGeom prst="roundRect">
            <a:avLst>
              <a:gd name="adj" fmla="val 7213"/>
            </a:avLst>
          </a:prstGeom>
          <a:solidFill>
            <a:srgbClr val="5F2861"/>
          </a:solidFill>
          <a:ln>
            <a:noFill/>
          </a:ln>
        </p:spPr>
        <p:txBody>
          <a:bodyPr wrap="none" anchor="ctr"/>
          <a:lstStyle>
            <a:lvl1pPr>
              <a:defRPr sz="2400">
                <a:solidFill>
                  <a:schemeClr val="tx1"/>
                </a:solidFill>
                <a:latin typeface="Arial" panose="020B0604020202020204" pitchFamily="34" charset="0"/>
                <a:ea typeface="ヒラギノ角ゴ Pro W3" pitchFamily="-16" charset="-128"/>
              </a:defRPr>
            </a:lvl1pPr>
            <a:lvl2pPr marL="742950" indent="-285750">
              <a:defRPr sz="2400">
                <a:solidFill>
                  <a:schemeClr val="tx1"/>
                </a:solidFill>
                <a:latin typeface="Arial" panose="020B0604020202020204" pitchFamily="34" charset="0"/>
                <a:ea typeface="ヒラギノ角ゴ Pro W3" pitchFamily="-16" charset="-128"/>
              </a:defRPr>
            </a:lvl2pPr>
            <a:lvl3pPr marL="1143000" indent="-228600">
              <a:defRPr sz="2400">
                <a:solidFill>
                  <a:schemeClr val="tx1"/>
                </a:solidFill>
                <a:latin typeface="Arial" panose="020B0604020202020204" pitchFamily="34" charset="0"/>
                <a:ea typeface="ヒラギノ角ゴ Pro W3" pitchFamily="-16" charset="-128"/>
              </a:defRPr>
            </a:lvl3pPr>
            <a:lvl4pPr marL="1600200" indent="-228600">
              <a:defRPr sz="2400">
                <a:solidFill>
                  <a:schemeClr val="tx1"/>
                </a:solidFill>
                <a:latin typeface="Arial" panose="020B0604020202020204" pitchFamily="34" charset="0"/>
                <a:ea typeface="ヒラギノ角ゴ Pro W3" pitchFamily="-16" charset="-128"/>
              </a:defRPr>
            </a:lvl4pPr>
            <a:lvl5pPr marL="2057400" indent="-228600">
              <a:defRPr sz="2400">
                <a:solidFill>
                  <a:schemeClr val="tx1"/>
                </a:solidFill>
                <a:latin typeface="Arial" panose="020B0604020202020204" pitchFamily="34" charset="0"/>
                <a:ea typeface="ヒラギノ角ゴ Pro W3" pitchFamily="-16"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6"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6"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6"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6" charset="-128"/>
              </a:defRPr>
            </a:lvl9pPr>
          </a:lstStyle>
          <a:p>
            <a:pPr>
              <a:defRPr/>
            </a:pPr>
            <a:endParaRPr lang="en-GB" altLang="en-US"/>
          </a:p>
        </p:txBody>
      </p:sp>
      <p:sp>
        <p:nvSpPr>
          <p:cNvPr id="1027" name="Rectangle 3">
            <a:extLst>
              <a:ext uri="{FF2B5EF4-FFF2-40B4-BE49-F238E27FC236}">
                <a16:creationId xmlns:a16="http://schemas.microsoft.com/office/drawing/2014/main" id="{0633F44B-3537-4F37-BB9D-07C2DE78D08D}"/>
              </a:ext>
            </a:extLst>
          </p:cNvPr>
          <p:cNvSpPr>
            <a:spLocks noGrp="1" noChangeArrowheads="1"/>
          </p:cNvSpPr>
          <p:nvPr>
            <p:ph type="title"/>
          </p:nvPr>
        </p:nvSpPr>
        <p:spPr bwMode="auto">
          <a:xfrm>
            <a:off x="647700" y="485775"/>
            <a:ext cx="5578475" cy="906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626D5E8B-FFE3-4FA5-888F-47E79713002A}"/>
              </a:ext>
            </a:extLst>
          </p:cNvPr>
          <p:cNvSpPr>
            <a:spLocks noGrp="1" noChangeArrowheads="1"/>
          </p:cNvSpPr>
          <p:nvPr>
            <p:ph type="body" idx="1"/>
          </p:nvPr>
        </p:nvSpPr>
        <p:spPr bwMode="auto">
          <a:xfrm>
            <a:off x="647700" y="1798638"/>
            <a:ext cx="7737475" cy="431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6149" name="Rectangle 5">
            <a:extLst>
              <a:ext uri="{FF2B5EF4-FFF2-40B4-BE49-F238E27FC236}">
                <a16:creationId xmlns:a16="http://schemas.microsoft.com/office/drawing/2014/main" id="{B4A5E589-0DF0-4413-ACB6-D51AB3200671}"/>
              </a:ext>
            </a:extLst>
          </p:cNvPr>
          <p:cNvSpPr>
            <a:spLocks noGrp="1" noChangeArrowheads="1"/>
          </p:cNvSpPr>
          <p:nvPr>
            <p:ph type="sldNum" sz="quarter" idx="4"/>
          </p:nvPr>
        </p:nvSpPr>
        <p:spPr bwMode="auto">
          <a:xfrm>
            <a:off x="6821488" y="6248400"/>
            <a:ext cx="1905000" cy="457200"/>
          </a:xfrm>
          <a:prstGeom prst="rect">
            <a:avLst/>
          </a:prstGeom>
          <a:noFill/>
          <a:ln>
            <a:noFill/>
          </a:ln>
        </p:spPr>
        <p:txBody>
          <a:bodyPr vert="horz" wrap="square" lIns="0" tIns="0" rIns="0" bIns="0" numCol="1" anchor="b" anchorCtr="0" compatLnSpc="1">
            <a:prstTxWarp prst="textNoShape">
              <a:avLst/>
            </a:prstTxWarp>
          </a:bodyPr>
          <a:lstStyle>
            <a:lvl1pPr algn="r">
              <a:defRPr sz="900">
                <a:solidFill>
                  <a:srgbClr val="5F2861"/>
                </a:solidFill>
                <a:ea typeface="+mn-ea"/>
              </a:defRPr>
            </a:lvl1pPr>
          </a:lstStyle>
          <a:p>
            <a:pPr>
              <a:defRPr/>
            </a:pPr>
            <a:fld id="{35EF7A02-29D4-4021-BCCE-94B720EEC0D6}" type="slidenum">
              <a:rPr lang="en-US" altLang="en-US"/>
              <a:pPr>
                <a:defRPr/>
              </a:pPr>
              <a:t>‹#›</a:t>
            </a:fld>
            <a:endParaRPr lang="en-US" altLang="en-US" sz="1400">
              <a:solidFill>
                <a:srgbClr val="6D2E69"/>
              </a:solidFill>
            </a:endParaRPr>
          </a:p>
        </p:txBody>
      </p:sp>
      <p:sp>
        <p:nvSpPr>
          <p:cNvPr id="1030" name="Line 6">
            <a:extLst>
              <a:ext uri="{FF2B5EF4-FFF2-40B4-BE49-F238E27FC236}">
                <a16:creationId xmlns:a16="http://schemas.microsoft.com/office/drawing/2014/main" id="{E328D6D5-047D-4D4C-A749-620869136FD0}"/>
              </a:ext>
            </a:extLst>
          </p:cNvPr>
          <p:cNvSpPr>
            <a:spLocks noChangeShapeType="1"/>
          </p:cNvSpPr>
          <p:nvPr/>
        </p:nvSpPr>
        <p:spPr bwMode="auto">
          <a:xfrm flipH="1">
            <a:off x="449263" y="6505575"/>
            <a:ext cx="8277225" cy="0"/>
          </a:xfrm>
          <a:prstGeom prst="line">
            <a:avLst/>
          </a:prstGeom>
          <a:noFill/>
          <a:ln w="12700">
            <a:solidFill>
              <a:srgbClr val="5F286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pic>
        <p:nvPicPr>
          <p:cNvPr id="1031" name="Picture 4">
            <a:extLst>
              <a:ext uri="{FF2B5EF4-FFF2-40B4-BE49-F238E27FC236}">
                <a16:creationId xmlns:a16="http://schemas.microsoft.com/office/drawing/2014/main" id="{D488FAAA-4253-4720-B73E-8A0DE8081475}"/>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4266"/>
          <a:stretch>
            <a:fillRect/>
          </a:stretch>
        </p:blipFill>
        <p:spPr bwMode="auto">
          <a:xfrm>
            <a:off x="6530975" y="620713"/>
            <a:ext cx="199707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75959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hf hdr="0" ftr="0" dt="0"/>
  <p:txStyles>
    <p:titleStyle>
      <a:lvl1pPr algn="l" rtl="0" eaLnBrk="0" fontAlgn="base" hangingPunct="0">
        <a:lnSpc>
          <a:spcPct val="85000"/>
        </a:lnSpc>
        <a:spcBef>
          <a:spcPct val="0"/>
        </a:spcBef>
        <a:spcAft>
          <a:spcPct val="0"/>
        </a:spcAft>
        <a:defRPr sz="2600" kern="1200">
          <a:solidFill>
            <a:schemeClr val="bg1"/>
          </a:solidFill>
          <a:latin typeface="+mj-lt"/>
          <a:ea typeface="+mj-ea"/>
          <a:cs typeface="+mj-cs"/>
        </a:defRPr>
      </a:lvl1pPr>
      <a:lvl2pPr algn="l" rtl="0" eaLnBrk="0" fontAlgn="base" hangingPunct="0">
        <a:lnSpc>
          <a:spcPct val="85000"/>
        </a:lnSpc>
        <a:spcBef>
          <a:spcPct val="0"/>
        </a:spcBef>
        <a:spcAft>
          <a:spcPct val="0"/>
        </a:spcAft>
        <a:defRPr sz="2600">
          <a:solidFill>
            <a:schemeClr val="bg1"/>
          </a:solidFill>
          <a:latin typeface="Arial" panose="020B0604020202020204" pitchFamily="34" charset="0"/>
          <a:ea typeface="ＭＳ Ｐゴシック" panose="020B0600070205080204" pitchFamily="34" charset="-128"/>
        </a:defRPr>
      </a:lvl2pPr>
      <a:lvl3pPr algn="l" rtl="0" eaLnBrk="0" fontAlgn="base" hangingPunct="0">
        <a:lnSpc>
          <a:spcPct val="85000"/>
        </a:lnSpc>
        <a:spcBef>
          <a:spcPct val="0"/>
        </a:spcBef>
        <a:spcAft>
          <a:spcPct val="0"/>
        </a:spcAft>
        <a:defRPr sz="2600">
          <a:solidFill>
            <a:schemeClr val="bg1"/>
          </a:solidFill>
          <a:latin typeface="Arial" panose="020B0604020202020204" pitchFamily="34" charset="0"/>
          <a:ea typeface="ＭＳ Ｐゴシック" panose="020B0600070205080204" pitchFamily="34" charset="-128"/>
        </a:defRPr>
      </a:lvl3pPr>
      <a:lvl4pPr algn="l" rtl="0" eaLnBrk="0" fontAlgn="base" hangingPunct="0">
        <a:lnSpc>
          <a:spcPct val="85000"/>
        </a:lnSpc>
        <a:spcBef>
          <a:spcPct val="0"/>
        </a:spcBef>
        <a:spcAft>
          <a:spcPct val="0"/>
        </a:spcAft>
        <a:defRPr sz="2600">
          <a:solidFill>
            <a:schemeClr val="bg1"/>
          </a:solidFill>
          <a:latin typeface="Arial" panose="020B0604020202020204" pitchFamily="34" charset="0"/>
          <a:ea typeface="ＭＳ Ｐゴシック" panose="020B0600070205080204" pitchFamily="34" charset="-128"/>
        </a:defRPr>
      </a:lvl4pPr>
      <a:lvl5pPr algn="l" rtl="0" eaLnBrk="0" fontAlgn="base" hangingPunct="0">
        <a:lnSpc>
          <a:spcPct val="85000"/>
        </a:lnSpc>
        <a:spcBef>
          <a:spcPct val="0"/>
        </a:spcBef>
        <a:spcAft>
          <a:spcPct val="0"/>
        </a:spcAft>
        <a:defRPr sz="2600">
          <a:solidFill>
            <a:schemeClr val="bg1"/>
          </a:solidFill>
          <a:latin typeface="Arial" panose="020B0604020202020204" pitchFamily="34" charset="0"/>
          <a:ea typeface="ＭＳ Ｐゴシック" panose="020B0600070205080204" pitchFamily="34" charset="-128"/>
        </a:defRPr>
      </a:lvl5pPr>
      <a:lvl6pPr marL="457200" algn="l" rtl="0" fontAlgn="base">
        <a:lnSpc>
          <a:spcPct val="85000"/>
        </a:lnSpc>
        <a:spcBef>
          <a:spcPct val="0"/>
        </a:spcBef>
        <a:spcAft>
          <a:spcPct val="0"/>
        </a:spcAft>
        <a:defRPr sz="2600">
          <a:solidFill>
            <a:schemeClr val="bg1"/>
          </a:solidFill>
          <a:latin typeface="Arial" panose="020B0604020202020204" pitchFamily="34" charset="0"/>
          <a:ea typeface="ＭＳ Ｐゴシック" panose="020B0600070205080204" pitchFamily="34" charset="-128"/>
        </a:defRPr>
      </a:lvl6pPr>
      <a:lvl7pPr marL="914400" algn="l" rtl="0" fontAlgn="base">
        <a:lnSpc>
          <a:spcPct val="85000"/>
        </a:lnSpc>
        <a:spcBef>
          <a:spcPct val="0"/>
        </a:spcBef>
        <a:spcAft>
          <a:spcPct val="0"/>
        </a:spcAft>
        <a:defRPr sz="2600">
          <a:solidFill>
            <a:schemeClr val="bg1"/>
          </a:solidFill>
          <a:latin typeface="Arial" panose="020B0604020202020204" pitchFamily="34" charset="0"/>
          <a:ea typeface="ＭＳ Ｐゴシック" panose="020B0600070205080204" pitchFamily="34" charset="-128"/>
        </a:defRPr>
      </a:lvl7pPr>
      <a:lvl8pPr marL="1371600" algn="l" rtl="0" fontAlgn="base">
        <a:lnSpc>
          <a:spcPct val="85000"/>
        </a:lnSpc>
        <a:spcBef>
          <a:spcPct val="0"/>
        </a:spcBef>
        <a:spcAft>
          <a:spcPct val="0"/>
        </a:spcAft>
        <a:defRPr sz="2600">
          <a:solidFill>
            <a:schemeClr val="bg1"/>
          </a:solidFill>
          <a:latin typeface="Arial" panose="020B0604020202020204" pitchFamily="34" charset="0"/>
          <a:ea typeface="ＭＳ Ｐゴシック" panose="020B0600070205080204" pitchFamily="34" charset="-128"/>
        </a:defRPr>
      </a:lvl8pPr>
      <a:lvl9pPr marL="1828800" algn="l" rtl="0" fontAlgn="base">
        <a:lnSpc>
          <a:spcPct val="85000"/>
        </a:lnSpc>
        <a:spcBef>
          <a:spcPct val="0"/>
        </a:spcBef>
        <a:spcAft>
          <a:spcPct val="0"/>
        </a:spcAft>
        <a:defRPr sz="2600">
          <a:solidFill>
            <a:schemeClr val="bg1"/>
          </a:solidFill>
          <a:latin typeface="Arial" panose="020B0604020202020204" pitchFamily="34" charset="0"/>
          <a:ea typeface="ＭＳ Ｐゴシック" panose="020B0600070205080204" pitchFamily="34" charset="-128"/>
        </a:defRPr>
      </a:lvl9pPr>
    </p:titleStyle>
    <p:bodyStyle>
      <a:lvl1pPr algn="l" rtl="0" eaLnBrk="0" fontAlgn="base" hangingPunct="0">
        <a:lnSpc>
          <a:spcPct val="90000"/>
        </a:lnSpc>
        <a:spcBef>
          <a:spcPct val="60000"/>
        </a:spcBef>
        <a:spcAft>
          <a:spcPct val="0"/>
        </a:spcAft>
        <a:buClr>
          <a:srgbClr val="5F2861"/>
        </a:buClr>
        <a:buSzPct val="120000"/>
        <a:tabLst>
          <a:tab pos="261938" algn="l"/>
        </a:tabLst>
        <a:defRPr sz="2000" kern="1200">
          <a:solidFill>
            <a:schemeClr val="tx1"/>
          </a:solidFill>
          <a:latin typeface="+mn-lt"/>
          <a:ea typeface="+mn-ea"/>
          <a:cs typeface="+mn-cs"/>
        </a:defRPr>
      </a:lvl1pPr>
      <a:lvl2pPr marL="700088" indent="-258763" algn="l" rtl="0" eaLnBrk="0" fontAlgn="base" hangingPunct="0">
        <a:lnSpc>
          <a:spcPct val="90000"/>
        </a:lnSpc>
        <a:spcBef>
          <a:spcPct val="50000"/>
        </a:spcBef>
        <a:spcAft>
          <a:spcPct val="0"/>
        </a:spcAft>
        <a:buClr>
          <a:srgbClr val="5F2861"/>
        </a:buClr>
        <a:buSzPct val="120000"/>
        <a:buChar char="•"/>
        <a:tabLst>
          <a:tab pos="261938" algn="l"/>
        </a:tabLst>
        <a:defRPr sz="2000" kern="1200">
          <a:solidFill>
            <a:schemeClr val="tx1"/>
          </a:solidFill>
          <a:latin typeface="+mn-lt"/>
          <a:ea typeface="+mn-ea"/>
          <a:cs typeface="+mn-cs"/>
        </a:defRPr>
      </a:lvl2pPr>
      <a:lvl3pPr marL="1162050" indent="-282575" algn="l" rtl="0" eaLnBrk="0" fontAlgn="base" hangingPunct="0">
        <a:lnSpc>
          <a:spcPct val="90000"/>
        </a:lnSpc>
        <a:spcBef>
          <a:spcPct val="50000"/>
        </a:spcBef>
        <a:spcAft>
          <a:spcPct val="0"/>
        </a:spcAft>
        <a:buFont typeface="Arial" panose="020B0604020202020204" pitchFamily="34" charset="0"/>
        <a:buChar char="-"/>
        <a:tabLst>
          <a:tab pos="261938" algn="l"/>
        </a:tabLst>
        <a:defRPr sz="2000" kern="1200">
          <a:solidFill>
            <a:schemeClr val="tx1"/>
          </a:solidFill>
          <a:latin typeface="+mn-lt"/>
          <a:ea typeface="+mn-ea"/>
          <a:cs typeface="+mn-cs"/>
        </a:defRPr>
      </a:lvl3pPr>
      <a:lvl4pPr marL="1627188" indent="-285750" algn="l" rtl="0" eaLnBrk="0" fontAlgn="base" hangingPunct="0">
        <a:lnSpc>
          <a:spcPct val="90000"/>
        </a:lnSpc>
        <a:spcBef>
          <a:spcPct val="50000"/>
        </a:spcBef>
        <a:spcAft>
          <a:spcPct val="0"/>
        </a:spcAft>
        <a:buFont typeface="Wingdings 2" panose="05020102010507070707" pitchFamily="18" charset="2"/>
        <a:buChar char=""/>
        <a:tabLst>
          <a:tab pos="261938" algn="l"/>
        </a:tabLst>
        <a:defRPr sz="2000" kern="1200">
          <a:solidFill>
            <a:schemeClr val="tx1"/>
          </a:solidFill>
          <a:latin typeface="+mn-lt"/>
          <a:ea typeface="+mn-ea"/>
          <a:cs typeface="+mn-cs"/>
        </a:defRPr>
      </a:lvl4pPr>
      <a:lvl5pPr marL="2087563" indent="-280988" algn="l" rtl="0" eaLnBrk="0" fontAlgn="base" hangingPunct="0">
        <a:lnSpc>
          <a:spcPct val="90000"/>
        </a:lnSpc>
        <a:spcBef>
          <a:spcPct val="50000"/>
        </a:spcBef>
        <a:spcAft>
          <a:spcPct val="0"/>
        </a:spcAft>
        <a:buFont typeface="Wingdings 2" panose="05020102010507070707" pitchFamily="18" charset="2"/>
        <a:buChar char=""/>
        <a:tabLst>
          <a:tab pos="261938" algn="l"/>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8.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8.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9.png"/><Relationship Id="rId9" Type="http://schemas.openxmlformats.org/officeDocument/2006/relationships/image" Target="../media/image27.png"/><Relationship Id="rId14" Type="http://schemas.openxmlformats.org/officeDocument/2006/relationships/image" Target="../media/image32.svg"/></Relationships>
</file>

<file path=ppt/slides/_rels/slide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8.png"/><Relationship Id="rId7"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9.png"/><Relationship Id="rId9"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8.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sv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9.png"/><Relationship Id="rId9" Type="http://schemas.openxmlformats.org/officeDocument/2006/relationships/image" Target="../media/image43.png"/></Relationships>
</file>

<file path=ppt/slides/_rels/slide7.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18.xml"/><Relationship Id="rId3" Type="http://schemas.openxmlformats.org/officeDocument/2006/relationships/slide" Target="slide8.xml"/><Relationship Id="rId7" Type="http://schemas.openxmlformats.org/officeDocument/2006/relationships/slide" Target="slide12.xml"/><Relationship Id="rId12" Type="http://schemas.openxmlformats.org/officeDocument/2006/relationships/slide" Target="slide17.xml"/><Relationship Id="rId17" Type="http://schemas.openxmlformats.org/officeDocument/2006/relationships/slide" Target="slide22.xml"/><Relationship Id="rId2" Type="http://schemas.openxmlformats.org/officeDocument/2006/relationships/notesSlide" Target="../notesSlides/notesSlide7.xml"/><Relationship Id="rId16" Type="http://schemas.openxmlformats.org/officeDocument/2006/relationships/slide" Target="slide21.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16.xml"/><Relationship Id="rId5" Type="http://schemas.openxmlformats.org/officeDocument/2006/relationships/slide" Target="slide10.xml"/><Relationship Id="rId15" Type="http://schemas.openxmlformats.org/officeDocument/2006/relationships/slide" Target="slide20.xml"/><Relationship Id="rId10" Type="http://schemas.openxmlformats.org/officeDocument/2006/relationships/slide" Target="slide15.xml"/><Relationship Id="rId4" Type="http://schemas.openxmlformats.org/officeDocument/2006/relationships/slide" Target="slide9.xml"/><Relationship Id="rId9" Type="http://schemas.openxmlformats.org/officeDocument/2006/relationships/slide" Target="slide14.xml"/><Relationship Id="rId14" Type="http://schemas.openxmlformats.org/officeDocument/2006/relationships/slide" Target="slide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2FE7721-625D-A13C-1E1A-70216A3E1F14}"/>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6C35E1AA-0C1E-F427-B3BF-B7D0BB5F53C5}"/>
              </a:ext>
            </a:extLst>
          </p:cNvPr>
          <p:cNvCxnSpPr/>
          <p:nvPr/>
        </p:nvCxnSpPr>
        <p:spPr>
          <a:xfrm>
            <a:off x="37648" y="3299362"/>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1D0747C2-FE25-47C1-B0CA-660308BFD95E}"/>
              </a:ext>
            </a:extLst>
          </p:cNvPr>
          <p:cNvCxnSpPr/>
          <p:nvPr/>
        </p:nvCxnSpPr>
        <p:spPr>
          <a:xfrm>
            <a:off x="37648" y="836280"/>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sp>
        <p:nvSpPr>
          <p:cNvPr id="2" name="Title 1">
            <a:extLst>
              <a:ext uri="{FF2B5EF4-FFF2-40B4-BE49-F238E27FC236}">
                <a16:creationId xmlns:a16="http://schemas.microsoft.com/office/drawing/2014/main" id="{81F7903A-9DCB-3B06-103C-D0FB35E9BAE5}"/>
              </a:ext>
            </a:extLst>
          </p:cNvPr>
          <p:cNvSpPr>
            <a:spLocks noGrp="1"/>
          </p:cNvSpPr>
          <p:nvPr>
            <p:ph type="title"/>
          </p:nvPr>
        </p:nvSpPr>
        <p:spPr>
          <a:xfrm>
            <a:off x="260656" y="720079"/>
            <a:ext cx="4209744" cy="204311"/>
          </a:xfrm>
          <a:prstGeom prst="roundRect">
            <a:avLst/>
          </a:prstGeom>
          <a:solidFill>
            <a:schemeClr val="bg1"/>
          </a:solidFill>
        </p:spPr>
        <p:txBody>
          <a:bodyPr/>
          <a:lstStyle/>
          <a:p>
            <a:r>
              <a:rPr lang="en-GB" sz="1200">
                <a:solidFill>
                  <a:schemeClr val="tx1"/>
                </a:solidFill>
                <a:latin typeface="Segoe UI" panose="020B0502040204020203" pitchFamily="34" charset="0"/>
                <a:cs typeface="Segoe UI" panose="020B0502040204020203" pitchFamily="34" charset="0"/>
              </a:rPr>
              <a:t>What we’ve found this year across our overall representation…</a:t>
            </a:r>
          </a:p>
        </p:txBody>
      </p:sp>
      <p:pic>
        <p:nvPicPr>
          <p:cNvPr id="12" name="Picture 11" descr="A close-up of a logo&#10;&#10;AI-generated content may be incorrect.">
            <a:extLst>
              <a:ext uri="{FF2B5EF4-FFF2-40B4-BE49-F238E27FC236}">
                <a16:creationId xmlns:a16="http://schemas.microsoft.com/office/drawing/2014/main" id="{CF95B356-6BB8-F2D4-B705-BE8994CEC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77" y="70038"/>
            <a:ext cx="1438659" cy="454153"/>
          </a:xfrm>
          <a:prstGeom prst="rect">
            <a:avLst/>
          </a:prstGeom>
        </p:spPr>
      </p:pic>
      <p:pic>
        <p:nvPicPr>
          <p:cNvPr id="13" name="Picture 12" descr="A colorful rectangular object with a black background&#10;&#10;AI-generated content may be incorrect.">
            <a:extLst>
              <a:ext uri="{FF2B5EF4-FFF2-40B4-BE49-F238E27FC236}">
                <a16:creationId xmlns:a16="http://schemas.microsoft.com/office/drawing/2014/main" id="{57C3E166-CAA3-DDC8-7B55-56F5DB9708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2115" y="0"/>
            <a:ext cx="1791885" cy="769101"/>
          </a:xfrm>
          <a:prstGeom prst="rect">
            <a:avLst/>
          </a:prstGeom>
        </p:spPr>
      </p:pic>
      <p:sp>
        <p:nvSpPr>
          <p:cNvPr id="18" name="Title 1">
            <a:extLst>
              <a:ext uri="{FF2B5EF4-FFF2-40B4-BE49-F238E27FC236}">
                <a16:creationId xmlns:a16="http://schemas.microsoft.com/office/drawing/2014/main" id="{F4CBC993-D434-FE03-FEC3-BC994717067D}"/>
              </a:ext>
            </a:extLst>
          </p:cNvPr>
          <p:cNvSpPr txBox="1">
            <a:spLocks/>
          </p:cNvSpPr>
          <p:nvPr/>
        </p:nvSpPr>
        <p:spPr bwMode="gray">
          <a:xfrm>
            <a:off x="257983" y="3197206"/>
            <a:ext cx="2661102" cy="204311"/>
          </a:xfrm>
          <a:prstGeom prst="roundRect">
            <a:avLst/>
          </a:prstGeom>
          <a:solidFill>
            <a:schemeClr val="bg1"/>
          </a:solidFill>
          <a:ln w="9525">
            <a:noFill/>
            <a:miter lim="800000"/>
            <a:headEnd/>
            <a:tailEnd/>
          </a:ln>
          <a:effectLst/>
        </p:spPr>
        <p:txBody>
          <a:bodyPr vert="horz" wrap="square" lIns="0" tIns="0" rIns="0" bIns="0" numCol="1" anchor="ctr" anchorCtr="0" compatLnSpc="1">
            <a:prstTxWarp prst="textNoShape">
              <a:avLst/>
            </a:prstTxWarp>
            <a:spAutoFit/>
          </a:bodyPr>
          <a:lstStyle>
            <a:lvl1pPr algn="l" defTabSz="912813" rtl="0" fontAlgn="base">
              <a:spcBef>
                <a:spcPct val="0"/>
              </a:spcBef>
              <a:spcAft>
                <a:spcPct val="0"/>
              </a:spcAft>
              <a:tabLst>
                <a:tab pos="274638" algn="l"/>
              </a:tabLst>
              <a:defRPr sz="2000">
                <a:solidFill>
                  <a:schemeClr val="bg1"/>
                </a:solidFill>
                <a:latin typeface="+mj-lt"/>
                <a:ea typeface="+mj-ea"/>
                <a:cs typeface="ＭＳ Ｐゴシック"/>
              </a:defRPr>
            </a:lvl1pPr>
            <a:lvl2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2pPr>
            <a:lvl3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3pPr>
            <a:lvl4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4pPr>
            <a:lvl5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5pPr>
            <a:lvl6pPr marL="466481" algn="l" defTabSz="913526" rtl="0" eaLnBrk="1" fontAlgn="base" hangingPunct="1">
              <a:spcBef>
                <a:spcPct val="0"/>
              </a:spcBef>
              <a:spcAft>
                <a:spcPct val="0"/>
              </a:spcAft>
              <a:defRPr sz="1900" b="1">
                <a:solidFill>
                  <a:schemeClr val="tx2"/>
                </a:solidFill>
                <a:latin typeface="Arial" charset="0"/>
              </a:defRPr>
            </a:lvl6pPr>
            <a:lvl7pPr marL="932962" algn="l" defTabSz="913526" rtl="0" eaLnBrk="1" fontAlgn="base" hangingPunct="1">
              <a:spcBef>
                <a:spcPct val="0"/>
              </a:spcBef>
              <a:spcAft>
                <a:spcPct val="0"/>
              </a:spcAft>
              <a:defRPr sz="1900" b="1">
                <a:solidFill>
                  <a:schemeClr val="tx2"/>
                </a:solidFill>
                <a:latin typeface="Arial" charset="0"/>
              </a:defRPr>
            </a:lvl7pPr>
            <a:lvl8pPr marL="1399443" algn="l" defTabSz="913526" rtl="0" eaLnBrk="1" fontAlgn="base" hangingPunct="1">
              <a:spcBef>
                <a:spcPct val="0"/>
              </a:spcBef>
              <a:spcAft>
                <a:spcPct val="0"/>
              </a:spcAft>
              <a:defRPr sz="1900" b="1">
                <a:solidFill>
                  <a:schemeClr val="tx2"/>
                </a:solidFill>
                <a:latin typeface="Arial" charset="0"/>
              </a:defRPr>
            </a:lvl8pPr>
            <a:lvl9pPr marL="1865925" algn="l" defTabSz="913526" rtl="0" eaLnBrk="1" fontAlgn="base" hangingPunct="1">
              <a:spcBef>
                <a:spcPct val="0"/>
              </a:spcBef>
              <a:spcAft>
                <a:spcPct val="0"/>
              </a:spcAft>
              <a:defRPr sz="1900" b="1">
                <a:solidFill>
                  <a:schemeClr val="tx2"/>
                </a:solidFill>
                <a:latin typeface="Arial" charset="0"/>
              </a:defRPr>
            </a:lvl9pPr>
          </a:lstStyle>
          <a:p>
            <a:r>
              <a:rPr lang="en-GB" sz="1200" kern="0">
                <a:solidFill>
                  <a:schemeClr val="tx1"/>
                </a:solidFill>
                <a:latin typeface="Segoe UI" panose="020B0502040204020203" pitchFamily="34" charset="0"/>
                <a:cs typeface="Segoe UI" panose="020B0502040204020203" pitchFamily="34" charset="0"/>
              </a:rPr>
              <a:t>And representation across our bands…</a:t>
            </a:r>
          </a:p>
        </p:txBody>
      </p:sp>
      <p:sp>
        <p:nvSpPr>
          <p:cNvPr id="4" name="TextBox 3">
            <a:extLst>
              <a:ext uri="{FF2B5EF4-FFF2-40B4-BE49-F238E27FC236}">
                <a16:creationId xmlns:a16="http://schemas.microsoft.com/office/drawing/2014/main" id="{6D2E9A6D-A88F-6DFB-586F-3B7D3C87A145}"/>
              </a:ext>
            </a:extLst>
          </p:cNvPr>
          <p:cNvSpPr txBox="1"/>
          <p:nvPr/>
        </p:nvSpPr>
        <p:spPr>
          <a:xfrm>
            <a:off x="5885564" y="3429000"/>
            <a:ext cx="2679700" cy="369332"/>
          </a:xfrm>
          <a:prstGeom prst="rect">
            <a:avLst/>
          </a:prstGeom>
          <a:noFill/>
        </p:spPr>
        <p:txBody>
          <a:bodyPr wrap="square" rtlCol="0">
            <a:spAutoFit/>
          </a:bodyPr>
          <a:lstStyle/>
          <a:p>
            <a:r>
              <a:rPr lang="en-GB">
                <a:solidFill>
                  <a:schemeClr val="tx2"/>
                </a:solidFill>
                <a:latin typeface="Segoe UI Semibold" panose="020B0702040204020203" pitchFamily="34" charset="0"/>
                <a:cs typeface="Segoe UI Semibold" panose="020B0702040204020203" pitchFamily="34" charset="0"/>
              </a:rPr>
              <a:t>Key takeaways…</a:t>
            </a:r>
          </a:p>
        </p:txBody>
      </p:sp>
      <p:sp>
        <p:nvSpPr>
          <p:cNvPr id="6" name="TextBox 5">
            <a:extLst>
              <a:ext uri="{FF2B5EF4-FFF2-40B4-BE49-F238E27FC236}">
                <a16:creationId xmlns:a16="http://schemas.microsoft.com/office/drawing/2014/main" id="{4BC7F59B-AFE0-052D-D478-027555179C33}"/>
              </a:ext>
            </a:extLst>
          </p:cNvPr>
          <p:cNvSpPr txBox="1"/>
          <p:nvPr/>
        </p:nvSpPr>
        <p:spPr>
          <a:xfrm>
            <a:off x="5885564" y="3773073"/>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1</a:t>
            </a:r>
          </a:p>
        </p:txBody>
      </p:sp>
      <p:sp>
        <p:nvSpPr>
          <p:cNvPr id="8" name="TextBox 7">
            <a:extLst>
              <a:ext uri="{FF2B5EF4-FFF2-40B4-BE49-F238E27FC236}">
                <a16:creationId xmlns:a16="http://schemas.microsoft.com/office/drawing/2014/main" id="{1BB8D450-5E58-DB59-2A79-0E38E47548DA}"/>
              </a:ext>
            </a:extLst>
          </p:cNvPr>
          <p:cNvSpPr txBox="1"/>
          <p:nvPr/>
        </p:nvSpPr>
        <p:spPr>
          <a:xfrm>
            <a:off x="5876033" y="4877622"/>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2</a:t>
            </a:r>
          </a:p>
        </p:txBody>
      </p:sp>
      <p:sp>
        <p:nvSpPr>
          <p:cNvPr id="16" name="TextBox 15">
            <a:extLst>
              <a:ext uri="{FF2B5EF4-FFF2-40B4-BE49-F238E27FC236}">
                <a16:creationId xmlns:a16="http://schemas.microsoft.com/office/drawing/2014/main" id="{D8DA1581-2334-C1A6-FD08-47FCD4FED980}"/>
              </a:ext>
            </a:extLst>
          </p:cNvPr>
          <p:cNvSpPr txBox="1"/>
          <p:nvPr/>
        </p:nvSpPr>
        <p:spPr>
          <a:xfrm>
            <a:off x="6276256" y="5674335"/>
            <a:ext cx="2978151" cy="954107"/>
          </a:xfrm>
          <a:prstGeom prst="rect">
            <a:avLst/>
          </a:prstGeom>
          <a:noFill/>
        </p:spPr>
        <p:txBody>
          <a:bodyPr wrap="square" lIns="91440" tIns="45720" rIns="91440" bIns="45720" rtlCol="0" anchor="t">
            <a:spAutoFit/>
          </a:bodyPr>
          <a:lstStyle/>
          <a:p>
            <a:r>
              <a:rPr lang="en-US" sz="1400">
                <a:latin typeface="Segoe UI"/>
                <a:ea typeface="Times New Roman" panose="02020603050405020304" pitchFamily="18" charset="0"/>
                <a:cs typeface="Segoe UI"/>
              </a:rPr>
              <a:t>However disabled </a:t>
            </a:r>
            <a:r>
              <a:rPr lang="en-US" sz="1400">
                <a:solidFill>
                  <a:srgbClr val="A83DA4"/>
                </a:solidFill>
                <a:latin typeface="Segoe UI Semibold"/>
                <a:ea typeface="Times New Roman" panose="02020603050405020304" pitchFamily="18" charset="0"/>
                <a:cs typeface="Segoe UI Semibold"/>
              </a:rPr>
              <a:t>Exec</a:t>
            </a:r>
            <a:r>
              <a:rPr lang="en-US" sz="1400">
                <a:latin typeface="Segoe UI"/>
                <a:ea typeface="Times New Roman" panose="02020603050405020304" pitchFamily="18" charset="0"/>
                <a:cs typeface="Segoe UI"/>
              </a:rPr>
              <a:t> and </a:t>
            </a:r>
            <a:r>
              <a:rPr lang="en-US" sz="1400">
                <a:solidFill>
                  <a:srgbClr val="4289B3"/>
                </a:solidFill>
                <a:latin typeface="Segoe UI Semibold"/>
                <a:ea typeface="Times New Roman" panose="02020603050405020304" pitchFamily="18" charset="0"/>
                <a:cs typeface="Segoe UI Semibold"/>
              </a:rPr>
              <a:t>Grade A</a:t>
            </a:r>
            <a:r>
              <a:rPr lang="en-US" sz="1400">
                <a:latin typeface="Segoe UI"/>
                <a:ea typeface="Times New Roman" panose="02020603050405020304" pitchFamily="18" charset="0"/>
                <a:cs typeface="Segoe UI"/>
              </a:rPr>
              <a:t> representation </a:t>
            </a:r>
            <a:r>
              <a:rPr lang="en-US" sz="1400">
                <a:solidFill>
                  <a:schemeClr val="accent4"/>
                </a:solidFill>
                <a:latin typeface="Segoe UI Semibold"/>
                <a:ea typeface="Times New Roman" panose="02020603050405020304" pitchFamily="18" charset="0"/>
                <a:cs typeface="Segoe UI Semibold"/>
              </a:rPr>
              <a:t>rose more than ethnic minority</a:t>
            </a:r>
            <a:r>
              <a:rPr lang="en-US" sz="1400">
                <a:latin typeface="Segoe UI"/>
                <a:ea typeface="Times New Roman" panose="02020603050405020304" pitchFamily="18" charset="0"/>
                <a:cs typeface="Segoe UI"/>
              </a:rPr>
              <a:t> background representation at senior grades</a:t>
            </a:r>
            <a:endParaRPr lang="en-GB" sz="1400">
              <a:latin typeface="Segoe UI"/>
              <a:cs typeface="Segoe UI"/>
            </a:endParaRPr>
          </a:p>
        </p:txBody>
      </p:sp>
      <p:sp>
        <p:nvSpPr>
          <p:cNvPr id="19" name="TextBox 18">
            <a:extLst>
              <a:ext uri="{FF2B5EF4-FFF2-40B4-BE49-F238E27FC236}">
                <a16:creationId xmlns:a16="http://schemas.microsoft.com/office/drawing/2014/main" id="{28411B23-A6A6-0A80-2B67-44294BCFF3A2}"/>
              </a:ext>
            </a:extLst>
          </p:cNvPr>
          <p:cNvSpPr txBox="1"/>
          <p:nvPr/>
        </p:nvSpPr>
        <p:spPr>
          <a:xfrm>
            <a:off x="6239258" y="3825672"/>
            <a:ext cx="2978151" cy="954107"/>
          </a:xfrm>
          <a:prstGeom prst="rect">
            <a:avLst/>
          </a:prstGeom>
          <a:noFill/>
        </p:spPr>
        <p:txBody>
          <a:bodyPr wrap="square" lIns="91440" tIns="45720" rIns="91440" bIns="45720" rtlCol="0" anchor="t">
            <a:spAutoFit/>
          </a:bodyPr>
          <a:lstStyle/>
          <a:p>
            <a:r>
              <a:rPr lang="en-US" sz="1400">
                <a:latin typeface="Segoe UI"/>
                <a:cs typeface="Segoe UI"/>
              </a:rPr>
              <a:t>Overall representation of colleagues from Ethnic Minority backgrounds is </a:t>
            </a:r>
            <a:r>
              <a:rPr lang="en-US" sz="1400">
                <a:solidFill>
                  <a:schemeClr val="accent4"/>
                </a:solidFill>
                <a:latin typeface="Segoe UI Semibold"/>
                <a:cs typeface="Segoe UI Semibold"/>
              </a:rPr>
              <a:t>nearly in line</a:t>
            </a:r>
            <a:r>
              <a:rPr lang="en-US" sz="1400">
                <a:solidFill>
                  <a:schemeClr val="accent4"/>
                </a:solidFill>
                <a:latin typeface="Segoe UI"/>
                <a:cs typeface="Segoe UI"/>
              </a:rPr>
              <a:t> </a:t>
            </a:r>
            <a:r>
              <a:rPr lang="en-US" sz="1400">
                <a:latin typeface="Segoe UI"/>
                <a:cs typeface="Segoe UI"/>
              </a:rPr>
              <a:t>with our goal to meet ONS</a:t>
            </a:r>
            <a:endParaRPr lang="en-GB" sz="1400">
              <a:latin typeface="Segoe UI"/>
              <a:cs typeface="Segoe UI"/>
            </a:endParaRPr>
          </a:p>
        </p:txBody>
      </p:sp>
      <p:sp>
        <p:nvSpPr>
          <p:cNvPr id="20" name="TextBox 19">
            <a:extLst>
              <a:ext uri="{FF2B5EF4-FFF2-40B4-BE49-F238E27FC236}">
                <a16:creationId xmlns:a16="http://schemas.microsoft.com/office/drawing/2014/main" id="{3A4D1E95-95F6-8C01-4648-F1AC8E8E8A89}"/>
              </a:ext>
            </a:extLst>
          </p:cNvPr>
          <p:cNvSpPr txBox="1"/>
          <p:nvPr/>
        </p:nvSpPr>
        <p:spPr>
          <a:xfrm>
            <a:off x="6239258" y="4889504"/>
            <a:ext cx="2978151" cy="523220"/>
          </a:xfrm>
          <a:prstGeom prst="rect">
            <a:avLst/>
          </a:prstGeom>
          <a:noFill/>
        </p:spPr>
        <p:txBody>
          <a:bodyPr wrap="square" rtlCol="0">
            <a:spAutoFit/>
          </a:bodyPr>
          <a:lstStyle/>
          <a:p>
            <a:r>
              <a:rPr lang="en-US" sz="1400">
                <a:latin typeface="Segoe UI" panose="020B0502040204020203" pitchFamily="34" charset="0"/>
                <a:cs typeface="Segoe UI" panose="020B0502040204020203" pitchFamily="34" charset="0"/>
              </a:rPr>
              <a:t>We have </a:t>
            </a:r>
            <a:r>
              <a:rPr lang="en-US" sz="1400">
                <a:solidFill>
                  <a:schemeClr val="accent4"/>
                </a:solidFill>
                <a:latin typeface="Segoe UI Semibold" panose="020B0702040204020203" pitchFamily="34" charset="0"/>
                <a:cs typeface="Segoe UI Semibold" panose="020B0702040204020203" pitchFamily="34" charset="0"/>
              </a:rPr>
              <a:t>more to do </a:t>
            </a:r>
            <a:r>
              <a:rPr lang="en-US" sz="1400">
                <a:latin typeface="Segoe UI" panose="020B0502040204020203" pitchFamily="34" charset="0"/>
                <a:cs typeface="Segoe UI" panose="020B0502040204020203" pitchFamily="34" charset="0"/>
              </a:rPr>
              <a:t>for overall disability and age representation </a:t>
            </a:r>
            <a:endParaRPr lang="en-GB" sz="14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28F1224E-2BD6-3D6B-3AE3-2173DF2D0636}"/>
              </a:ext>
            </a:extLst>
          </p:cNvPr>
          <p:cNvSpPr txBox="1"/>
          <p:nvPr/>
        </p:nvSpPr>
        <p:spPr>
          <a:xfrm>
            <a:off x="5885564" y="5628168"/>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3</a:t>
            </a:r>
          </a:p>
        </p:txBody>
      </p:sp>
      <p:pic>
        <p:nvPicPr>
          <p:cNvPr id="38" name="Picture 37" descr="A graph on a white sheet&#10;&#10;AI-generated content may be incorrect.">
            <a:extLst>
              <a:ext uri="{FF2B5EF4-FFF2-40B4-BE49-F238E27FC236}">
                <a16:creationId xmlns:a16="http://schemas.microsoft.com/office/drawing/2014/main" id="{2E54918D-E108-F064-F954-80A1149002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5608" y="1014028"/>
            <a:ext cx="2009547" cy="2074371"/>
          </a:xfrm>
          <a:prstGeom prst="rect">
            <a:avLst/>
          </a:prstGeom>
        </p:spPr>
      </p:pic>
      <p:pic>
        <p:nvPicPr>
          <p:cNvPr id="55" name="Picture 54" descr="A screenshot of a white paper with text&#10;&#10;AI-generated content may be incorrect.">
            <a:extLst>
              <a:ext uri="{FF2B5EF4-FFF2-40B4-BE49-F238E27FC236}">
                <a16:creationId xmlns:a16="http://schemas.microsoft.com/office/drawing/2014/main" id="{52C7C2A5-522C-6001-C5F1-976737C31A9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17524" y="1002086"/>
            <a:ext cx="2009548" cy="2086313"/>
          </a:xfrm>
          <a:prstGeom prst="rect">
            <a:avLst/>
          </a:prstGeom>
        </p:spPr>
      </p:pic>
      <p:pic>
        <p:nvPicPr>
          <p:cNvPr id="57" name="Picture 56" descr="A screenshot of a graph&#10;&#10;AI-generated content may be incorrect.">
            <a:extLst>
              <a:ext uri="{FF2B5EF4-FFF2-40B4-BE49-F238E27FC236}">
                <a16:creationId xmlns:a16="http://schemas.microsoft.com/office/drawing/2014/main" id="{90F25136-9681-D484-850C-81B645271C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29713" y="1008057"/>
            <a:ext cx="2009547" cy="2086312"/>
          </a:xfrm>
          <a:prstGeom prst="rect">
            <a:avLst/>
          </a:prstGeom>
        </p:spPr>
      </p:pic>
      <p:pic>
        <p:nvPicPr>
          <p:cNvPr id="22" name="Picture 21" descr="A graph of a graph of a graph&#10;&#10;AI-generated content may be incorrect.">
            <a:extLst>
              <a:ext uri="{FF2B5EF4-FFF2-40B4-BE49-F238E27FC236}">
                <a16:creationId xmlns:a16="http://schemas.microsoft.com/office/drawing/2014/main" id="{3658BEFE-33E3-7FB0-D4AC-03533488D0F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64" y="3510324"/>
            <a:ext cx="2880324" cy="3244258"/>
          </a:xfrm>
          <a:prstGeom prst="rect">
            <a:avLst/>
          </a:prstGeom>
        </p:spPr>
      </p:pic>
      <p:pic>
        <p:nvPicPr>
          <p:cNvPr id="24" name="Picture 23" descr="A screenshot of a graph&#10;&#10;AI-generated content may be incorrect.">
            <a:extLst>
              <a:ext uri="{FF2B5EF4-FFF2-40B4-BE49-F238E27FC236}">
                <a16:creationId xmlns:a16="http://schemas.microsoft.com/office/drawing/2014/main" id="{9254E69A-A13A-B066-81D4-4E6FDD89C0C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58212" y="3504355"/>
            <a:ext cx="2927352" cy="3245361"/>
          </a:xfrm>
          <a:prstGeom prst="rect">
            <a:avLst/>
          </a:prstGeom>
        </p:spPr>
      </p:pic>
      <p:pic>
        <p:nvPicPr>
          <p:cNvPr id="7" name="Graphic 6">
            <a:extLst>
              <a:ext uri="{FF2B5EF4-FFF2-40B4-BE49-F238E27FC236}">
                <a16:creationId xmlns:a16="http://schemas.microsoft.com/office/drawing/2014/main" id="{F42BEC73-F627-CF9A-3D16-E2599B49A1C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1164" y="1014567"/>
            <a:ext cx="2015470" cy="2080485"/>
          </a:xfrm>
          <a:prstGeom prst="rect">
            <a:avLst/>
          </a:prstGeom>
        </p:spPr>
      </p:pic>
      <p:sp>
        <p:nvSpPr>
          <p:cNvPr id="9" name="TextBox 8">
            <a:extLst>
              <a:ext uri="{FF2B5EF4-FFF2-40B4-BE49-F238E27FC236}">
                <a16:creationId xmlns:a16="http://schemas.microsoft.com/office/drawing/2014/main" id="{12CBD92C-9C6F-6BB5-4810-127A97EA3972}"/>
              </a:ext>
            </a:extLst>
          </p:cNvPr>
          <p:cNvSpPr txBox="1"/>
          <p:nvPr/>
        </p:nvSpPr>
        <p:spPr>
          <a:xfrm>
            <a:off x="1588534" y="103418"/>
            <a:ext cx="5227204" cy="369332"/>
          </a:xfrm>
          <a:prstGeom prst="rect">
            <a:avLst/>
          </a:prstGeom>
          <a:noFill/>
        </p:spPr>
        <p:txBody>
          <a:bodyPr wrap="square" rtlCol="0">
            <a:spAutoFit/>
          </a:bodyPr>
          <a:lstStyle/>
          <a:p>
            <a:r>
              <a:rPr lang="en-GB">
                <a:solidFill>
                  <a:schemeClr val="accent4">
                    <a:lumMod val="75000"/>
                  </a:schemeClr>
                </a:solidFill>
                <a:latin typeface="Segoe UI"/>
                <a:cs typeface="Segoe UI"/>
              </a:rPr>
              <a:t>Recruit talented colleagues: Representation</a:t>
            </a:r>
          </a:p>
        </p:txBody>
      </p:sp>
    </p:spTree>
    <p:extLst>
      <p:ext uri="{BB962C8B-B14F-4D97-AF65-F5344CB8AC3E}">
        <p14:creationId xmlns:p14="http://schemas.microsoft.com/office/powerpoint/2010/main" val="1941029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A0E2A40-449C-C718-24D6-3D19FAAE562C}"/>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AA1B3656-BD5D-9CD1-EA5A-340923088C29}"/>
              </a:ext>
            </a:extLst>
          </p:cNvPr>
          <p:cNvCxnSpPr/>
          <p:nvPr/>
        </p:nvCxnSpPr>
        <p:spPr>
          <a:xfrm>
            <a:off x="-49227" y="5137349"/>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5E8E4A6B-259A-EDB3-B460-4ABAAE5473FB}"/>
              </a:ext>
            </a:extLst>
          </p:cNvPr>
          <p:cNvCxnSpPr/>
          <p:nvPr/>
        </p:nvCxnSpPr>
        <p:spPr>
          <a:xfrm>
            <a:off x="37648" y="836280"/>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A038DB08-C556-45AC-7539-52A7EA219075}"/>
              </a:ext>
            </a:extLst>
          </p:cNvPr>
          <p:cNvSpPr txBox="1"/>
          <p:nvPr/>
        </p:nvSpPr>
        <p:spPr>
          <a:xfrm>
            <a:off x="1588534" y="103418"/>
            <a:ext cx="5227204" cy="646331"/>
          </a:xfrm>
          <a:prstGeom prst="rect">
            <a:avLst/>
          </a:prstGeom>
          <a:noFill/>
        </p:spPr>
        <p:txBody>
          <a:bodyPr wrap="square" rtlCol="0">
            <a:spAutoFit/>
          </a:bodyPr>
          <a:lstStyle/>
          <a:p>
            <a:r>
              <a:rPr lang="en-GB">
                <a:solidFill>
                  <a:schemeClr val="accent4">
                    <a:lumMod val="75000"/>
                  </a:schemeClr>
                </a:solidFill>
                <a:latin typeface="Segoe UI"/>
                <a:cs typeface="Segoe UI"/>
              </a:rPr>
              <a:t>Recruit talented colleagues: Adverse Impacts during recruitment</a:t>
            </a:r>
          </a:p>
        </p:txBody>
      </p:sp>
      <p:pic>
        <p:nvPicPr>
          <p:cNvPr id="12" name="Picture 11" descr="A close-up of a logo&#10;&#10;AI-generated content may be incorrect.">
            <a:extLst>
              <a:ext uri="{FF2B5EF4-FFF2-40B4-BE49-F238E27FC236}">
                <a16:creationId xmlns:a16="http://schemas.microsoft.com/office/drawing/2014/main" id="{2A4EEE52-F0E4-0409-A932-2788F81243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77" y="70038"/>
            <a:ext cx="1438659" cy="454153"/>
          </a:xfrm>
          <a:prstGeom prst="rect">
            <a:avLst/>
          </a:prstGeom>
        </p:spPr>
      </p:pic>
      <p:pic>
        <p:nvPicPr>
          <p:cNvPr id="13" name="Picture 12" descr="A colorful rectangular object with a black background&#10;&#10;AI-generated content may be incorrect.">
            <a:extLst>
              <a:ext uri="{FF2B5EF4-FFF2-40B4-BE49-F238E27FC236}">
                <a16:creationId xmlns:a16="http://schemas.microsoft.com/office/drawing/2014/main" id="{1949EE8F-92E0-13EA-1644-EB171A7502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2115" y="0"/>
            <a:ext cx="1791885" cy="769101"/>
          </a:xfrm>
          <a:prstGeom prst="rect">
            <a:avLst/>
          </a:prstGeom>
        </p:spPr>
      </p:pic>
      <p:sp>
        <p:nvSpPr>
          <p:cNvPr id="4" name="TextBox 3">
            <a:extLst>
              <a:ext uri="{FF2B5EF4-FFF2-40B4-BE49-F238E27FC236}">
                <a16:creationId xmlns:a16="http://schemas.microsoft.com/office/drawing/2014/main" id="{B421D030-F21C-8E69-38F6-32A686E9522C}"/>
              </a:ext>
            </a:extLst>
          </p:cNvPr>
          <p:cNvSpPr txBox="1"/>
          <p:nvPr/>
        </p:nvSpPr>
        <p:spPr>
          <a:xfrm>
            <a:off x="260656" y="5137348"/>
            <a:ext cx="2679700" cy="369332"/>
          </a:xfrm>
          <a:prstGeom prst="rect">
            <a:avLst/>
          </a:prstGeom>
          <a:noFill/>
        </p:spPr>
        <p:txBody>
          <a:bodyPr wrap="square" rtlCol="0">
            <a:spAutoFit/>
          </a:bodyPr>
          <a:lstStyle/>
          <a:p>
            <a:r>
              <a:rPr lang="en-GB">
                <a:solidFill>
                  <a:schemeClr val="tx2"/>
                </a:solidFill>
                <a:latin typeface="Segoe UI Semibold" panose="020B0702040204020203" pitchFamily="34" charset="0"/>
                <a:cs typeface="Segoe UI Semibold" panose="020B0702040204020203" pitchFamily="34" charset="0"/>
              </a:rPr>
              <a:t>Key takeaways…</a:t>
            </a:r>
          </a:p>
        </p:txBody>
      </p:sp>
      <p:sp>
        <p:nvSpPr>
          <p:cNvPr id="6" name="TextBox 5">
            <a:extLst>
              <a:ext uri="{FF2B5EF4-FFF2-40B4-BE49-F238E27FC236}">
                <a16:creationId xmlns:a16="http://schemas.microsoft.com/office/drawing/2014/main" id="{53ACA9E9-8C28-8A25-12D3-07C2A546003F}"/>
              </a:ext>
            </a:extLst>
          </p:cNvPr>
          <p:cNvSpPr txBox="1"/>
          <p:nvPr/>
        </p:nvSpPr>
        <p:spPr>
          <a:xfrm>
            <a:off x="483522" y="5609490"/>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1</a:t>
            </a:r>
          </a:p>
        </p:txBody>
      </p:sp>
      <p:sp>
        <p:nvSpPr>
          <p:cNvPr id="8" name="TextBox 7">
            <a:extLst>
              <a:ext uri="{FF2B5EF4-FFF2-40B4-BE49-F238E27FC236}">
                <a16:creationId xmlns:a16="http://schemas.microsoft.com/office/drawing/2014/main" id="{9735E916-DAE4-AC5C-F056-C1D25D6AC135}"/>
              </a:ext>
            </a:extLst>
          </p:cNvPr>
          <p:cNvSpPr txBox="1"/>
          <p:nvPr/>
        </p:nvSpPr>
        <p:spPr>
          <a:xfrm>
            <a:off x="4321550" y="4995448"/>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2</a:t>
            </a:r>
          </a:p>
        </p:txBody>
      </p:sp>
      <p:sp>
        <p:nvSpPr>
          <p:cNvPr id="16" name="TextBox 15">
            <a:extLst>
              <a:ext uri="{FF2B5EF4-FFF2-40B4-BE49-F238E27FC236}">
                <a16:creationId xmlns:a16="http://schemas.microsoft.com/office/drawing/2014/main" id="{3C5BF550-850D-452D-F69B-9B389DAEB06E}"/>
              </a:ext>
            </a:extLst>
          </p:cNvPr>
          <p:cNvSpPr txBox="1"/>
          <p:nvPr/>
        </p:nvSpPr>
        <p:spPr>
          <a:xfrm>
            <a:off x="4515700" y="5652388"/>
            <a:ext cx="3007517" cy="738664"/>
          </a:xfrm>
          <a:prstGeom prst="rect">
            <a:avLst/>
          </a:prstGeom>
          <a:noFill/>
        </p:spPr>
        <p:txBody>
          <a:bodyPr wrap="square" lIns="91440" tIns="45720" rIns="91440" bIns="45720" rtlCol="0" anchor="t">
            <a:spAutoFit/>
          </a:bodyPr>
          <a:lstStyle/>
          <a:p>
            <a:r>
              <a:rPr lang="en-GB" sz="1400">
                <a:latin typeface="Arial" panose="020B0604020202020204" pitchFamily="34" charset="0"/>
                <a:ea typeface="Times New Roman" panose="02020603050405020304" pitchFamily="18" charset="0"/>
                <a:cs typeface="Arial" panose="020B0604020202020204" pitchFamily="34" charset="0"/>
              </a:rPr>
              <a:t>Disabled and LGB+ applicants have a higher chance of successful recruitment against </a:t>
            </a:r>
            <a:r>
              <a:rPr lang="en-GB" sz="1400">
                <a:solidFill>
                  <a:srgbClr val="000000"/>
                </a:solidFill>
                <a:latin typeface="Arial" panose="020B0604020202020204" pitchFamily="34" charset="0"/>
              </a:rPr>
              <a:t>the majority</a:t>
            </a:r>
            <a:r>
              <a:rPr lang="en-GB" sz="1400">
                <a:latin typeface="Arial" panose="020B0604020202020204" pitchFamily="34" charset="0"/>
                <a:ea typeface="Times New Roman" panose="02020603050405020304" pitchFamily="18" charset="0"/>
                <a:cs typeface="Arial" panose="020B0604020202020204" pitchFamily="34" charset="0"/>
              </a:rPr>
              <a:t>. </a:t>
            </a:r>
            <a:endParaRPr lang="en-GB" sz="1400">
              <a:solidFill>
                <a:srgbClr val="4B195D"/>
              </a:solidFill>
              <a:latin typeface="Segoe UI Semibold" panose="020B0702040204020203" pitchFamily="34" charset="0"/>
              <a:cs typeface="Segoe UI Semibold" panose="020B0702040204020203" pitchFamily="34" charset="0"/>
            </a:endParaRPr>
          </a:p>
        </p:txBody>
      </p:sp>
      <p:sp>
        <p:nvSpPr>
          <p:cNvPr id="19" name="TextBox 18">
            <a:extLst>
              <a:ext uri="{FF2B5EF4-FFF2-40B4-BE49-F238E27FC236}">
                <a16:creationId xmlns:a16="http://schemas.microsoft.com/office/drawing/2014/main" id="{E8436E10-CBE9-97CA-0CDE-C07E4C4821CE}"/>
              </a:ext>
            </a:extLst>
          </p:cNvPr>
          <p:cNvSpPr txBox="1"/>
          <p:nvPr/>
        </p:nvSpPr>
        <p:spPr>
          <a:xfrm>
            <a:off x="751306" y="5686034"/>
            <a:ext cx="3066926" cy="954107"/>
          </a:xfrm>
          <a:prstGeom prst="rect">
            <a:avLst/>
          </a:prstGeom>
          <a:noFill/>
        </p:spPr>
        <p:txBody>
          <a:bodyPr wrap="square" lIns="91440" tIns="45720" rIns="91440" bIns="45720" rtlCol="0" anchor="t">
            <a:spAutoFit/>
          </a:bodyPr>
          <a:lstStyle/>
          <a:p>
            <a:r>
              <a:rPr lang="en-US" sz="1400">
                <a:latin typeface="Segoe UI"/>
                <a:cs typeface="Segoe UI"/>
              </a:rPr>
              <a:t>Ethnic minority background applicants continue to face adverse impacts at each stage of recruitment. </a:t>
            </a:r>
            <a:endParaRPr lang="en-GB" sz="1400">
              <a:latin typeface="Segoe UI"/>
              <a:cs typeface="Segoe UI"/>
            </a:endParaRPr>
          </a:p>
        </p:txBody>
      </p:sp>
      <p:pic>
        <p:nvPicPr>
          <p:cNvPr id="9" name="Picture 8">
            <a:extLst>
              <a:ext uri="{FF2B5EF4-FFF2-40B4-BE49-F238E27FC236}">
                <a16:creationId xmlns:a16="http://schemas.microsoft.com/office/drawing/2014/main" id="{192F7F95-2DFB-6FDF-B115-EDFB2E1FA5D9}"/>
              </a:ext>
            </a:extLst>
          </p:cNvPr>
          <p:cNvPicPr>
            <a:picLocks noChangeAspect="1"/>
          </p:cNvPicPr>
          <p:nvPr/>
        </p:nvPicPr>
        <p:blipFill>
          <a:blip r:embed="rId5"/>
          <a:stretch>
            <a:fillRect/>
          </a:stretch>
        </p:blipFill>
        <p:spPr>
          <a:xfrm>
            <a:off x="138651" y="1140852"/>
            <a:ext cx="7359162" cy="1707006"/>
          </a:xfrm>
          <a:prstGeom prst="rect">
            <a:avLst/>
          </a:prstGeom>
        </p:spPr>
      </p:pic>
      <p:pic>
        <p:nvPicPr>
          <p:cNvPr id="15" name="Picture 14">
            <a:extLst>
              <a:ext uri="{FF2B5EF4-FFF2-40B4-BE49-F238E27FC236}">
                <a16:creationId xmlns:a16="http://schemas.microsoft.com/office/drawing/2014/main" id="{1D013A9C-D71F-432C-BFA5-8381957CD5EA}"/>
              </a:ext>
            </a:extLst>
          </p:cNvPr>
          <p:cNvPicPr>
            <a:picLocks noChangeAspect="1"/>
          </p:cNvPicPr>
          <p:nvPr/>
        </p:nvPicPr>
        <p:blipFill>
          <a:blip r:embed="rId6"/>
          <a:stretch>
            <a:fillRect/>
          </a:stretch>
        </p:blipFill>
        <p:spPr>
          <a:xfrm>
            <a:off x="62956" y="3060510"/>
            <a:ext cx="7434857" cy="2025433"/>
          </a:xfrm>
          <a:prstGeom prst="rect">
            <a:avLst/>
          </a:prstGeom>
        </p:spPr>
      </p:pic>
      <p:sp>
        <p:nvSpPr>
          <p:cNvPr id="17" name="Title 1">
            <a:extLst>
              <a:ext uri="{FF2B5EF4-FFF2-40B4-BE49-F238E27FC236}">
                <a16:creationId xmlns:a16="http://schemas.microsoft.com/office/drawing/2014/main" id="{D69ED204-FC63-EFDE-6ABA-B303464FAD84}"/>
              </a:ext>
            </a:extLst>
          </p:cNvPr>
          <p:cNvSpPr txBox="1">
            <a:spLocks/>
          </p:cNvSpPr>
          <p:nvPr/>
        </p:nvSpPr>
        <p:spPr bwMode="gray">
          <a:xfrm>
            <a:off x="2386365" y="907366"/>
            <a:ext cx="3787255" cy="204311"/>
          </a:xfrm>
          <a:prstGeom prst="round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lvl1pPr algn="l" defTabSz="912813" rtl="0" fontAlgn="base">
              <a:spcBef>
                <a:spcPct val="0"/>
              </a:spcBef>
              <a:spcAft>
                <a:spcPct val="0"/>
              </a:spcAft>
              <a:tabLst>
                <a:tab pos="274638" algn="l"/>
              </a:tabLst>
              <a:defRPr sz="2000">
                <a:solidFill>
                  <a:schemeClr val="bg1"/>
                </a:solidFill>
                <a:latin typeface="+mj-lt"/>
                <a:ea typeface="+mj-ea"/>
                <a:cs typeface="ＭＳ Ｐゴシック"/>
              </a:defRPr>
            </a:lvl1pPr>
            <a:lvl2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2pPr>
            <a:lvl3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3pPr>
            <a:lvl4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4pPr>
            <a:lvl5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5pPr>
            <a:lvl6pPr marL="466481" algn="l" defTabSz="913526" rtl="0" eaLnBrk="1" fontAlgn="base" hangingPunct="1">
              <a:spcBef>
                <a:spcPct val="0"/>
              </a:spcBef>
              <a:spcAft>
                <a:spcPct val="0"/>
              </a:spcAft>
              <a:defRPr sz="1900" b="1">
                <a:solidFill>
                  <a:schemeClr val="tx2"/>
                </a:solidFill>
                <a:latin typeface="Arial" charset="0"/>
              </a:defRPr>
            </a:lvl6pPr>
            <a:lvl7pPr marL="932962" algn="l" defTabSz="913526" rtl="0" eaLnBrk="1" fontAlgn="base" hangingPunct="1">
              <a:spcBef>
                <a:spcPct val="0"/>
              </a:spcBef>
              <a:spcAft>
                <a:spcPct val="0"/>
              </a:spcAft>
              <a:defRPr sz="1900" b="1">
                <a:solidFill>
                  <a:schemeClr val="tx2"/>
                </a:solidFill>
                <a:latin typeface="Arial" charset="0"/>
              </a:defRPr>
            </a:lvl7pPr>
            <a:lvl8pPr marL="1399443" algn="l" defTabSz="913526" rtl="0" eaLnBrk="1" fontAlgn="base" hangingPunct="1">
              <a:spcBef>
                <a:spcPct val="0"/>
              </a:spcBef>
              <a:spcAft>
                <a:spcPct val="0"/>
              </a:spcAft>
              <a:defRPr sz="1900" b="1">
                <a:solidFill>
                  <a:schemeClr val="tx2"/>
                </a:solidFill>
                <a:latin typeface="Arial" charset="0"/>
              </a:defRPr>
            </a:lvl8pPr>
            <a:lvl9pPr marL="1865925" algn="l" defTabSz="913526" rtl="0" eaLnBrk="1" fontAlgn="base" hangingPunct="1">
              <a:spcBef>
                <a:spcPct val="0"/>
              </a:spcBef>
              <a:spcAft>
                <a:spcPct val="0"/>
              </a:spcAft>
              <a:defRPr sz="1900" b="1">
                <a:solidFill>
                  <a:schemeClr val="tx2"/>
                </a:solidFill>
                <a:latin typeface="Arial" charset="0"/>
              </a:defRPr>
            </a:lvl9pPr>
          </a:lstStyle>
          <a:p>
            <a:r>
              <a:rPr lang="en-GB" sz="1200" kern="0">
                <a:solidFill>
                  <a:srgbClr val="0079EB"/>
                </a:solidFill>
                <a:latin typeface="Segoe UI Semibold" panose="020B0702040204020203" pitchFamily="34" charset="0"/>
                <a:cs typeface="Segoe UI Semibold" panose="020B0702040204020203" pitchFamily="34" charset="0"/>
              </a:rPr>
              <a:t>Colleagues from an Ethnic Minority background</a:t>
            </a:r>
          </a:p>
        </p:txBody>
      </p:sp>
      <p:sp>
        <p:nvSpPr>
          <p:cNvPr id="20" name="Title 1">
            <a:extLst>
              <a:ext uri="{FF2B5EF4-FFF2-40B4-BE49-F238E27FC236}">
                <a16:creationId xmlns:a16="http://schemas.microsoft.com/office/drawing/2014/main" id="{82EE5A29-F941-0B4A-A605-C6F63671D673}"/>
              </a:ext>
            </a:extLst>
          </p:cNvPr>
          <p:cNvSpPr txBox="1">
            <a:spLocks/>
          </p:cNvSpPr>
          <p:nvPr/>
        </p:nvSpPr>
        <p:spPr bwMode="gray">
          <a:xfrm>
            <a:off x="2101773" y="2875721"/>
            <a:ext cx="3306605" cy="204311"/>
          </a:xfrm>
          <a:prstGeom prst="round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lvl1pPr algn="l" defTabSz="912813" rtl="0" fontAlgn="base">
              <a:spcBef>
                <a:spcPct val="0"/>
              </a:spcBef>
              <a:spcAft>
                <a:spcPct val="0"/>
              </a:spcAft>
              <a:tabLst>
                <a:tab pos="274638" algn="l"/>
              </a:tabLst>
              <a:defRPr sz="2000">
                <a:solidFill>
                  <a:schemeClr val="bg1"/>
                </a:solidFill>
                <a:latin typeface="+mj-lt"/>
                <a:ea typeface="+mj-ea"/>
                <a:cs typeface="ＭＳ Ｐゴシック"/>
              </a:defRPr>
            </a:lvl1pPr>
            <a:lvl2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2pPr>
            <a:lvl3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3pPr>
            <a:lvl4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4pPr>
            <a:lvl5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5pPr>
            <a:lvl6pPr marL="466481" algn="l" defTabSz="913526" rtl="0" eaLnBrk="1" fontAlgn="base" hangingPunct="1">
              <a:spcBef>
                <a:spcPct val="0"/>
              </a:spcBef>
              <a:spcAft>
                <a:spcPct val="0"/>
              </a:spcAft>
              <a:defRPr sz="1900" b="1">
                <a:solidFill>
                  <a:schemeClr val="tx2"/>
                </a:solidFill>
                <a:latin typeface="Arial" charset="0"/>
              </a:defRPr>
            </a:lvl6pPr>
            <a:lvl7pPr marL="932962" algn="l" defTabSz="913526" rtl="0" eaLnBrk="1" fontAlgn="base" hangingPunct="1">
              <a:spcBef>
                <a:spcPct val="0"/>
              </a:spcBef>
              <a:spcAft>
                <a:spcPct val="0"/>
              </a:spcAft>
              <a:defRPr sz="1900" b="1">
                <a:solidFill>
                  <a:schemeClr val="tx2"/>
                </a:solidFill>
                <a:latin typeface="Arial" charset="0"/>
              </a:defRPr>
            </a:lvl7pPr>
            <a:lvl8pPr marL="1399443" algn="l" defTabSz="913526" rtl="0" eaLnBrk="1" fontAlgn="base" hangingPunct="1">
              <a:spcBef>
                <a:spcPct val="0"/>
              </a:spcBef>
              <a:spcAft>
                <a:spcPct val="0"/>
              </a:spcAft>
              <a:defRPr sz="1900" b="1">
                <a:solidFill>
                  <a:schemeClr val="tx2"/>
                </a:solidFill>
                <a:latin typeface="Arial" charset="0"/>
              </a:defRPr>
            </a:lvl8pPr>
            <a:lvl9pPr marL="1865925" algn="l" defTabSz="913526" rtl="0" eaLnBrk="1" fontAlgn="base" hangingPunct="1">
              <a:spcBef>
                <a:spcPct val="0"/>
              </a:spcBef>
              <a:spcAft>
                <a:spcPct val="0"/>
              </a:spcAft>
              <a:defRPr sz="1900" b="1">
                <a:solidFill>
                  <a:schemeClr val="tx2"/>
                </a:solidFill>
                <a:latin typeface="Arial" charset="0"/>
              </a:defRPr>
            </a:lvl9pPr>
          </a:lstStyle>
          <a:p>
            <a:pPr algn="ctr"/>
            <a:r>
              <a:rPr lang="en-GB" sz="1200" kern="0">
                <a:solidFill>
                  <a:srgbClr val="006560"/>
                </a:solidFill>
                <a:latin typeface="Segoe UI Semibold" panose="020B0702040204020203" pitchFamily="34" charset="0"/>
                <a:cs typeface="Segoe UI Semibold" panose="020B0702040204020203" pitchFamily="34" charset="0"/>
              </a:rPr>
              <a:t>Disabled Colleagues</a:t>
            </a:r>
          </a:p>
        </p:txBody>
      </p:sp>
      <p:sp>
        <p:nvSpPr>
          <p:cNvPr id="14" name="Title 13">
            <a:extLst>
              <a:ext uri="{FF2B5EF4-FFF2-40B4-BE49-F238E27FC236}">
                <a16:creationId xmlns:a16="http://schemas.microsoft.com/office/drawing/2014/main" id="{63078364-0A57-CC15-D3B9-393AACD8EA2C}"/>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4279169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4080FA4-D830-CCA5-AD90-BB49784629C0}"/>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9223C94-1AFF-DFF9-A3EE-7DDCB8811EB3}"/>
              </a:ext>
            </a:extLst>
          </p:cNvPr>
          <p:cNvCxnSpPr/>
          <p:nvPr/>
        </p:nvCxnSpPr>
        <p:spPr>
          <a:xfrm>
            <a:off x="37648" y="3419797"/>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952A97CC-B7CB-12A5-F456-DE6303E689E9}"/>
              </a:ext>
            </a:extLst>
          </p:cNvPr>
          <p:cNvCxnSpPr/>
          <p:nvPr/>
        </p:nvCxnSpPr>
        <p:spPr>
          <a:xfrm>
            <a:off x="37648" y="836280"/>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sp>
        <p:nvSpPr>
          <p:cNvPr id="2" name="Title 1">
            <a:extLst>
              <a:ext uri="{FF2B5EF4-FFF2-40B4-BE49-F238E27FC236}">
                <a16:creationId xmlns:a16="http://schemas.microsoft.com/office/drawing/2014/main" id="{F95298D8-A1A6-5548-B83E-26D8FB68FEA3}"/>
              </a:ext>
            </a:extLst>
          </p:cNvPr>
          <p:cNvSpPr>
            <a:spLocks noGrp="1"/>
          </p:cNvSpPr>
          <p:nvPr>
            <p:ph type="title"/>
          </p:nvPr>
        </p:nvSpPr>
        <p:spPr>
          <a:xfrm>
            <a:off x="260656" y="720079"/>
            <a:ext cx="3982732" cy="204311"/>
          </a:xfrm>
          <a:prstGeom prst="roundRect">
            <a:avLst/>
          </a:prstGeom>
          <a:solidFill>
            <a:schemeClr val="bg1"/>
          </a:solidFill>
        </p:spPr>
        <p:txBody>
          <a:bodyPr/>
          <a:lstStyle/>
          <a:p>
            <a:r>
              <a:rPr lang="en-US" sz="1200">
                <a:solidFill>
                  <a:schemeClr val="tx1"/>
                </a:solidFill>
                <a:latin typeface="Segoe UI" panose="020B0502040204020203" pitchFamily="34" charset="0"/>
                <a:cs typeface="Segoe UI" panose="020B0502040204020203" pitchFamily="34" charset="0"/>
              </a:rPr>
              <a:t>2024-2025 emerging promotion trends</a:t>
            </a:r>
            <a:r>
              <a:rPr lang="en-GB" sz="1200">
                <a:solidFill>
                  <a:schemeClr val="tx1"/>
                </a:solidFill>
                <a:latin typeface="Segoe UI" panose="020B0502040204020203" pitchFamily="34" charset="0"/>
                <a:cs typeface="Segoe UI" panose="020B0502040204020203" pitchFamily="34" charset="0"/>
              </a:rPr>
              <a:t>….</a:t>
            </a:r>
          </a:p>
        </p:txBody>
      </p:sp>
      <p:sp>
        <p:nvSpPr>
          <p:cNvPr id="3" name="TextBox 2">
            <a:extLst>
              <a:ext uri="{FF2B5EF4-FFF2-40B4-BE49-F238E27FC236}">
                <a16:creationId xmlns:a16="http://schemas.microsoft.com/office/drawing/2014/main" id="{D37806F1-BB8B-8D94-D22F-77525BC0A9E1}"/>
              </a:ext>
            </a:extLst>
          </p:cNvPr>
          <p:cNvSpPr txBox="1"/>
          <p:nvPr/>
        </p:nvSpPr>
        <p:spPr>
          <a:xfrm>
            <a:off x="1588534" y="103418"/>
            <a:ext cx="5113243" cy="369332"/>
          </a:xfrm>
          <a:prstGeom prst="rect">
            <a:avLst/>
          </a:prstGeom>
          <a:noFill/>
        </p:spPr>
        <p:txBody>
          <a:bodyPr wrap="square" rtlCol="0">
            <a:spAutoFit/>
          </a:bodyPr>
          <a:lstStyle/>
          <a:p>
            <a:r>
              <a:rPr lang="en-GB">
                <a:solidFill>
                  <a:schemeClr val="accent4">
                    <a:lumMod val="75000"/>
                  </a:schemeClr>
                </a:solidFill>
                <a:latin typeface="Segoe UI" panose="020B0502040204020203" pitchFamily="34" charset="0"/>
                <a:cs typeface="Segoe UI" panose="020B0502040204020203" pitchFamily="34" charset="0"/>
              </a:rPr>
              <a:t>Invest in our colleagues: Promotions and Leavers</a:t>
            </a:r>
          </a:p>
        </p:txBody>
      </p:sp>
      <p:pic>
        <p:nvPicPr>
          <p:cNvPr id="12" name="Picture 11" descr="A close-up of a logo&#10;&#10;AI-generated content may be incorrect.">
            <a:extLst>
              <a:ext uri="{FF2B5EF4-FFF2-40B4-BE49-F238E27FC236}">
                <a16:creationId xmlns:a16="http://schemas.microsoft.com/office/drawing/2014/main" id="{E0E95BBB-0127-1700-08AE-FDEF0555C2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77" y="70038"/>
            <a:ext cx="1438659" cy="454153"/>
          </a:xfrm>
          <a:prstGeom prst="rect">
            <a:avLst/>
          </a:prstGeom>
        </p:spPr>
      </p:pic>
      <p:pic>
        <p:nvPicPr>
          <p:cNvPr id="13" name="Picture 12" descr="A colorful rectangular object with a black background&#10;&#10;AI-generated content may be incorrect.">
            <a:extLst>
              <a:ext uri="{FF2B5EF4-FFF2-40B4-BE49-F238E27FC236}">
                <a16:creationId xmlns:a16="http://schemas.microsoft.com/office/drawing/2014/main" id="{74E14F26-6DDD-BF4D-A252-763F5F6D0D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2115" y="0"/>
            <a:ext cx="1791885" cy="769101"/>
          </a:xfrm>
          <a:prstGeom prst="rect">
            <a:avLst/>
          </a:prstGeom>
        </p:spPr>
      </p:pic>
      <p:sp>
        <p:nvSpPr>
          <p:cNvPr id="18" name="Title 1">
            <a:extLst>
              <a:ext uri="{FF2B5EF4-FFF2-40B4-BE49-F238E27FC236}">
                <a16:creationId xmlns:a16="http://schemas.microsoft.com/office/drawing/2014/main" id="{E5DEADE7-045D-4FDA-000F-7CA3103920C0}"/>
              </a:ext>
            </a:extLst>
          </p:cNvPr>
          <p:cNvSpPr txBox="1">
            <a:spLocks/>
          </p:cNvSpPr>
          <p:nvPr/>
        </p:nvSpPr>
        <p:spPr bwMode="gray">
          <a:xfrm>
            <a:off x="260656" y="3326844"/>
            <a:ext cx="3447345" cy="204311"/>
          </a:xfrm>
          <a:prstGeom prst="roundRect">
            <a:avLst/>
          </a:prstGeom>
          <a:solidFill>
            <a:schemeClr val="bg1"/>
          </a:solidFill>
          <a:ln w="9525">
            <a:noFill/>
            <a:miter lim="800000"/>
            <a:headEnd/>
            <a:tailEnd/>
          </a:ln>
          <a:effectLst/>
        </p:spPr>
        <p:txBody>
          <a:bodyPr vert="horz" wrap="square" lIns="0" tIns="0" rIns="0" bIns="0" numCol="1" anchor="ctr" anchorCtr="0" compatLnSpc="1">
            <a:prstTxWarp prst="textNoShape">
              <a:avLst/>
            </a:prstTxWarp>
            <a:spAutoFit/>
          </a:bodyPr>
          <a:lstStyle>
            <a:lvl1pPr algn="l" defTabSz="912813" rtl="0" fontAlgn="base">
              <a:spcBef>
                <a:spcPct val="0"/>
              </a:spcBef>
              <a:spcAft>
                <a:spcPct val="0"/>
              </a:spcAft>
              <a:tabLst>
                <a:tab pos="274638" algn="l"/>
              </a:tabLst>
              <a:defRPr sz="2000">
                <a:solidFill>
                  <a:schemeClr val="bg1"/>
                </a:solidFill>
                <a:latin typeface="+mj-lt"/>
                <a:ea typeface="+mj-ea"/>
                <a:cs typeface="ＭＳ Ｐゴシック"/>
              </a:defRPr>
            </a:lvl1pPr>
            <a:lvl2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2pPr>
            <a:lvl3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3pPr>
            <a:lvl4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4pPr>
            <a:lvl5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5pPr>
            <a:lvl6pPr marL="466481" algn="l" defTabSz="913526" rtl="0" eaLnBrk="1" fontAlgn="base" hangingPunct="1">
              <a:spcBef>
                <a:spcPct val="0"/>
              </a:spcBef>
              <a:spcAft>
                <a:spcPct val="0"/>
              </a:spcAft>
              <a:defRPr sz="1900" b="1">
                <a:solidFill>
                  <a:schemeClr val="tx2"/>
                </a:solidFill>
                <a:latin typeface="Arial" charset="0"/>
              </a:defRPr>
            </a:lvl6pPr>
            <a:lvl7pPr marL="932962" algn="l" defTabSz="913526" rtl="0" eaLnBrk="1" fontAlgn="base" hangingPunct="1">
              <a:spcBef>
                <a:spcPct val="0"/>
              </a:spcBef>
              <a:spcAft>
                <a:spcPct val="0"/>
              </a:spcAft>
              <a:defRPr sz="1900" b="1">
                <a:solidFill>
                  <a:schemeClr val="tx2"/>
                </a:solidFill>
                <a:latin typeface="Arial" charset="0"/>
              </a:defRPr>
            </a:lvl7pPr>
            <a:lvl8pPr marL="1399443" algn="l" defTabSz="913526" rtl="0" eaLnBrk="1" fontAlgn="base" hangingPunct="1">
              <a:spcBef>
                <a:spcPct val="0"/>
              </a:spcBef>
              <a:spcAft>
                <a:spcPct val="0"/>
              </a:spcAft>
              <a:defRPr sz="1900" b="1">
                <a:solidFill>
                  <a:schemeClr val="tx2"/>
                </a:solidFill>
                <a:latin typeface="Arial" charset="0"/>
              </a:defRPr>
            </a:lvl8pPr>
            <a:lvl9pPr marL="1865925" algn="l" defTabSz="913526" rtl="0" eaLnBrk="1" fontAlgn="base" hangingPunct="1">
              <a:spcBef>
                <a:spcPct val="0"/>
              </a:spcBef>
              <a:spcAft>
                <a:spcPct val="0"/>
              </a:spcAft>
              <a:defRPr sz="1900" b="1">
                <a:solidFill>
                  <a:schemeClr val="tx2"/>
                </a:solidFill>
                <a:latin typeface="Arial" charset="0"/>
              </a:defRPr>
            </a:lvl9pPr>
          </a:lstStyle>
          <a:p>
            <a:r>
              <a:rPr lang="en-GB" sz="1200" kern="0">
                <a:solidFill>
                  <a:schemeClr val="tx1"/>
                </a:solidFill>
                <a:latin typeface="Segoe UI" panose="020B0502040204020203" pitchFamily="34" charset="0"/>
                <a:cs typeface="Segoe UI" panose="020B0502040204020203" pitchFamily="34" charset="0"/>
              </a:rPr>
              <a:t>Top 3 reasons for leaving CQC comparison…</a:t>
            </a:r>
          </a:p>
        </p:txBody>
      </p:sp>
      <p:sp>
        <p:nvSpPr>
          <p:cNvPr id="4" name="TextBox 3">
            <a:extLst>
              <a:ext uri="{FF2B5EF4-FFF2-40B4-BE49-F238E27FC236}">
                <a16:creationId xmlns:a16="http://schemas.microsoft.com/office/drawing/2014/main" id="{48FA2BA9-0CD0-9C78-81E3-0561F52B1AD1}"/>
              </a:ext>
            </a:extLst>
          </p:cNvPr>
          <p:cNvSpPr txBox="1"/>
          <p:nvPr/>
        </p:nvSpPr>
        <p:spPr>
          <a:xfrm>
            <a:off x="5568357" y="3410437"/>
            <a:ext cx="2679700" cy="369332"/>
          </a:xfrm>
          <a:prstGeom prst="rect">
            <a:avLst/>
          </a:prstGeom>
          <a:noFill/>
        </p:spPr>
        <p:txBody>
          <a:bodyPr wrap="square" rtlCol="0">
            <a:spAutoFit/>
          </a:bodyPr>
          <a:lstStyle/>
          <a:p>
            <a:r>
              <a:rPr lang="en-GB">
                <a:solidFill>
                  <a:schemeClr val="tx2"/>
                </a:solidFill>
                <a:latin typeface="Segoe UI Semibold" panose="020B0702040204020203" pitchFamily="34" charset="0"/>
                <a:cs typeface="Segoe UI Semibold" panose="020B0702040204020203" pitchFamily="34" charset="0"/>
              </a:rPr>
              <a:t>Key takeaways…</a:t>
            </a:r>
          </a:p>
        </p:txBody>
      </p:sp>
      <p:sp>
        <p:nvSpPr>
          <p:cNvPr id="6" name="TextBox 5">
            <a:extLst>
              <a:ext uri="{FF2B5EF4-FFF2-40B4-BE49-F238E27FC236}">
                <a16:creationId xmlns:a16="http://schemas.microsoft.com/office/drawing/2014/main" id="{CE46431B-F9C1-D05D-63B9-66B15197A58B}"/>
              </a:ext>
            </a:extLst>
          </p:cNvPr>
          <p:cNvSpPr txBox="1"/>
          <p:nvPr/>
        </p:nvSpPr>
        <p:spPr>
          <a:xfrm>
            <a:off x="5630863" y="3721419"/>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1</a:t>
            </a:r>
          </a:p>
        </p:txBody>
      </p:sp>
      <p:sp>
        <p:nvSpPr>
          <p:cNvPr id="8" name="TextBox 7">
            <a:extLst>
              <a:ext uri="{FF2B5EF4-FFF2-40B4-BE49-F238E27FC236}">
                <a16:creationId xmlns:a16="http://schemas.microsoft.com/office/drawing/2014/main" id="{2E7B4857-7B18-4D25-06B1-DC1D8274907A}"/>
              </a:ext>
            </a:extLst>
          </p:cNvPr>
          <p:cNvSpPr txBox="1"/>
          <p:nvPr/>
        </p:nvSpPr>
        <p:spPr>
          <a:xfrm>
            <a:off x="5603883" y="5347793"/>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2</a:t>
            </a:r>
          </a:p>
        </p:txBody>
      </p:sp>
      <p:sp>
        <p:nvSpPr>
          <p:cNvPr id="19" name="TextBox 18">
            <a:extLst>
              <a:ext uri="{FF2B5EF4-FFF2-40B4-BE49-F238E27FC236}">
                <a16:creationId xmlns:a16="http://schemas.microsoft.com/office/drawing/2014/main" id="{1A47B102-D01D-75B2-62C5-65D3DB997794}"/>
              </a:ext>
            </a:extLst>
          </p:cNvPr>
          <p:cNvSpPr txBox="1"/>
          <p:nvPr/>
        </p:nvSpPr>
        <p:spPr>
          <a:xfrm>
            <a:off x="5824629" y="3734387"/>
            <a:ext cx="3390659" cy="1600438"/>
          </a:xfrm>
          <a:prstGeom prst="rect">
            <a:avLst/>
          </a:prstGeom>
          <a:noFill/>
        </p:spPr>
        <p:txBody>
          <a:bodyPr wrap="square" lIns="91440" tIns="45720" rIns="91440" bIns="45720" rtlCol="0" anchor="t">
            <a:spAutoFit/>
          </a:bodyPr>
          <a:lstStyle/>
          <a:p>
            <a:r>
              <a:rPr lang="en-US" sz="1400">
                <a:latin typeface="Segoe UI"/>
                <a:cs typeface="Segoe UI"/>
              </a:rPr>
              <a:t>There has been a larger increase of promotions for disabled colleagues compared to ethnic minority colleagues. PCC should agree </a:t>
            </a:r>
            <a:r>
              <a:rPr lang="en-US" sz="1400">
                <a:solidFill>
                  <a:srgbClr val="4B195D"/>
                </a:solidFill>
                <a:latin typeface="Segoe UI Semibold" panose="020B0702040204020203" pitchFamily="34" charset="0"/>
                <a:cs typeface="Segoe UI Semibold" panose="020B0702040204020203" pitchFamily="34" charset="0"/>
              </a:rPr>
              <a:t>an overall CQC promotion goal</a:t>
            </a:r>
            <a:r>
              <a:rPr lang="en-US" sz="1400">
                <a:latin typeface="Segoe UI"/>
                <a:cs typeface="Segoe UI"/>
              </a:rPr>
              <a:t> to support assessing progress fairly, including time for promotion parity and by characteristics.</a:t>
            </a:r>
            <a:endParaRPr lang="en-GB" sz="1400">
              <a:latin typeface="Segoe UI"/>
              <a:cs typeface="Segoe UI"/>
            </a:endParaRPr>
          </a:p>
        </p:txBody>
      </p:sp>
      <p:pic>
        <p:nvPicPr>
          <p:cNvPr id="17" name="Graphic 16">
            <a:extLst>
              <a:ext uri="{FF2B5EF4-FFF2-40B4-BE49-F238E27FC236}">
                <a16:creationId xmlns:a16="http://schemas.microsoft.com/office/drawing/2014/main" id="{BC224700-9D72-9E01-7EEA-2A9B92B9D8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648" y="997343"/>
            <a:ext cx="4572000" cy="2232189"/>
          </a:xfrm>
          <a:prstGeom prst="rect">
            <a:avLst/>
          </a:prstGeom>
        </p:spPr>
      </p:pic>
      <p:pic>
        <p:nvPicPr>
          <p:cNvPr id="22" name="Graphic 21">
            <a:extLst>
              <a:ext uri="{FF2B5EF4-FFF2-40B4-BE49-F238E27FC236}">
                <a16:creationId xmlns:a16="http://schemas.microsoft.com/office/drawing/2014/main" id="{B8083B25-1A8F-F1E7-A8E0-448DF1AE94C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75233" y="997343"/>
            <a:ext cx="4431119" cy="2232190"/>
          </a:xfrm>
          <a:prstGeom prst="rect">
            <a:avLst/>
          </a:prstGeom>
        </p:spPr>
      </p:pic>
      <p:sp>
        <p:nvSpPr>
          <p:cNvPr id="5" name="TextBox 4">
            <a:extLst>
              <a:ext uri="{FF2B5EF4-FFF2-40B4-BE49-F238E27FC236}">
                <a16:creationId xmlns:a16="http://schemas.microsoft.com/office/drawing/2014/main" id="{2BD9F047-8846-F02F-48D4-2183F3F3D035}"/>
              </a:ext>
            </a:extLst>
          </p:cNvPr>
          <p:cNvSpPr txBox="1"/>
          <p:nvPr/>
        </p:nvSpPr>
        <p:spPr>
          <a:xfrm>
            <a:off x="5851608" y="5394600"/>
            <a:ext cx="3281724" cy="1600438"/>
          </a:xfrm>
          <a:prstGeom prst="rect">
            <a:avLst/>
          </a:prstGeom>
          <a:noFill/>
        </p:spPr>
        <p:txBody>
          <a:bodyPr wrap="square" rtlCol="0">
            <a:spAutoFit/>
          </a:bodyPr>
          <a:lstStyle/>
          <a:p>
            <a:r>
              <a:rPr lang="en-US" sz="1400">
                <a:latin typeface="Segoe UI" panose="020B0502040204020203" pitchFamily="34" charset="0"/>
                <a:cs typeface="Segoe UI" panose="020B0502040204020203" pitchFamily="34" charset="0"/>
              </a:rPr>
              <a:t>Promotion remains one of the main reasons for </a:t>
            </a:r>
            <a:r>
              <a:rPr lang="en-US" sz="1400">
                <a:solidFill>
                  <a:srgbClr val="4B195D"/>
                </a:solidFill>
                <a:latin typeface="Segoe UI Semibold" panose="020B0702040204020203" pitchFamily="34" charset="0"/>
                <a:cs typeface="Segoe UI Semibold" panose="020B0702040204020203" pitchFamily="34" charset="0"/>
              </a:rPr>
              <a:t>ethnic minority background colleague </a:t>
            </a:r>
            <a:r>
              <a:rPr lang="en-US" sz="1400">
                <a:latin typeface="Segoe UI" panose="020B0502040204020203" pitchFamily="34" charset="0"/>
                <a:cs typeface="Segoe UI" panose="020B0502040204020203" pitchFamily="34" charset="0"/>
              </a:rPr>
              <a:t>Leavers. Promotion is also now one of the main reasons for </a:t>
            </a:r>
            <a:r>
              <a:rPr lang="en-US" sz="1400" b="1">
                <a:solidFill>
                  <a:schemeClr val="tx2"/>
                </a:solidFill>
                <a:latin typeface="Segoe UI" panose="020B0502040204020203" pitchFamily="34" charset="0"/>
                <a:cs typeface="Segoe UI" panose="020B0502040204020203" pitchFamily="34" charset="0"/>
              </a:rPr>
              <a:t>ages 21-30 and disabled </a:t>
            </a:r>
            <a:r>
              <a:rPr lang="en-US" sz="1400" b="1">
                <a:solidFill>
                  <a:schemeClr val="tx2"/>
                </a:solidFill>
                <a:latin typeface="Segoe UI Semibold" panose="020B0702040204020203" pitchFamily="34" charset="0"/>
                <a:cs typeface="Segoe UI Semibold" panose="020B0702040204020203" pitchFamily="34" charset="0"/>
              </a:rPr>
              <a:t>c</a:t>
            </a:r>
            <a:r>
              <a:rPr lang="en-US" sz="1400">
                <a:solidFill>
                  <a:srgbClr val="4B195D"/>
                </a:solidFill>
                <a:latin typeface="Segoe UI Semibold" panose="020B0702040204020203" pitchFamily="34" charset="0"/>
                <a:cs typeface="Segoe UI Semibold" panose="020B0702040204020203" pitchFamily="34" charset="0"/>
              </a:rPr>
              <a:t>olleagues </a:t>
            </a:r>
            <a:r>
              <a:rPr lang="en-US" sz="1400">
                <a:latin typeface="Segoe UI" panose="020B0502040204020203" pitchFamily="34" charset="0"/>
                <a:cs typeface="Segoe UI" panose="020B0502040204020203" pitchFamily="34" charset="0"/>
              </a:rPr>
              <a:t>leaving. </a:t>
            </a:r>
            <a:endParaRPr lang="en-GB" sz="1400">
              <a:latin typeface="Segoe UI Semibold" panose="020B0702040204020203" pitchFamily="34" charset="0"/>
              <a:cs typeface="Segoe UI Semibold" panose="020B0702040204020203" pitchFamily="34" charset="0"/>
            </a:endParaRPr>
          </a:p>
          <a:p>
            <a:endParaRPr lang="en-GB" sz="1400">
              <a:latin typeface="Segoe UI Semibold" panose="020B0702040204020203" pitchFamily="34" charset="0"/>
              <a:cs typeface="Segoe UI Semibold" panose="020B0702040204020203" pitchFamily="34" charset="0"/>
            </a:endParaRPr>
          </a:p>
        </p:txBody>
      </p:sp>
      <p:graphicFrame>
        <p:nvGraphicFramePr>
          <p:cNvPr id="42" name="Table 41">
            <a:extLst>
              <a:ext uri="{FF2B5EF4-FFF2-40B4-BE49-F238E27FC236}">
                <a16:creationId xmlns:a16="http://schemas.microsoft.com/office/drawing/2014/main" id="{E46E42FB-E429-4B61-C9D0-88D9353E2E35}"/>
              </a:ext>
            </a:extLst>
          </p:cNvPr>
          <p:cNvGraphicFramePr>
            <a:graphicFrameLocks noGrp="1"/>
          </p:cNvGraphicFramePr>
          <p:nvPr>
            <p:extLst>
              <p:ext uri="{D42A27DB-BD31-4B8C-83A1-F6EECF244321}">
                <p14:modId xmlns:p14="http://schemas.microsoft.com/office/powerpoint/2010/main" val="4278258674"/>
              </p:ext>
            </p:extLst>
          </p:nvPr>
        </p:nvGraphicFramePr>
        <p:xfrm>
          <a:off x="207321" y="3721419"/>
          <a:ext cx="5286911" cy="2658885"/>
        </p:xfrm>
        <a:graphic>
          <a:graphicData uri="http://schemas.openxmlformats.org/drawingml/2006/table">
            <a:tbl>
              <a:tblPr/>
              <a:tblGrid>
                <a:gridCol w="1123835">
                  <a:extLst>
                    <a:ext uri="{9D8B030D-6E8A-4147-A177-3AD203B41FA5}">
                      <a16:colId xmlns:a16="http://schemas.microsoft.com/office/drawing/2014/main" val="2195357373"/>
                    </a:ext>
                  </a:extLst>
                </a:gridCol>
                <a:gridCol w="693846">
                  <a:extLst>
                    <a:ext uri="{9D8B030D-6E8A-4147-A177-3AD203B41FA5}">
                      <a16:colId xmlns:a16="http://schemas.microsoft.com/office/drawing/2014/main" val="566390164"/>
                    </a:ext>
                  </a:extLst>
                </a:gridCol>
                <a:gridCol w="693846">
                  <a:extLst>
                    <a:ext uri="{9D8B030D-6E8A-4147-A177-3AD203B41FA5}">
                      <a16:colId xmlns:a16="http://schemas.microsoft.com/office/drawing/2014/main" val="213253281"/>
                    </a:ext>
                  </a:extLst>
                </a:gridCol>
                <a:gridCol w="693846">
                  <a:extLst>
                    <a:ext uri="{9D8B030D-6E8A-4147-A177-3AD203B41FA5}">
                      <a16:colId xmlns:a16="http://schemas.microsoft.com/office/drawing/2014/main" val="3072463926"/>
                    </a:ext>
                  </a:extLst>
                </a:gridCol>
                <a:gridCol w="693846">
                  <a:extLst>
                    <a:ext uri="{9D8B030D-6E8A-4147-A177-3AD203B41FA5}">
                      <a16:colId xmlns:a16="http://schemas.microsoft.com/office/drawing/2014/main" val="1069437384"/>
                    </a:ext>
                  </a:extLst>
                </a:gridCol>
                <a:gridCol w="693846">
                  <a:extLst>
                    <a:ext uri="{9D8B030D-6E8A-4147-A177-3AD203B41FA5}">
                      <a16:colId xmlns:a16="http://schemas.microsoft.com/office/drawing/2014/main" val="1929189113"/>
                    </a:ext>
                  </a:extLst>
                </a:gridCol>
                <a:gridCol w="693846">
                  <a:extLst>
                    <a:ext uri="{9D8B030D-6E8A-4147-A177-3AD203B41FA5}">
                      <a16:colId xmlns:a16="http://schemas.microsoft.com/office/drawing/2014/main" val="949881180"/>
                    </a:ext>
                  </a:extLst>
                </a:gridCol>
              </a:tblGrid>
              <a:tr h="639887">
                <a:tc rowSpan="2">
                  <a:txBody>
                    <a:bodyPr/>
                    <a:lstStyle/>
                    <a:p>
                      <a:pPr algn="ctr" rtl="0" fontAlgn="ctr"/>
                      <a:r>
                        <a:rPr lang="en-GB" sz="1050" b="0" i="0" u="none" strike="noStrike">
                          <a:solidFill>
                            <a:schemeClr val="bg1"/>
                          </a:solidFill>
                          <a:effectLst/>
                          <a:latin typeface="Segoe UI Semibold" panose="020B0702040204020203" pitchFamily="34" charset="0"/>
                        </a:rPr>
                        <a:t>Group</a:t>
                      </a:r>
                    </a:p>
                  </a:txBody>
                  <a:tcPr marL="6085" marR="6085" marT="6085" marB="0" anchor="ctr">
                    <a:lnL>
                      <a:noFill/>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chemeClr val="accent4"/>
                    </a:solidFill>
                  </a:tcPr>
                </a:tc>
                <a:tc gridSpan="2">
                  <a:txBody>
                    <a:bodyPr/>
                    <a:lstStyle/>
                    <a:p>
                      <a:pPr algn="ctr" rtl="0" fontAlgn="ctr"/>
                      <a:r>
                        <a:rPr lang="en-GB" sz="1050" b="0" i="0" u="none" strike="noStrike">
                          <a:solidFill>
                            <a:schemeClr val="bg1"/>
                          </a:solidFill>
                          <a:effectLst/>
                          <a:latin typeface="Segoe UI Semibold" panose="020B0702040204020203" pitchFamily="34" charset="0"/>
                        </a:rPr>
                        <a:t>Resignation – Promotion</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chemeClr val="accent4"/>
                    </a:solidFill>
                  </a:tcPr>
                </a:tc>
                <a:tc hMerge="1">
                  <a:txBody>
                    <a:bodyPr/>
                    <a:lstStyle/>
                    <a:p>
                      <a:endParaRPr lang="en-GB"/>
                    </a:p>
                  </a:txBody>
                  <a:tcPr/>
                </a:tc>
                <a:tc gridSpan="2">
                  <a:txBody>
                    <a:bodyPr/>
                    <a:lstStyle/>
                    <a:p>
                      <a:pPr algn="ctr" rtl="0" fontAlgn="ctr"/>
                      <a:r>
                        <a:rPr lang="en-GB" sz="1050" b="0" i="0" u="none" strike="noStrike">
                          <a:solidFill>
                            <a:schemeClr val="bg1"/>
                          </a:solidFill>
                          <a:effectLst/>
                          <a:latin typeface="Segoe UI Semibold" panose="020B0702040204020203" pitchFamily="34" charset="0"/>
                        </a:rPr>
                        <a:t>Resignation – Not Known</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chemeClr val="accent4"/>
                    </a:solidFill>
                  </a:tcPr>
                </a:tc>
                <a:tc hMerge="1">
                  <a:txBody>
                    <a:bodyPr/>
                    <a:lstStyle/>
                    <a:p>
                      <a:endParaRPr lang="en-GB"/>
                    </a:p>
                  </a:txBody>
                  <a:tcPr/>
                </a:tc>
                <a:tc gridSpan="2">
                  <a:txBody>
                    <a:bodyPr/>
                    <a:lstStyle/>
                    <a:p>
                      <a:pPr algn="ctr" rtl="0" fontAlgn="ctr"/>
                      <a:r>
                        <a:rPr lang="en-GB" sz="1050" b="0" i="0" u="none" strike="noStrike">
                          <a:solidFill>
                            <a:schemeClr val="bg1"/>
                          </a:solidFill>
                          <a:effectLst/>
                          <a:latin typeface="Segoe UI Semibold" panose="020B0702040204020203" pitchFamily="34" charset="0"/>
                        </a:rPr>
                        <a:t>Retired</a:t>
                      </a:r>
                    </a:p>
                  </a:txBody>
                  <a:tcPr marL="6085" marR="6085" marT="6085" marB="0" anchor="ctr">
                    <a:lnL w="12700" cap="flat" cmpd="sng" algn="ctr">
                      <a:solidFill>
                        <a:srgbClr val="FFFFFF"/>
                      </a:solidFill>
                      <a:prstDash val="solid"/>
                      <a:round/>
                      <a:headEnd type="none" w="med" len="med"/>
                      <a:tailEnd type="none" w="med" len="med"/>
                    </a:lnL>
                    <a:lnR>
                      <a:noFill/>
                    </a:lnR>
                    <a:lnT>
                      <a:noFill/>
                    </a:lnT>
                    <a:lnB w="12700" cap="flat" cmpd="sng" algn="ctr">
                      <a:solidFill>
                        <a:srgbClr val="FFFFFF"/>
                      </a:solidFill>
                      <a:prstDash val="solid"/>
                      <a:round/>
                      <a:headEnd type="none" w="med" len="med"/>
                      <a:tailEnd type="none" w="med" len="med"/>
                    </a:lnB>
                    <a:solidFill>
                      <a:schemeClr val="accent4"/>
                    </a:solidFill>
                  </a:tcPr>
                </a:tc>
                <a:tc hMerge="1">
                  <a:txBody>
                    <a:bodyPr/>
                    <a:lstStyle/>
                    <a:p>
                      <a:endParaRPr lang="en-GB"/>
                    </a:p>
                  </a:txBody>
                  <a:tcPr/>
                </a:tc>
                <a:extLst>
                  <a:ext uri="{0D108BD9-81ED-4DB2-BD59-A6C34878D82A}">
                    <a16:rowId xmlns:a16="http://schemas.microsoft.com/office/drawing/2014/main" val="226746378"/>
                  </a:ext>
                </a:extLst>
              </a:tr>
              <a:tr h="346113">
                <a:tc vMerge="1">
                  <a:txBody>
                    <a:bodyPr/>
                    <a:lstStyle/>
                    <a:p>
                      <a:endParaRPr lang="en-GB"/>
                    </a:p>
                  </a:txBody>
                  <a:tcPr/>
                </a:tc>
                <a:tc>
                  <a:txBody>
                    <a:bodyPr/>
                    <a:lstStyle/>
                    <a:p>
                      <a:pPr algn="ctr" rtl="0" fontAlgn="ctr"/>
                      <a:r>
                        <a:rPr lang="en-GB" sz="1050" b="0" i="0" u="none" strike="noStrike">
                          <a:solidFill>
                            <a:schemeClr val="bg1"/>
                          </a:solidFill>
                          <a:effectLst/>
                          <a:latin typeface="Segoe UI Semibold" panose="020B0702040204020203" pitchFamily="34" charset="0"/>
                        </a:rPr>
                        <a:t>2024</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accent4"/>
                    </a:solidFill>
                  </a:tcPr>
                </a:tc>
                <a:tc>
                  <a:txBody>
                    <a:bodyPr/>
                    <a:lstStyle/>
                    <a:p>
                      <a:pPr algn="ctr" rtl="0" fontAlgn="ctr"/>
                      <a:r>
                        <a:rPr lang="en-GB" sz="1050" b="0" i="0" u="none" strike="noStrike">
                          <a:solidFill>
                            <a:schemeClr val="bg1"/>
                          </a:solidFill>
                          <a:effectLst/>
                          <a:latin typeface="Segoe UI Semibold" panose="020B0702040204020203" pitchFamily="34" charset="0"/>
                        </a:rPr>
                        <a:t>2025</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accent4"/>
                    </a:solidFill>
                  </a:tcPr>
                </a:tc>
                <a:tc>
                  <a:txBody>
                    <a:bodyPr/>
                    <a:lstStyle/>
                    <a:p>
                      <a:pPr algn="ctr" rtl="0" fontAlgn="ctr"/>
                      <a:r>
                        <a:rPr lang="en-GB" sz="1050" b="0" i="0" u="none" strike="noStrike">
                          <a:solidFill>
                            <a:schemeClr val="bg1"/>
                          </a:solidFill>
                          <a:effectLst/>
                          <a:latin typeface="Segoe UI Semibold" panose="020B0702040204020203" pitchFamily="34" charset="0"/>
                        </a:rPr>
                        <a:t>2024</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accent4"/>
                    </a:solidFill>
                  </a:tcPr>
                </a:tc>
                <a:tc>
                  <a:txBody>
                    <a:bodyPr/>
                    <a:lstStyle/>
                    <a:p>
                      <a:pPr algn="ctr" rtl="0" fontAlgn="ctr"/>
                      <a:r>
                        <a:rPr lang="en-GB" sz="1050" b="0" i="0" u="none" strike="noStrike">
                          <a:solidFill>
                            <a:schemeClr val="bg1"/>
                          </a:solidFill>
                          <a:effectLst/>
                          <a:latin typeface="Segoe UI Semibold" panose="020B0702040204020203" pitchFamily="34" charset="0"/>
                        </a:rPr>
                        <a:t>2025</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accent4"/>
                    </a:solidFill>
                  </a:tcPr>
                </a:tc>
                <a:tc>
                  <a:txBody>
                    <a:bodyPr/>
                    <a:lstStyle/>
                    <a:p>
                      <a:pPr algn="ctr" rtl="0" fontAlgn="ctr"/>
                      <a:r>
                        <a:rPr lang="en-GB" sz="1050" b="0" i="0" u="none" strike="noStrike">
                          <a:solidFill>
                            <a:schemeClr val="bg1"/>
                          </a:solidFill>
                          <a:effectLst/>
                          <a:latin typeface="Segoe UI Semibold" panose="020B0702040204020203" pitchFamily="34" charset="0"/>
                        </a:rPr>
                        <a:t>2024</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accent4"/>
                    </a:solidFill>
                  </a:tcPr>
                </a:tc>
                <a:tc>
                  <a:txBody>
                    <a:bodyPr/>
                    <a:lstStyle/>
                    <a:p>
                      <a:pPr algn="ctr" rtl="0" fontAlgn="ctr"/>
                      <a:r>
                        <a:rPr lang="en-GB" sz="1050" b="0" i="0" u="none" strike="noStrike">
                          <a:solidFill>
                            <a:schemeClr val="bg1"/>
                          </a:solidFill>
                          <a:effectLst/>
                          <a:latin typeface="Segoe UI Semibold" panose="020B0702040204020203" pitchFamily="34" charset="0"/>
                        </a:rPr>
                        <a:t>2025</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accent4"/>
                    </a:solidFill>
                  </a:tcPr>
                </a:tc>
                <a:extLst>
                  <a:ext uri="{0D108BD9-81ED-4DB2-BD59-A6C34878D82A}">
                    <a16:rowId xmlns:a16="http://schemas.microsoft.com/office/drawing/2014/main" val="3495820773"/>
                  </a:ext>
                </a:extLst>
              </a:tr>
              <a:tr h="346113">
                <a:tc>
                  <a:txBody>
                    <a:bodyPr/>
                    <a:lstStyle/>
                    <a:p>
                      <a:pPr algn="l" rtl="0" fontAlgn="ctr"/>
                      <a:r>
                        <a:rPr lang="en-GB" sz="1000" b="0" i="0" u="none" strike="noStrike">
                          <a:solidFill>
                            <a:srgbClr val="000000"/>
                          </a:solidFill>
                          <a:effectLst/>
                          <a:latin typeface="Segoe UI Semibold" panose="020B0702040204020203" pitchFamily="34" charset="0"/>
                          <a:cs typeface="Segoe UI Semibold" panose="020B0702040204020203" pitchFamily="34" charset="0"/>
                        </a:rPr>
                        <a:t>Ethnic Minorities</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3">
                        <a:lumMod val="20000"/>
                        <a:lumOff val="80000"/>
                      </a:schemeClr>
                    </a:solidFill>
                  </a:tcPr>
                </a:tc>
                <a:tc>
                  <a:txBody>
                    <a:bodyPr/>
                    <a:lstStyle/>
                    <a:p>
                      <a:pPr algn="l" rtl="0" fontAlgn="ctr"/>
                      <a:r>
                        <a:rPr lang="en-GB" sz="700" b="0" i="0" u="none" strike="noStrike">
                          <a:solidFill>
                            <a:srgbClr val="B964B6"/>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64B6"/>
                    </a:solidFill>
                  </a:tcPr>
                </a:tc>
                <a:tc>
                  <a:txBody>
                    <a:bodyPr/>
                    <a:lstStyle/>
                    <a:p>
                      <a:pPr algn="l" rtl="0" fontAlgn="ctr"/>
                      <a:r>
                        <a:rPr lang="en-GB" sz="700" b="0" i="0" u="none" strike="noStrike">
                          <a:solidFill>
                            <a:srgbClr val="A83DA4"/>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3DA4"/>
                    </a:solidFill>
                  </a:tcPr>
                </a:tc>
                <a:tc>
                  <a:txBody>
                    <a:bodyPr/>
                    <a:lstStyle/>
                    <a:p>
                      <a:pPr algn="l" rtl="0" fontAlgn="ctr"/>
                      <a:r>
                        <a:rPr lang="en-GB" sz="700" b="0" i="0" u="none" strike="noStrike">
                          <a:solidFill>
                            <a:srgbClr val="B964B6"/>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64B6"/>
                    </a:solidFill>
                  </a:tcPr>
                </a:tc>
                <a:tc>
                  <a:txBody>
                    <a:bodyPr/>
                    <a:lstStyle/>
                    <a:p>
                      <a:pPr algn="l" rtl="0" fontAlgn="ctr"/>
                      <a:r>
                        <a:rPr lang="en-GB" sz="700" b="0" i="0" u="none" strike="noStrike">
                          <a:solidFill>
                            <a:srgbClr val="A83DA4"/>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3DA4"/>
                    </a:solidFill>
                  </a:tcPr>
                </a:tc>
                <a:tc>
                  <a:txBody>
                    <a:bodyPr/>
                    <a:lstStyle/>
                    <a:p>
                      <a:pPr algn="l" rtl="0" fontAlgn="ctr"/>
                      <a:r>
                        <a:rPr lang="en-GB" sz="700" b="0" i="0" u="none" strike="noStrike">
                          <a:solidFill>
                            <a:srgbClr val="BFBFBF"/>
                          </a:solidFill>
                          <a:effectLst/>
                          <a:latin typeface="Segoe UI" panose="020B0502040204020203" pitchFamily="34" charset="0"/>
                        </a:rPr>
                        <a:t> </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700" b="0" i="0" u="none" strike="noStrike">
                          <a:solidFill>
                            <a:srgbClr val="BFBFBF"/>
                          </a:solidFill>
                          <a:effectLst/>
                          <a:latin typeface="Segoe UI" panose="020B0502040204020203" pitchFamily="34" charset="0"/>
                        </a:rPr>
                        <a:t>0</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4137375175"/>
                  </a:ext>
                </a:extLst>
              </a:tr>
              <a:tr h="331693">
                <a:tc>
                  <a:txBody>
                    <a:bodyPr/>
                    <a:lstStyle/>
                    <a:p>
                      <a:pPr algn="l" rtl="0" fontAlgn="ctr"/>
                      <a:r>
                        <a:rPr lang="en-GB" sz="1000" b="0" i="0" u="none" strike="noStrike">
                          <a:solidFill>
                            <a:srgbClr val="000000"/>
                          </a:solidFill>
                          <a:effectLst/>
                          <a:latin typeface="Segoe UI Semibold" panose="020B0702040204020203" pitchFamily="34" charset="0"/>
                          <a:cs typeface="Segoe UI Semibold" panose="020B0702040204020203" pitchFamily="34" charset="0"/>
                        </a:rPr>
                        <a:t>Disabled</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3">
                        <a:lumMod val="20000"/>
                        <a:lumOff val="80000"/>
                      </a:schemeClr>
                    </a:solidFill>
                  </a:tcPr>
                </a:tc>
                <a:tc>
                  <a:txBody>
                    <a:bodyPr/>
                    <a:lstStyle/>
                    <a:p>
                      <a:pPr algn="l" rtl="0" fontAlgn="ctr"/>
                      <a:r>
                        <a:rPr lang="en-GB" sz="700" b="0" i="0" u="none" strike="noStrike">
                          <a:solidFill>
                            <a:srgbClr val="BFBFBF"/>
                          </a:solidFill>
                          <a:effectLst/>
                          <a:latin typeface="Segoe UI" panose="020B0502040204020203" pitchFamily="34" charset="0"/>
                        </a:rPr>
                        <a:t> </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700" b="0" i="0" u="none" strike="noStrike">
                          <a:solidFill>
                            <a:srgbClr val="A83DA4"/>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3DA4"/>
                    </a:solidFill>
                  </a:tcPr>
                </a:tc>
                <a:tc>
                  <a:txBody>
                    <a:bodyPr/>
                    <a:lstStyle/>
                    <a:p>
                      <a:pPr algn="l" rtl="0" fontAlgn="ctr"/>
                      <a:r>
                        <a:rPr lang="en-GB" sz="700" b="0" i="0" u="none" strike="noStrike">
                          <a:solidFill>
                            <a:srgbClr val="B964B6"/>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64B6"/>
                    </a:solidFill>
                  </a:tcPr>
                </a:tc>
                <a:tc>
                  <a:txBody>
                    <a:bodyPr/>
                    <a:lstStyle/>
                    <a:p>
                      <a:pPr algn="l" rtl="0" fontAlgn="ctr"/>
                      <a:r>
                        <a:rPr lang="en-GB" sz="700" b="0" i="0" u="none" strike="noStrike">
                          <a:solidFill>
                            <a:srgbClr val="A83DA4"/>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3DA4"/>
                    </a:solidFill>
                  </a:tcPr>
                </a:tc>
                <a:tc>
                  <a:txBody>
                    <a:bodyPr/>
                    <a:lstStyle/>
                    <a:p>
                      <a:pPr algn="l" rtl="0" fontAlgn="ctr"/>
                      <a:r>
                        <a:rPr lang="en-GB" sz="700" b="0" i="0" u="none" strike="noStrike">
                          <a:solidFill>
                            <a:srgbClr val="B964B6"/>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64B6"/>
                    </a:solidFill>
                  </a:tcPr>
                </a:tc>
                <a:tc>
                  <a:txBody>
                    <a:bodyPr/>
                    <a:lstStyle/>
                    <a:p>
                      <a:pPr algn="l" rtl="0" fontAlgn="ctr"/>
                      <a:r>
                        <a:rPr lang="en-GB" sz="700" b="0" i="0" u="none" strike="noStrike">
                          <a:solidFill>
                            <a:srgbClr val="A83DA4"/>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3DA4"/>
                    </a:solidFill>
                  </a:tcPr>
                </a:tc>
                <a:extLst>
                  <a:ext uri="{0D108BD9-81ED-4DB2-BD59-A6C34878D82A}">
                    <a16:rowId xmlns:a16="http://schemas.microsoft.com/office/drawing/2014/main" val="1732926952"/>
                  </a:ext>
                </a:extLst>
              </a:tr>
              <a:tr h="331693">
                <a:tc>
                  <a:txBody>
                    <a:bodyPr/>
                    <a:lstStyle/>
                    <a:p>
                      <a:pPr algn="l" rtl="0" fontAlgn="ctr"/>
                      <a:r>
                        <a:rPr lang="en-GB" sz="1000" b="0" i="0" u="none" strike="noStrike">
                          <a:solidFill>
                            <a:srgbClr val="000000"/>
                          </a:solidFill>
                          <a:effectLst/>
                          <a:latin typeface="Segoe UI Semibold" panose="020B0702040204020203" pitchFamily="34" charset="0"/>
                          <a:cs typeface="Segoe UI Semibold" panose="020B0702040204020203" pitchFamily="34" charset="0"/>
                        </a:rPr>
                        <a:t>LGB+</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3">
                        <a:lumMod val="20000"/>
                        <a:lumOff val="80000"/>
                      </a:schemeClr>
                    </a:solidFill>
                  </a:tcPr>
                </a:tc>
                <a:tc>
                  <a:txBody>
                    <a:bodyPr/>
                    <a:lstStyle/>
                    <a:p>
                      <a:pPr algn="l" rtl="0" fontAlgn="ctr"/>
                      <a:r>
                        <a:rPr lang="en-GB" sz="700" b="0" i="0" u="none" strike="noStrike">
                          <a:solidFill>
                            <a:srgbClr val="BFBFBF"/>
                          </a:solidFill>
                          <a:effectLst/>
                          <a:latin typeface="Segoe UI" panose="020B0502040204020203" pitchFamily="34" charset="0"/>
                        </a:rPr>
                        <a:t> </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700" b="0" i="0" u="none" strike="noStrike">
                          <a:solidFill>
                            <a:srgbClr val="BFBFBF"/>
                          </a:solidFill>
                          <a:effectLst/>
                          <a:latin typeface="Segoe UI" panose="020B0502040204020203" pitchFamily="34" charset="0"/>
                        </a:rPr>
                        <a:t>0</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700" b="0" i="0" u="none" strike="noStrike">
                          <a:solidFill>
                            <a:srgbClr val="B964B6"/>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64B6"/>
                    </a:solidFill>
                  </a:tcPr>
                </a:tc>
                <a:tc>
                  <a:txBody>
                    <a:bodyPr/>
                    <a:lstStyle/>
                    <a:p>
                      <a:pPr algn="l" rtl="0" fontAlgn="ctr"/>
                      <a:r>
                        <a:rPr lang="en-GB" sz="700" b="0" i="0" u="none" strike="noStrike">
                          <a:solidFill>
                            <a:srgbClr val="A83DA4"/>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3DA4"/>
                    </a:solidFill>
                  </a:tcPr>
                </a:tc>
                <a:tc>
                  <a:txBody>
                    <a:bodyPr/>
                    <a:lstStyle/>
                    <a:p>
                      <a:pPr algn="l" rtl="0" fontAlgn="ctr"/>
                      <a:r>
                        <a:rPr lang="en-GB" sz="700" b="0" i="0" u="none" strike="noStrike">
                          <a:solidFill>
                            <a:srgbClr val="BFBFBF"/>
                          </a:solidFill>
                          <a:effectLst/>
                          <a:latin typeface="Segoe UI" panose="020B0502040204020203" pitchFamily="34" charset="0"/>
                        </a:rPr>
                        <a:t> </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700" b="0" i="0" u="none" strike="noStrike">
                          <a:solidFill>
                            <a:srgbClr val="BFBFBF"/>
                          </a:solidFill>
                          <a:effectLst/>
                          <a:latin typeface="Segoe UI" panose="020B0502040204020203" pitchFamily="34" charset="0"/>
                        </a:rPr>
                        <a:t>0</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827284834"/>
                  </a:ext>
                </a:extLst>
              </a:tr>
              <a:tr h="331693">
                <a:tc>
                  <a:txBody>
                    <a:bodyPr/>
                    <a:lstStyle/>
                    <a:p>
                      <a:pPr algn="l" rtl="0" fontAlgn="ctr"/>
                      <a:r>
                        <a:rPr lang="en-GB" sz="1000" b="0" i="0" u="none" strike="noStrike">
                          <a:solidFill>
                            <a:srgbClr val="000000"/>
                          </a:solidFill>
                          <a:effectLst/>
                          <a:latin typeface="Segoe UI Semibold" panose="020B0702040204020203" pitchFamily="34" charset="0"/>
                          <a:cs typeface="Segoe UI Semibold" panose="020B0702040204020203" pitchFamily="34" charset="0"/>
                        </a:rPr>
                        <a:t>Age 21-30</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3">
                        <a:lumMod val="20000"/>
                        <a:lumOff val="80000"/>
                      </a:schemeClr>
                    </a:solidFill>
                  </a:tcPr>
                </a:tc>
                <a:tc>
                  <a:txBody>
                    <a:bodyPr/>
                    <a:lstStyle/>
                    <a:p>
                      <a:pPr algn="l" rtl="0" fontAlgn="ctr"/>
                      <a:r>
                        <a:rPr lang="en-GB" sz="700" b="0" i="0" u="none" strike="noStrike">
                          <a:solidFill>
                            <a:srgbClr val="BFBFBF"/>
                          </a:solidFill>
                          <a:effectLst/>
                          <a:latin typeface="Segoe UI" panose="020B0502040204020203" pitchFamily="34" charset="0"/>
                        </a:rPr>
                        <a:t> </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700" b="0" i="0" u="none" strike="noStrike">
                          <a:solidFill>
                            <a:srgbClr val="A83DA4"/>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3DA4"/>
                    </a:solidFill>
                  </a:tcPr>
                </a:tc>
                <a:tc>
                  <a:txBody>
                    <a:bodyPr/>
                    <a:lstStyle/>
                    <a:p>
                      <a:pPr algn="l" rtl="0" fontAlgn="ctr"/>
                      <a:r>
                        <a:rPr lang="en-GB" sz="700" b="0" i="0" u="none" strike="noStrike">
                          <a:solidFill>
                            <a:srgbClr val="B964B6"/>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64B6"/>
                    </a:solidFill>
                  </a:tcPr>
                </a:tc>
                <a:tc>
                  <a:txBody>
                    <a:bodyPr/>
                    <a:lstStyle/>
                    <a:p>
                      <a:pPr algn="l" rtl="0" fontAlgn="ctr"/>
                      <a:r>
                        <a:rPr lang="en-GB" sz="700" b="0" i="0" u="none" strike="noStrike">
                          <a:solidFill>
                            <a:srgbClr val="A83DA4"/>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3DA4"/>
                    </a:solidFill>
                  </a:tcPr>
                </a:tc>
                <a:tc>
                  <a:txBody>
                    <a:bodyPr/>
                    <a:lstStyle/>
                    <a:p>
                      <a:pPr algn="l" rtl="0" fontAlgn="ctr"/>
                      <a:r>
                        <a:rPr lang="en-GB" sz="700" b="0" i="0" u="none" strike="noStrike">
                          <a:solidFill>
                            <a:srgbClr val="BFBFBF"/>
                          </a:solidFill>
                          <a:effectLst/>
                          <a:latin typeface="Segoe UI" panose="020B0502040204020203" pitchFamily="34" charset="0"/>
                        </a:rPr>
                        <a:t> </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700" b="0" i="0" u="none" strike="noStrike">
                          <a:solidFill>
                            <a:srgbClr val="BFBFBF"/>
                          </a:solidFill>
                          <a:effectLst/>
                          <a:latin typeface="Segoe UI" panose="020B0502040204020203" pitchFamily="34" charset="0"/>
                        </a:rPr>
                        <a:t>0</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3899410307"/>
                  </a:ext>
                </a:extLst>
              </a:tr>
              <a:tr h="331693">
                <a:tc>
                  <a:txBody>
                    <a:bodyPr/>
                    <a:lstStyle/>
                    <a:p>
                      <a:pPr algn="l" rtl="0" fontAlgn="ctr"/>
                      <a:r>
                        <a:rPr lang="en-GB" sz="1000" b="0" i="0" u="none" strike="noStrike">
                          <a:solidFill>
                            <a:srgbClr val="000000"/>
                          </a:solidFill>
                          <a:effectLst/>
                          <a:latin typeface="Segoe UI Semibold" panose="020B0702040204020203" pitchFamily="34" charset="0"/>
                          <a:cs typeface="Segoe UI Semibold" panose="020B0702040204020203" pitchFamily="34" charset="0"/>
                        </a:rPr>
                        <a:t>Age 61+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3">
                        <a:lumMod val="20000"/>
                        <a:lumOff val="80000"/>
                      </a:schemeClr>
                    </a:solidFill>
                  </a:tcPr>
                </a:tc>
                <a:tc>
                  <a:txBody>
                    <a:bodyPr/>
                    <a:lstStyle/>
                    <a:p>
                      <a:pPr algn="l" rtl="0" fontAlgn="ctr"/>
                      <a:r>
                        <a:rPr lang="en-GB" sz="700" b="0" i="0" u="none" strike="noStrike">
                          <a:solidFill>
                            <a:srgbClr val="BFBFBF"/>
                          </a:solidFill>
                          <a:effectLst/>
                          <a:latin typeface="Segoe UI" panose="020B0502040204020203" pitchFamily="34" charset="0"/>
                        </a:rPr>
                        <a:t> </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700" b="0" i="0" u="none" strike="noStrike">
                          <a:solidFill>
                            <a:srgbClr val="BFBFBF"/>
                          </a:solidFill>
                          <a:effectLst/>
                          <a:latin typeface="Segoe UI" panose="020B0502040204020203" pitchFamily="34" charset="0"/>
                        </a:rPr>
                        <a:t> </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700" b="0" i="0" u="none" strike="noStrike">
                          <a:solidFill>
                            <a:srgbClr val="B964B6"/>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64B6"/>
                    </a:solidFill>
                  </a:tcPr>
                </a:tc>
                <a:tc>
                  <a:txBody>
                    <a:bodyPr/>
                    <a:lstStyle/>
                    <a:p>
                      <a:pPr algn="l" rtl="0" fontAlgn="ctr"/>
                      <a:r>
                        <a:rPr lang="en-GB" sz="700" b="0" i="0" u="none" strike="noStrike">
                          <a:solidFill>
                            <a:srgbClr val="A83DA4"/>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3DA4"/>
                    </a:solidFill>
                  </a:tcPr>
                </a:tc>
                <a:tc>
                  <a:txBody>
                    <a:bodyPr/>
                    <a:lstStyle/>
                    <a:p>
                      <a:pPr algn="l" rtl="0" fontAlgn="ctr"/>
                      <a:r>
                        <a:rPr lang="en-GB" sz="700" b="0" i="0" u="none" strike="noStrike">
                          <a:solidFill>
                            <a:srgbClr val="B964B6"/>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64B6"/>
                    </a:solidFill>
                  </a:tcPr>
                </a:tc>
                <a:tc>
                  <a:txBody>
                    <a:bodyPr/>
                    <a:lstStyle/>
                    <a:p>
                      <a:pPr algn="l" rtl="0" fontAlgn="ctr"/>
                      <a:r>
                        <a:rPr lang="en-GB" sz="700" b="0" i="0" u="none" strike="noStrike">
                          <a:solidFill>
                            <a:srgbClr val="A83DA4"/>
                          </a:solidFill>
                          <a:effectLst/>
                          <a:latin typeface="Segoe UI" panose="020B0502040204020203" pitchFamily="34" charset="0"/>
                        </a:rPr>
                        <a:t>1</a:t>
                      </a:r>
                    </a:p>
                  </a:txBody>
                  <a:tcPr marL="6085" marR="6085" marT="608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3DA4"/>
                    </a:solidFill>
                  </a:tcPr>
                </a:tc>
                <a:extLst>
                  <a:ext uri="{0D108BD9-81ED-4DB2-BD59-A6C34878D82A}">
                    <a16:rowId xmlns:a16="http://schemas.microsoft.com/office/drawing/2014/main" val="70073514"/>
                  </a:ext>
                </a:extLst>
              </a:tr>
            </a:tbl>
          </a:graphicData>
        </a:graphic>
      </p:graphicFrame>
    </p:spTree>
    <p:extLst>
      <p:ext uri="{BB962C8B-B14F-4D97-AF65-F5344CB8AC3E}">
        <p14:creationId xmlns:p14="http://schemas.microsoft.com/office/powerpoint/2010/main" val="4205675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E205A66-6007-D20E-2186-2813AD5AE60F}"/>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ECCD60D-6895-D524-276B-A9A5FA2D2EC7}"/>
              </a:ext>
            </a:extLst>
          </p:cNvPr>
          <p:cNvCxnSpPr/>
          <p:nvPr/>
        </p:nvCxnSpPr>
        <p:spPr>
          <a:xfrm>
            <a:off x="0" y="3894362"/>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12A2A43C-6F9E-6590-057F-D045E5352EB3}"/>
              </a:ext>
            </a:extLst>
          </p:cNvPr>
          <p:cNvCxnSpPr/>
          <p:nvPr/>
        </p:nvCxnSpPr>
        <p:spPr>
          <a:xfrm>
            <a:off x="50574" y="836280"/>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03C3F8FC-67EE-3CC9-99F6-599FBF064FB6}"/>
              </a:ext>
            </a:extLst>
          </p:cNvPr>
          <p:cNvSpPr txBox="1"/>
          <p:nvPr/>
        </p:nvSpPr>
        <p:spPr>
          <a:xfrm>
            <a:off x="1568304" y="89932"/>
            <a:ext cx="5942676" cy="646331"/>
          </a:xfrm>
          <a:prstGeom prst="rect">
            <a:avLst/>
          </a:prstGeom>
          <a:noFill/>
        </p:spPr>
        <p:txBody>
          <a:bodyPr wrap="square" lIns="91440" tIns="45720" rIns="91440" bIns="45720" rtlCol="0" anchor="t">
            <a:spAutoFit/>
          </a:bodyPr>
          <a:lstStyle/>
          <a:p>
            <a:r>
              <a:rPr lang="en-GB">
                <a:solidFill>
                  <a:schemeClr val="accent4">
                    <a:lumMod val="75000"/>
                  </a:schemeClr>
                </a:solidFill>
                <a:latin typeface="Segoe UI"/>
                <a:cs typeface="Segoe UI"/>
              </a:rPr>
              <a:t>Foster Inclusion and Belonging: </a:t>
            </a:r>
          </a:p>
          <a:p>
            <a:r>
              <a:rPr lang="en-GB">
                <a:solidFill>
                  <a:schemeClr val="accent4">
                    <a:lumMod val="75000"/>
                  </a:schemeClr>
                </a:solidFill>
                <a:latin typeface="Segoe UI"/>
                <a:cs typeface="Segoe UI"/>
              </a:rPr>
              <a:t>Workplace Adjustments survey feedback</a:t>
            </a:r>
            <a:endParaRPr lang="en-GB">
              <a:solidFill>
                <a:schemeClr val="accent4">
                  <a:lumMod val="75000"/>
                </a:schemeClr>
              </a:solidFill>
              <a:latin typeface="Segoe UI" panose="020B0502040204020203" pitchFamily="34" charset="0"/>
              <a:cs typeface="Segoe UI" panose="020B0502040204020203" pitchFamily="34" charset="0"/>
            </a:endParaRPr>
          </a:p>
        </p:txBody>
      </p:sp>
      <p:pic>
        <p:nvPicPr>
          <p:cNvPr id="12" name="Picture 11" descr="A close-up of a logo&#10;&#10;AI-generated content may be incorrect.">
            <a:extLst>
              <a:ext uri="{FF2B5EF4-FFF2-40B4-BE49-F238E27FC236}">
                <a16:creationId xmlns:a16="http://schemas.microsoft.com/office/drawing/2014/main" id="{04082A76-E04A-D124-1647-D0FB0A68E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77" y="70038"/>
            <a:ext cx="1438659" cy="454153"/>
          </a:xfrm>
          <a:prstGeom prst="rect">
            <a:avLst/>
          </a:prstGeom>
        </p:spPr>
      </p:pic>
      <p:pic>
        <p:nvPicPr>
          <p:cNvPr id="13" name="Picture 12" descr="A colorful rectangular object with a black background&#10;&#10;AI-generated content may be incorrect.">
            <a:extLst>
              <a:ext uri="{FF2B5EF4-FFF2-40B4-BE49-F238E27FC236}">
                <a16:creationId xmlns:a16="http://schemas.microsoft.com/office/drawing/2014/main" id="{D950963C-7CD8-BF82-52F9-394F4B0C0E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2115" y="0"/>
            <a:ext cx="1791885" cy="769101"/>
          </a:xfrm>
          <a:prstGeom prst="rect">
            <a:avLst/>
          </a:prstGeom>
        </p:spPr>
      </p:pic>
      <p:pic>
        <p:nvPicPr>
          <p:cNvPr id="9" name="Graphic 8">
            <a:extLst>
              <a:ext uri="{FF2B5EF4-FFF2-40B4-BE49-F238E27FC236}">
                <a16:creationId xmlns:a16="http://schemas.microsoft.com/office/drawing/2014/main" id="{9FC3B4BA-2BAA-579A-BAEB-B4FAFA4ADA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277" y="3950582"/>
            <a:ext cx="4405661" cy="2789361"/>
          </a:xfrm>
          <a:prstGeom prst="rect">
            <a:avLst/>
          </a:prstGeom>
        </p:spPr>
      </p:pic>
      <p:sp>
        <p:nvSpPr>
          <p:cNvPr id="14" name="Title 1">
            <a:extLst>
              <a:ext uri="{FF2B5EF4-FFF2-40B4-BE49-F238E27FC236}">
                <a16:creationId xmlns:a16="http://schemas.microsoft.com/office/drawing/2014/main" id="{8138408D-C66F-E5F8-491F-D17489CF8923}"/>
              </a:ext>
            </a:extLst>
          </p:cNvPr>
          <p:cNvSpPr>
            <a:spLocks noGrp="1"/>
          </p:cNvSpPr>
          <p:nvPr>
            <p:ph type="title"/>
          </p:nvPr>
        </p:nvSpPr>
        <p:spPr>
          <a:xfrm>
            <a:off x="260656" y="732848"/>
            <a:ext cx="8257702" cy="178772"/>
          </a:xfrm>
          <a:prstGeom prst="roundRect">
            <a:avLst/>
          </a:prstGeom>
          <a:solidFill>
            <a:schemeClr val="bg1"/>
          </a:solidFill>
        </p:spPr>
        <p:txBody>
          <a:bodyPr/>
          <a:lstStyle/>
          <a:p>
            <a:r>
              <a:rPr lang="en-US" sz="1050">
                <a:solidFill>
                  <a:schemeClr val="tx1"/>
                </a:solidFill>
                <a:latin typeface="Segoe UI Semibold" panose="020B0702040204020203" pitchFamily="34" charset="0"/>
                <a:cs typeface="Segoe UI Semibold" panose="020B0702040204020203" pitchFamily="34" charset="0"/>
              </a:rPr>
              <a:t>This year, 2,121 staff responded to the question of adjustments being requested, with 25% (530) saying they requested adjustments</a:t>
            </a:r>
            <a:r>
              <a:rPr lang="en-GB" sz="1050">
                <a:solidFill>
                  <a:schemeClr val="tx1"/>
                </a:solidFill>
                <a:latin typeface="Segoe UI Semibold" panose="020B0702040204020203" pitchFamily="34" charset="0"/>
                <a:cs typeface="Segoe UI Semibold" panose="020B0702040204020203" pitchFamily="34" charset="0"/>
              </a:rPr>
              <a:t>….</a:t>
            </a:r>
          </a:p>
        </p:txBody>
      </p:sp>
      <p:pic>
        <p:nvPicPr>
          <p:cNvPr id="23" name="Graphic 22">
            <a:extLst>
              <a:ext uri="{FF2B5EF4-FFF2-40B4-BE49-F238E27FC236}">
                <a16:creationId xmlns:a16="http://schemas.microsoft.com/office/drawing/2014/main" id="{97284085-ACF4-F8EE-C1A4-7E4151FF33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87253" y="3933601"/>
            <a:ext cx="2302794" cy="2887283"/>
          </a:xfrm>
          <a:prstGeom prst="rect">
            <a:avLst/>
          </a:prstGeom>
        </p:spPr>
      </p:pic>
      <p:pic>
        <p:nvPicPr>
          <p:cNvPr id="26" name="Graphic 25">
            <a:extLst>
              <a:ext uri="{FF2B5EF4-FFF2-40B4-BE49-F238E27FC236}">
                <a16:creationId xmlns:a16="http://schemas.microsoft.com/office/drawing/2014/main" id="{80C2CA47-8B91-629D-C992-A71FA6774D7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02245" y="912620"/>
            <a:ext cx="2275670" cy="2906403"/>
          </a:xfrm>
          <a:prstGeom prst="rect">
            <a:avLst/>
          </a:prstGeom>
        </p:spPr>
      </p:pic>
      <p:pic>
        <p:nvPicPr>
          <p:cNvPr id="28" name="Graphic 27">
            <a:extLst>
              <a:ext uri="{FF2B5EF4-FFF2-40B4-BE49-F238E27FC236}">
                <a16:creationId xmlns:a16="http://schemas.microsoft.com/office/drawing/2014/main" id="{1EF9BC74-7476-D909-2DC1-F4C353361B2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89028" y="920779"/>
            <a:ext cx="2332462" cy="2906403"/>
          </a:xfrm>
          <a:prstGeom prst="rect">
            <a:avLst/>
          </a:prstGeom>
        </p:spPr>
      </p:pic>
      <p:pic>
        <p:nvPicPr>
          <p:cNvPr id="30" name="Graphic 29">
            <a:extLst>
              <a:ext uri="{FF2B5EF4-FFF2-40B4-BE49-F238E27FC236}">
                <a16:creationId xmlns:a16="http://schemas.microsoft.com/office/drawing/2014/main" id="{A45A69B3-0951-452C-BD34-33EF89225C0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532604" y="920779"/>
            <a:ext cx="2176292" cy="2906403"/>
          </a:xfrm>
          <a:prstGeom prst="rect">
            <a:avLst/>
          </a:prstGeom>
        </p:spPr>
      </p:pic>
    </p:spTree>
    <p:extLst>
      <p:ext uri="{BB962C8B-B14F-4D97-AF65-F5344CB8AC3E}">
        <p14:creationId xmlns:p14="http://schemas.microsoft.com/office/powerpoint/2010/main" val="2112087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D788A78-8E65-C84B-7C98-925EB411D784}"/>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CE36A734-2BAF-B123-CD33-75DFBA80B726}"/>
              </a:ext>
            </a:extLst>
          </p:cNvPr>
          <p:cNvCxnSpPr/>
          <p:nvPr/>
        </p:nvCxnSpPr>
        <p:spPr>
          <a:xfrm>
            <a:off x="37648" y="4100205"/>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913C748C-F31F-18C1-276E-005C9BA05E78}"/>
              </a:ext>
            </a:extLst>
          </p:cNvPr>
          <p:cNvCxnSpPr/>
          <p:nvPr/>
        </p:nvCxnSpPr>
        <p:spPr>
          <a:xfrm>
            <a:off x="37648" y="836280"/>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sp>
        <p:nvSpPr>
          <p:cNvPr id="2" name="Title 1">
            <a:extLst>
              <a:ext uri="{FF2B5EF4-FFF2-40B4-BE49-F238E27FC236}">
                <a16:creationId xmlns:a16="http://schemas.microsoft.com/office/drawing/2014/main" id="{A39D041E-892D-AEAF-1D62-553BD7A3DC34}"/>
              </a:ext>
            </a:extLst>
          </p:cNvPr>
          <p:cNvSpPr>
            <a:spLocks noGrp="1"/>
          </p:cNvSpPr>
          <p:nvPr>
            <p:ph type="title"/>
          </p:nvPr>
        </p:nvSpPr>
        <p:spPr>
          <a:xfrm>
            <a:off x="260655" y="658117"/>
            <a:ext cx="4139563" cy="408623"/>
          </a:xfrm>
          <a:prstGeom prst="roundRect">
            <a:avLst/>
          </a:prstGeom>
          <a:solidFill>
            <a:schemeClr val="bg1"/>
          </a:solidFill>
        </p:spPr>
        <p:txBody>
          <a:bodyPr/>
          <a:lstStyle/>
          <a:p>
            <a:r>
              <a:rPr lang="en-GB" sz="1200">
                <a:solidFill>
                  <a:schemeClr val="tx1"/>
                </a:solidFill>
                <a:latin typeface="Segoe UI" panose="020B0502040204020203" pitchFamily="34" charset="0"/>
                <a:cs typeface="Segoe UI" panose="020B0502040204020203" pitchFamily="34" charset="0"/>
              </a:rPr>
              <a:t>Inclusive Leadership Pathway career development positive action</a:t>
            </a:r>
          </a:p>
        </p:txBody>
      </p:sp>
      <p:sp>
        <p:nvSpPr>
          <p:cNvPr id="3" name="TextBox 2">
            <a:extLst>
              <a:ext uri="{FF2B5EF4-FFF2-40B4-BE49-F238E27FC236}">
                <a16:creationId xmlns:a16="http://schemas.microsoft.com/office/drawing/2014/main" id="{8791AD3A-B95D-20EE-142B-2D3573366804}"/>
              </a:ext>
            </a:extLst>
          </p:cNvPr>
          <p:cNvSpPr txBox="1"/>
          <p:nvPr/>
        </p:nvSpPr>
        <p:spPr>
          <a:xfrm>
            <a:off x="1568303" y="89932"/>
            <a:ext cx="6745443" cy="646331"/>
          </a:xfrm>
          <a:prstGeom prst="rect">
            <a:avLst/>
          </a:prstGeom>
          <a:noFill/>
        </p:spPr>
        <p:txBody>
          <a:bodyPr wrap="square" lIns="91440" tIns="45720" rIns="91440" bIns="45720" rtlCol="0" anchor="t">
            <a:spAutoFit/>
          </a:bodyPr>
          <a:lstStyle/>
          <a:p>
            <a:r>
              <a:rPr lang="en-GB">
                <a:solidFill>
                  <a:schemeClr val="accent4">
                    <a:lumMod val="75000"/>
                  </a:schemeClr>
                </a:solidFill>
                <a:latin typeface="Segoe UI"/>
                <a:cs typeface="Segoe UI"/>
              </a:rPr>
              <a:t>Foster Inclusion and Belonging &amp; Invest in our colleagues: Inclusive Leadership Pathway and Recognition</a:t>
            </a:r>
            <a:endParaRPr lang="en-GB">
              <a:solidFill>
                <a:schemeClr val="accent4">
                  <a:lumMod val="75000"/>
                </a:schemeClr>
              </a:solidFill>
              <a:latin typeface="Segoe UI" panose="020B0502040204020203" pitchFamily="34" charset="0"/>
              <a:cs typeface="Segoe UI" panose="020B0502040204020203" pitchFamily="34" charset="0"/>
            </a:endParaRPr>
          </a:p>
        </p:txBody>
      </p:sp>
      <p:pic>
        <p:nvPicPr>
          <p:cNvPr id="12" name="Picture 11" descr="A close-up of a logo&#10;&#10;AI-generated content may be incorrect.">
            <a:extLst>
              <a:ext uri="{FF2B5EF4-FFF2-40B4-BE49-F238E27FC236}">
                <a16:creationId xmlns:a16="http://schemas.microsoft.com/office/drawing/2014/main" id="{985AF9CB-2430-5342-67D3-23F2EA7D6B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77" y="70038"/>
            <a:ext cx="1438659" cy="454153"/>
          </a:xfrm>
          <a:prstGeom prst="rect">
            <a:avLst/>
          </a:prstGeom>
        </p:spPr>
      </p:pic>
      <p:pic>
        <p:nvPicPr>
          <p:cNvPr id="13" name="Picture 12" descr="A colorful rectangular object with a black background&#10;&#10;AI-generated content may be incorrect.">
            <a:extLst>
              <a:ext uri="{FF2B5EF4-FFF2-40B4-BE49-F238E27FC236}">
                <a16:creationId xmlns:a16="http://schemas.microsoft.com/office/drawing/2014/main" id="{7D113375-FCB9-8AEB-EB3C-7478652893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2115" y="0"/>
            <a:ext cx="1791885" cy="769101"/>
          </a:xfrm>
          <a:prstGeom prst="rect">
            <a:avLst/>
          </a:prstGeom>
        </p:spPr>
      </p:pic>
      <p:sp>
        <p:nvSpPr>
          <p:cNvPr id="18" name="Title 1">
            <a:extLst>
              <a:ext uri="{FF2B5EF4-FFF2-40B4-BE49-F238E27FC236}">
                <a16:creationId xmlns:a16="http://schemas.microsoft.com/office/drawing/2014/main" id="{C7398039-1011-0E9C-5EC3-9D3C055066E1}"/>
              </a:ext>
            </a:extLst>
          </p:cNvPr>
          <p:cNvSpPr txBox="1">
            <a:spLocks/>
          </p:cNvSpPr>
          <p:nvPr/>
        </p:nvSpPr>
        <p:spPr bwMode="gray">
          <a:xfrm>
            <a:off x="247730" y="3998049"/>
            <a:ext cx="3198824" cy="204311"/>
          </a:xfrm>
          <a:prstGeom prst="roundRect">
            <a:avLst/>
          </a:prstGeom>
          <a:solidFill>
            <a:schemeClr val="bg1"/>
          </a:solidFill>
          <a:ln w="9525">
            <a:noFill/>
            <a:miter lim="800000"/>
            <a:headEnd/>
            <a:tailEnd/>
          </a:ln>
          <a:effectLst/>
        </p:spPr>
        <p:txBody>
          <a:bodyPr vert="horz" wrap="square" lIns="0" tIns="0" rIns="0" bIns="0" numCol="1" anchor="ctr" anchorCtr="0" compatLnSpc="1">
            <a:prstTxWarp prst="textNoShape">
              <a:avLst/>
            </a:prstTxWarp>
            <a:spAutoFit/>
          </a:bodyPr>
          <a:lstStyle>
            <a:lvl1pPr algn="l" defTabSz="912813" rtl="0" fontAlgn="base">
              <a:spcBef>
                <a:spcPct val="0"/>
              </a:spcBef>
              <a:spcAft>
                <a:spcPct val="0"/>
              </a:spcAft>
              <a:tabLst>
                <a:tab pos="274638" algn="l"/>
              </a:tabLst>
              <a:defRPr sz="2000">
                <a:solidFill>
                  <a:schemeClr val="bg1"/>
                </a:solidFill>
                <a:latin typeface="+mj-lt"/>
                <a:ea typeface="+mj-ea"/>
                <a:cs typeface="ＭＳ Ｐゴシック"/>
              </a:defRPr>
            </a:lvl1pPr>
            <a:lvl2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2pPr>
            <a:lvl3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3pPr>
            <a:lvl4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4pPr>
            <a:lvl5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5pPr>
            <a:lvl6pPr marL="466481" algn="l" defTabSz="913526" rtl="0" eaLnBrk="1" fontAlgn="base" hangingPunct="1">
              <a:spcBef>
                <a:spcPct val="0"/>
              </a:spcBef>
              <a:spcAft>
                <a:spcPct val="0"/>
              </a:spcAft>
              <a:defRPr sz="1900" b="1">
                <a:solidFill>
                  <a:schemeClr val="tx2"/>
                </a:solidFill>
                <a:latin typeface="Arial" charset="0"/>
              </a:defRPr>
            </a:lvl6pPr>
            <a:lvl7pPr marL="932962" algn="l" defTabSz="913526" rtl="0" eaLnBrk="1" fontAlgn="base" hangingPunct="1">
              <a:spcBef>
                <a:spcPct val="0"/>
              </a:spcBef>
              <a:spcAft>
                <a:spcPct val="0"/>
              </a:spcAft>
              <a:defRPr sz="1900" b="1">
                <a:solidFill>
                  <a:schemeClr val="tx2"/>
                </a:solidFill>
                <a:latin typeface="Arial" charset="0"/>
              </a:defRPr>
            </a:lvl7pPr>
            <a:lvl8pPr marL="1399443" algn="l" defTabSz="913526" rtl="0" eaLnBrk="1" fontAlgn="base" hangingPunct="1">
              <a:spcBef>
                <a:spcPct val="0"/>
              </a:spcBef>
              <a:spcAft>
                <a:spcPct val="0"/>
              </a:spcAft>
              <a:defRPr sz="1900" b="1">
                <a:solidFill>
                  <a:schemeClr val="tx2"/>
                </a:solidFill>
                <a:latin typeface="Arial" charset="0"/>
              </a:defRPr>
            </a:lvl8pPr>
            <a:lvl9pPr marL="1865925" algn="l" defTabSz="913526" rtl="0" eaLnBrk="1" fontAlgn="base" hangingPunct="1">
              <a:spcBef>
                <a:spcPct val="0"/>
              </a:spcBef>
              <a:spcAft>
                <a:spcPct val="0"/>
              </a:spcAft>
              <a:defRPr sz="1900" b="1">
                <a:solidFill>
                  <a:schemeClr val="tx2"/>
                </a:solidFill>
                <a:latin typeface="Arial" charset="0"/>
              </a:defRPr>
            </a:lvl9pPr>
          </a:lstStyle>
          <a:p>
            <a:r>
              <a:rPr lang="en-GB" sz="1200" kern="0">
                <a:solidFill>
                  <a:schemeClr val="tx1"/>
                </a:solidFill>
                <a:latin typeface="Segoe UI" panose="020B0502040204020203" pitchFamily="34" charset="0"/>
                <a:cs typeface="Segoe UI" panose="020B0502040204020203" pitchFamily="34" charset="0"/>
              </a:rPr>
              <a:t>How we reward &amp; recognise our colleagues…</a:t>
            </a:r>
          </a:p>
        </p:txBody>
      </p:sp>
      <p:sp>
        <p:nvSpPr>
          <p:cNvPr id="4" name="TextBox 3">
            <a:extLst>
              <a:ext uri="{FF2B5EF4-FFF2-40B4-BE49-F238E27FC236}">
                <a16:creationId xmlns:a16="http://schemas.microsoft.com/office/drawing/2014/main" id="{5D7FC5F0-DC6D-748C-479E-B04E3D67742F}"/>
              </a:ext>
            </a:extLst>
          </p:cNvPr>
          <p:cNvSpPr txBox="1"/>
          <p:nvPr/>
        </p:nvSpPr>
        <p:spPr>
          <a:xfrm>
            <a:off x="5795894" y="4149756"/>
            <a:ext cx="2679700" cy="369332"/>
          </a:xfrm>
          <a:prstGeom prst="rect">
            <a:avLst/>
          </a:prstGeom>
          <a:noFill/>
        </p:spPr>
        <p:txBody>
          <a:bodyPr wrap="square" rtlCol="0">
            <a:spAutoFit/>
          </a:bodyPr>
          <a:lstStyle/>
          <a:p>
            <a:r>
              <a:rPr lang="en-GB">
                <a:solidFill>
                  <a:schemeClr val="tx2"/>
                </a:solidFill>
                <a:latin typeface="Segoe UI Semibold" panose="020B0702040204020203" pitchFamily="34" charset="0"/>
                <a:cs typeface="Segoe UI Semibold" panose="020B0702040204020203" pitchFamily="34" charset="0"/>
              </a:rPr>
              <a:t>Key takeaways…</a:t>
            </a:r>
          </a:p>
        </p:txBody>
      </p:sp>
      <p:sp>
        <p:nvSpPr>
          <p:cNvPr id="6" name="TextBox 5">
            <a:extLst>
              <a:ext uri="{FF2B5EF4-FFF2-40B4-BE49-F238E27FC236}">
                <a16:creationId xmlns:a16="http://schemas.microsoft.com/office/drawing/2014/main" id="{0988996A-8A45-8C3F-8ED0-E18DBAC6B1BD}"/>
              </a:ext>
            </a:extLst>
          </p:cNvPr>
          <p:cNvSpPr txBox="1"/>
          <p:nvPr/>
        </p:nvSpPr>
        <p:spPr>
          <a:xfrm>
            <a:off x="5796364" y="4529682"/>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1</a:t>
            </a:r>
          </a:p>
        </p:txBody>
      </p:sp>
      <p:sp>
        <p:nvSpPr>
          <p:cNvPr id="8" name="TextBox 7">
            <a:extLst>
              <a:ext uri="{FF2B5EF4-FFF2-40B4-BE49-F238E27FC236}">
                <a16:creationId xmlns:a16="http://schemas.microsoft.com/office/drawing/2014/main" id="{687420C9-CA34-1BAF-A61E-88381F2AD764}"/>
              </a:ext>
            </a:extLst>
          </p:cNvPr>
          <p:cNvSpPr txBox="1"/>
          <p:nvPr/>
        </p:nvSpPr>
        <p:spPr>
          <a:xfrm>
            <a:off x="5796364" y="5283775"/>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2</a:t>
            </a:r>
          </a:p>
        </p:txBody>
      </p:sp>
      <p:sp>
        <p:nvSpPr>
          <p:cNvPr id="19" name="TextBox 18">
            <a:extLst>
              <a:ext uri="{FF2B5EF4-FFF2-40B4-BE49-F238E27FC236}">
                <a16:creationId xmlns:a16="http://schemas.microsoft.com/office/drawing/2014/main" id="{CC583E7E-966F-8EC2-4E27-D35D1C94570B}"/>
              </a:ext>
            </a:extLst>
          </p:cNvPr>
          <p:cNvSpPr txBox="1"/>
          <p:nvPr/>
        </p:nvSpPr>
        <p:spPr>
          <a:xfrm>
            <a:off x="6162125" y="4592689"/>
            <a:ext cx="3066926" cy="738664"/>
          </a:xfrm>
          <a:prstGeom prst="rect">
            <a:avLst/>
          </a:prstGeom>
          <a:noFill/>
        </p:spPr>
        <p:txBody>
          <a:bodyPr wrap="square" rtlCol="0">
            <a:spAutoFit/>
          </a:bodyPr>
          <a:lstStyle/>
          <a:p>
            <a:r>
              <a:rPr lang="en-US" sz="1400">
                <a:latin typeface="Segoe UI" panose="020B0502040204020203" pitchFamily="34" charset="0"/>
                <a:cs typeface="Segoe UI" panose="020B0502040204020203" pitchFamily="34" charset="0"/>
              </a:rPr>
              <a:t>The ILP can support Grade A- E3 appointments to build our diverse talent pipeline </a:t>
            </a:r>
            <a:endParaRPr lang="en-GB" sz="1400">
              <a:latin typeface="Segoe UI" panose="020B0502040204020203" pitchFamily="34" charset="0"/>
              <a:cs typeface="Segoe UI" panose="020B0502040204020203" pitchFamily="34" charset="0"/>
            </a:endParaRPr>
          </a:p>
        </p:txBody>
      </p:sp>
      <p:sp>
        <p:nvSpPr>
          <p:cNvPr id="20" name="TextBox 19">
            <a:extLst>
              <a:ext uri="{FF2B5EF4-FFF2-40B4-BE49-F238E27FC236}">
                <a16:creationId xmlns:a16="http://schemas.microsoft.com/office/drawing/2014/main" id="{4338ED97-1605-A60D-2435-84780682B21C}"/>
              </a:ext>
            </a:extLst>
          </p:cNvPr>
          <p:cNvSpPr txBox="1"/>
          <p:nvPr/>
        </p:nvSpPr>
        <p:spPr>
          <a:xfrm>
            <a:off x="6162125" y="5377780"/>
            <a:ext cx="3066926" cy="1384995"/>
          </a:xfrm>
          <a:prstGeom prst="rect">
            <a:avLst/>
          </a:prstGeom>
          <a:noFill/>
        </p:spPr>
        <p:txBody>
          <a:bodyPr wrap="square" rtlCol="0">
            <a:spAutoFit/>
          </a:bodyPr>
          <a:lstStyle/>
          <a:p>
            <a:r>
              <a:rPr lang="en-GB" sz="1400">
                <a:latin typeface="Segoe UI" panose="020B0502040204020203" pitchFamily="34" charset="0"/>
                <a:cs typeface="Segoe UI" panose="020B0502040204020203" pitchFamily="34" charset="0"/>
              </a:rPr>
              <a:t>For R&amp;R, we should aim for distribution across all groups as closely as possible in line with overall CQC representation, to ensure a fair distribution. Ethnic minority colleagues face disparities</a:t>
            </a:r>
          </a:p>
        </p:txBody>
      </p:sp>
      <p:pic>
        <p:nvPicPr>
          <p:cNvPr id="42" name="Graphic 41">
            <a:extLst>
              <a:ext uri="{FF2B5EF4-FFF2-40B4-BE49-F238E27FC236}">
                <a16:creationId xmlns:a16="http://schemas.microsoft.com/office/drawing/2014/main" id="{2C28EF55-B40B-4F4E-305C-E3F3A816F2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8133" y="4333259"/>
            <a:ext cx="5452415" cy="2429511"/>
          </a:xfrm>
          <a:prstGeom prst="rect">
            <a:avLst/>
          </a:prstGeom>
        </p:spPr>
      </p:pic>
      <p:pic>
        <p:nvPicPr>
          <p:cNvPr id="33" name="Graphic 32">
            <a:extLst>
              <a:ext uri="{FF2B5EF4-FFF2-40B4-BE49-F238E27FC236}">
                <a16:creationId xmlns:a16="http://schemas.microsoft.com/office/drawing/2014/main" id="{BC1F5884-3164-062C-2337-075666AB5A2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8376" y="1114597"/>
            <a:ext cx="4251842" cy="2305914"/>
          </a:xfrm>
          <a:prstGeom prst="rect">
            <a:avLst/>
          </a:prstGeom>
        </p:spPr>
      </p:pic>
      <p:pic>
        <p:nvPicPr>
          <p:cNvPr id="7" name="Graphic 6">
            <a:extLst>
              <a:ext uri="{FF2B5EF4-FFF2-40B4-BE49-F238E27FC236}">
                <a16:creationId xmlns:a16="http://schemas.microsoft.com/office/drawing/2014/main" id="{1F562C16-9B0A-4F07-0461-95A5804C5E0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72000" y="1120277"/>
            <a:ext cx="4228284" cy="2308145"/>
          </a:xfrm>
          <a:prstGeom prst="rect">
            <a:avLst/>
          </a:prstGeom>
        </p:spPr>
      </p:pic>
    </p:spTree>
    <p:extLst>
      <p:ext uri="{BB962C8B-B14F-4D97-AF65-F5344CB8AC3E}">
        <p14:creationId xmlns:p14="http://schemas.microsoft.com/office/powerpoint/2010/main" val="327810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309E9D-4F24-65C5-EC07-86ED4FE2EAE3}"/>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036D2E1D-0E4F-8628-C2BA-A49832D33963}"/>
              </a:ext>
            </a:extLst>
          </p:cNvPr>
          <p:cNvCxnSpPr>
            <a:cxnSpLocks/>
          </p:cNvCxnSpPr>
          <p:nvPr/>
        </p:nvCxnSpPr>
        <p:spPr>
          <a:xfrm>
            <a:off x="37648" y="3434084"/>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3CE1367F-3950-1CAA-1E02-964B1ECFB750}"/>
              </a:ext>
            </a:extLst>
          </p:cNvPr>
          <p:cNvCxnSpPr/>
          <p:nvPr/>
        </p:nvCxnSpPr>
        <p:spPr>
          <a:xfrm>
            <a:off x="37648" y="836280"/>
            <a:ext cx="9042852" cy="0"/>
          </a:xfrm>
          <a:prstGeom prst="line">
            <a:avLst/>
          </a:prstGeom>
          <a:ln>
            <a:solidFill>
              <a:srgbClr val="260D2F"/>
            </a:solidFill>
          </a:ln>
        </p:spPr>
        <p:style>
          <a:lnRef idx="1">
            <a:schemeClr val="accent3"/>
          </a:lnRef>
          <a:fillRef idx="0">
            <a:schemeClr val="accent3"/>
          </a:fillRef>
          <a:effectRef idx="0">
            <a:schemeClr val="accent3"/>
          </a:effectRef>
          <a:fontRef idx="minor">
            <a:schemeClr val="tx1"/>
          </a:fontRef>
        </p:style>
      </p:cxnSp>
      <p:sp>
        <p:nvSpPr>
          <p:cNvPr id="2" name="Title 1">
            <a:extLst>
              <a:ext uri="{FF2B5EF4-FFF2-40B4-BE49-F238E27FC236}">
                <a16:creationId xmlns:a16="http://schemas.microsoft.com/office/drawing/2014/main" id="{30E08303-10BC-2650-B7FD-2799C2D7D3F9}"/>
              </a:ext>
            </a:extLst>
          </p:cNvPr>
          <p:cNvSpPr>
            <a:spLocks noGrp="1"/>
          </p:cNvSpPr>
          <p:nvPr>
            <p:ph type="title"/>
          </p:nvPr>
        </p:nvSpPr>
        <p:spPr>
          <a:xfrm>
            <a:off x="260656" y="720079"/>
            <a:ext cx="2582436" cy="204311"/>
          </a:xfrm>
          <a:prstGeom prst="roundRect">
            <a:avLst/>
          </a:prstGeom>
          <a:solidFill>
            <a:schemeClr val="bg1"/>
          </a:solidFill>
        </p:spPr>
        <p:txBody>
          <a:bodyPr/>
          <a:lstStyle/>
          <a:p>
            <a:r>
              <a:rPr lang="en-GB" sz="1200">
                <a:solidFill>
                  <a:schemeClr val="tx1"/>
                </a:solidFill>
                <a:latin typeface="Segoe UI" panose="020B0502040204020203" pitchFamily="34" charset="0"/>
                <a:cs typeface="Segoe UI" panose="020B0502040204020203" pitchFamily="34" charset="0"/>
              </a:rPr>
              <a:t>How our sickness rates are changing…</a:t>
            </a:r>
          </a:p>
        </p:txBody>
      </p:sp>
      <p:sp>
        <p:nvSpPr>
          <p:cNvPr id="3" name="TextBox 2">
            <a:extLst>
              <a:ext uri="{FF2B5EF4-FFF2-40B4-BE49-F238E27FC236}">
                <a16:creationId xmlns:a16="http://schemas.microsoft.com/office/drawing/2014/main" id="{7206502B-1483-5AC2-8AAF-1E45A4CEC3FA}"/>
              </a:ext>
            </a:extLst>
          </p:cNvPr>
          <p:cNvSpPr txBox="1"/>
          <p:nvPr/>
        </p:nvSpPr>
        <p:spPr>
          <a:xfrm>
            <a:off x="1568304" y="89932"/>
            <a:ext cx="6043826" cy="666560"/>
          </a:xfrm>
          <a:prstGeom prst="rect">
            <a:avLst/>
          </a:prstGeom>
          <a:noFill/>
        </p:spPr>
        <p:txBody>
          <a:bodyPr wrap="square" lIns="91440" tIns="45720" rIns="91440" bIns="45720" rtlCol="0" anchor="t">
            <a:spAutoFit/>
          </a:bodyPr>
          <a:lstStyle/>
          <a:p>
            <a:r>
              <a:rPr lang="en-GB">
                <a:solidFill>
                  <a:schemeClr val="accent4">
                    <a:lumMod val="75000"/>
                  </a:schemeClr>
                </a:solidFill>
                <a:latin typeface="Segoe UI"/>
                <a:cs typeface="Segoe UI"/>
              </a:rPr>
              <a:t>Foster Inclusion and Belonging and Invest in our colleagues:  Sickness and Turnover</a:t>
            </a:r>
            <a:endParaRPr lang="en-GB">
              <a:solidFill>
                <a:schemeClr val="accent4">
                  <a:lumMod val="75000"/>
                </a:schemeClr>
              </a:solidFill>
              <a:cs typeface="Arial"/>
            </a:endParaRPr>
          </a:p>
        </p:txBody>
      </p:sp>
      <p:pic>
        <p:nvPicPr>
          <p:cNvPr id="12" name="Picture 11" descr="A close-up of a logo&#10;&#10;AI-generated content may be incorrect.">
            <a:extLst>
              <a:ext uri="{FF2B5EF4-FFF2-40B4-BE49-F238E27FC236}">
                <a16:creationId xmlns:a16="http://schemas.microsoft.com/office/drawing/2014/main" id="{43952EF1-F36F-115B-09AD-E38A794E84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77" y="70038"/>
            <a:ext cx="1438659" cy="454153"/>
          </a:xfrm>
          <a:prstGeom prst="rect">
            <a:avLst/>
          </a:prstGeom>
        </p:spPr>
      </p:pic>
      <p:pic>
        <p:nvPicPr>
          <p:cNvPr id="13" name="Picture 12" descr="A colorful rectangular object with a black background&#10;&#10;AI-generated content may be incorrect.">
            <a:extLst>
              <a:ext uri="{FF2B5EF4-FFF2-40B4-BE49-F238E27FC236}">
                <a16:creationId xmlns:a16="http://schemas.microsoft.com/office/drawing/2014/main" id="{2F6FBF5B-B6C4-280F-38A9-A9AD585ADD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2115" y="0"/>
            <a:ext cx="1791885" cy="769101"/>
          </a:xfrm>
          <a:prstGeom prst="rect">
            <a:avLst/>
          </a:prstGeom>
        </p:spPr>
      </p:pic>
      <p:sp>
        <p:nvSpPr>
          <p:cNvPr id="18" name="Title 1">
            <a:extLst>
              <a:ext uri="{FF2B5EF4-FFF2-40B4-BE49-F238E27FC236}">
                <a16:creationId xmlns:a16="http://schemas.microsoft.com/office/drawing/2014/main" id="{67315DBC-8EF2-12DE-3C43-ED79F2533AC5}"/>
              </a:ext>
            </a:extLst>
          </p:cNvPr>
          <p:cNvSpPr txBox="1">
            <a:spLocks/>
          </p:cNvSpPr>
          <p:nvPr/>
        </p:nvSpPr>
        <p:spPr bwMode="gray">
          <a:xfrm>
            <a:off x="260656" y="3326844"/>
            <a:ext cx="2877103" cy="204311"/>
          </a:xfrm>
          <a:prstGeom prst="roundRect">
            <a:avLst/>
          </a:prstGeom>
          <a:solidFill>
            <a:schemeClr val="bg1"/>
          </a:solidFill>
          <a:ln w="9525">
            <a:noFill/>
            <a:miter lim="800000"/>
            <a:headEnd/>
            <a:tailEnd/>
          </a:ln>
          <a:effectLst/>
        </p:spPr>
        <p:txBody>
          <a:bodyPr vert="horz" wrap="square" lIns="0" tIns="0" rIns="0" bIns="0" numCol="1" anchor="ctr" anchorCtr="0" compatLnSpc="1">
            <a:prstTxWarp prst="textNoShape">
              <a:avLst/>
            </a:prstTxWarp>
            <a:spAutoFit/>
          </a:bodyPr>
          <a:lstStyle>
            <a:lvl1pPr algn="l" defTabSz="912813" rtl="0" fontAlgn="base">
              <a:spcBef>
                <a:spcPct val="0"/>
              </a:spcBef>
              <a:spcAft>
                <a:spcPct val="0"/>
              </a:spcAft>
              <a:tabLst>
                <a:tab pos="274638" algn="l"/>
              </a:tabLst>
              <a:defRPr sz="2000">
                <a:solidFill>
                  <a:schemeClr val="bg1"/>
                </a:solidFill>
                <a:latin typeface="+mj-lt"/>
                <a:ea typeface="+mj-ea"/>
                <a:cs typeface="ＭＳ Ｐゴシック"/>
              </a:defRPr>
            </a:lvl1pPr>
            <a:lvl2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2pPr>
            <a:lvl3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3pPr>
            <a:lvl4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4pPr>
            <a:lvl5pPr algn="l" defTabSz="912813" rtl="0" fontAlgn="base">
              <a:spcBef>
                <a:spcPct val="0"/>
              </a:spcBef>
              <a:spcAft>
                <a:spcPct val="0"/>
              </a:spcAft>
              <a:tabLst>
                <a:tab pos="274638" algn="l"/>
              </a:tabLst>
              <a:defRPr sz="2000">
                <a:solidFill>
                  <a:schemeClr val="bg1"/>
                </a:solidFill>
                <a:latin typeface="Arial" charset="0"/>
                <a:ea typeface="ＭＳ Ｐゴシック"/>
                <a:cs typeface="ＭＳ Ｐゴシック"/>
              </a:defRPr>
            </a:lvl5pPr>
            <a:lvl6pPr marL="466481" algn="l" defTabSz="913526" rtl="0" eaLnBrk="1" fontAlgn="base" hangingPunct="1">
              <a:spcBef>
                <a:spcPct val="0"/>
              </a:spcBef>
              <a:spcAft>
                <a:spcPct val="0"/>
              </a:spcAft>
              <a:defRPr sz="1900" b="1">
                <a:solidFill>
                  <a:schemeClr val="tx2"/>
                </a:solidFill>
                <a:latin typeface="Arial" charset="0"/>
              </a:defRPr>
            </a:lvl6pPr>
            <a:lvl7pPr marL="932962" algn="l" defTabSz="913526" rtl="0" eaLnBrk="1" fontAlgn="base" hangingPunct="1">
              <a:spcBef>
                <a:spcPct val="0"/>
              </a:spcBef>
              <a:spcAft>
                <a:spcPct val="0"/>
              </a:spcAft>
              <a:defRPr sz="1900" b="1">
                <a:solidFill>
                  <a:schemeClr val="tx2"/>
                </a:solidFill>
                <a:latin typeface="Arial" charset="0"/>
              </a:defRPr>
            </a:lvl7pPr>
            <a:lvl8pPr marL="1399443" algn="l" defTabSz="913526" rtl="0" eaLnBrk="1" fontAlgn="base" hangingPunct="1">
              <a:spcBef>
                <a:spcPct val="0"/>
              </a:spcBef>
              <a:spcAft>
                <a:spcPct val="0"/>
              </a:spcAft>
              <a:defRPr sz="1900" b="1">
                <a:solidFill>
                  <a:schemeClr val="tx2"/>
                </a:solidFill>
                <a:latin typeface="Arial" charset="0"/>
              </a:defRPr>
            </a:lvl8pPr>
            <a:lvl9pPr marL="1865925" algn="l" defTabSz="913526" rtl="0" eaLnBrk="1" fontAlgn="base" hangingPunct="1">
              <a:spcBef>
                <a:spcPct val="0"/>
              </a:spcBef>
              <a:spcAft>
                <a:spcPct val="0"/>
              </a:spcAft>
              <a:defRPr sz="1900" b="1">
                <a:solidFill>
                  <a:schemeClr val="tx2"/>
                </a:solidFill>
                <a:latin typeface="Arial" charset="0"/>
              </a:defRPr>
            </a:lvl9pPr>
          </a:lstStyle>
          <a:p>
            <a:r>
              <a:rPr lang="en-GB" sz="1200" kern="0">
                <a:solidFill>
                  <a:schemeClr val="tx1"/>
                </a:solidFill>
                <a:latin typeface="Segoe UI" panose="020B0502040204020203" pitchFamily="34" charset="0"/>
                <a:cs typeface="Segoe UI" panose="020B0502040204020203" pitchFamily="34" charset="0"/>
              </a:rPr>
              <a:t>And key changes with our staff turnover…</a:t>
            </a:r>
          </a:p>
        </p:txBody>
      </p:sp>
      <p:sp>
        <p:nvSpPr>
          <p:cNvPr id="4" name="TextBox 3">
            <a:extLst>
              <a:ext uri="{FF2B5EF4-FFF2-40B4-BE49-F238E27FC236}">
                <a16:creationId xmlns:a16="http://schemas.microsoft.com/office/drawing/2014/main" id="{96D150E5-BF0C-7A61-1ECD-8923CF133C30}"/>
              </a:ext>
            </a:extLst>
          </p:cNvPr>
          <p:cNvSpPr txBox="1"/>
          <p:nvPr/>
        </p:nvSpPr>
        <p:spPr>
          <a:xfrm>
            <a:off x="5859419" y="3500054"/>
            <a:ext cx="2679700" cy="369332"/>
          </a:xfrm>
          <a:prstGeom prst="rect">
            <a:avLst/>
          </a:prstGeom>
          <a:noFill/>
        </p:spPr>
        <p:txBody>
          <a:bodyPr wrap="square" rtlCol="0">
            <a:spAutoFit/>
          </a:bodyPr>
          <a:lstStyle/>
          <a:p>
            <a:r>
              <a:rPr lang="en-GB">
                <a:solidFill>
                  <a:schemeClr val="tx2"/>
                </a:solidFill>
                <a:latin typeface="Segoe UI Semibold" panose="020B0702040204020203" pitchFamily="34" charset="0"/>
                <a:cs typeface="Segoe UI Semibold" panose="020B0702040204020203" pitchFamily="34" charset="0"/>
              </a:rPr>
              <a:t>Key takeaways…</a:t>
            </a:r>
          </a:p>
        </p:txBody>
      </p:sp>
      <p:sp>
        <p:nvSpPr>
          <p:cNvPr id="6" name="TextBox 5">
            <a:extLst>
              <a:ext uri="{FF2B5EF4-FFF2-40B4-BE49-F238E27FC236}">
                <a16:creationId xmlns:a16="http://schemas.microsoft.com/office/drawing/2014/main" id="{25F161C2-91E1-6226-9DEB-D2C0E80298EC}"/>
              </a:ext>
            </a:extLst>
          </p:cNvPr>
          <p:cNvSpPr txBox="1"/>
          <p:nvPr/>
        </p:nvSpPr>
        <p:spPr>
          <a:xfrm>
            <a:off x="5859419" y="3929092"/>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1</a:t>
            </a:r>
          </a:p>
        </p:txBody>
      </p:sp>
      <p:sp>
        <p:nvSpPr>
          <p:cNvPr id="8" name="TextBox 7">
            <a:extLst>
              <a:ext uri="{FF2B5EF4-FFF2-40B4-BE49-F238E27FC236}">
                <a16:creationId xmlns:a16="http://schemas.microsoft.com/office/drawing/2014/main" id="{23A3A50E-7FC8-ED78-BC83-4F71879DAC64}"/>
              </a:ext>
            </a:extLst>
          </p:cNvPr>
          <p:cNvSpPr txBox="1"/>
          <p:nvPr/>
        </p:nvSpPr>
        <p:spPr>
          <a:xfrm>
            <a:off x="5859418" y="4815020"/>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2</a:t>
            </a:r>
          </a:p>
        </p:txBody>
      </p:sp>
      <p:sp>
        <p:nvSpPr>
          <p:cNvPr id="16" name="TextBox 15">
            <a:extLst>
              <a:ext uri="{FF2B5EF4-FFF2-40B4-BE49-F238E27FC236}">
                <a16:creationId xmlns:a16="http://schemas.microsoft.com/office/drawing/2014/main" id="{4F1867E4-2C52-399C-0C01-F43159E2C4A4}"/>
              </a:ext>
            </a:extLst>
          </p:cNvPr>
          <p:cNvSpPr txBox="1"/>
          <p:nvPr/>
        </p:nvSpPr>
        <p:spPr>
          <a:xfrm>
            <a:off x="6244577" y="5584321"/>
            <a:ext cx="3007517" cy="954107"/>
          </a:xfrm>
          <a:prstGeom prst="rect">
            <a:avLst/>
          </a:prstGeom>
          <a:noFill/>
        </p:spPr>
        <p:txBody>
          <a:bodyPr wrap="square" rtlCol="0">
            <a:spAutoFit/>
          </a:bodyPr>
          <a:lstStyle/>
          <a:p>
            <a:r>
              <a:rPr lang="en-US" sz="1400">
                <a:latin typeface="Segoe UI" panose="020B0502040204020203" pitchFamily="34" charset="0"/>
                <a:ea typeface="Times New Roman" panose="02020603050405020304" pitchFamily="18" charset="0"/>
                <a:cs typeface="Segoe UI" panose="020B0502040204020203" pitchFamily="34" charset="0"/>
              </a:rPr>
              <a:t>And they are one of our </a:t>
            </a:r>
            <a:r>
              <a:rPr lang="en-US" sz="1400">
                <a:solidFill>
                  <a:srgbClr val="4B195D"/>
                </a:solidFill>
                <a:latin typeface="Segoe UI Semibold" panose="020B0702040204020203" pitchFamily="34" charset="0"/>
                <a:ea typeface="Times New Roman" panose="02020603050405020304" pitchFamily="18" charset="0"/>
                <a:cs typeface="Segoe UI Semibold" panose="020B0702040204020203" pitchFamily="34" charset="0"/>
              </a:rPr>
              <a:t>highest groups for turnover</a:t>
            </a:r>
            <a:r>
              <a:rPr lang="en-US" sz="1400">
                <a:latin typeface="Segoe UI" panose="020B0502040204020203" pitchFamily="34" charset="0"/>
                <a:ea typeface="Times New Roman" panose="02020603050405020304" pitchFamily="18" charset="0"/>
                <a:cs typeface="Segoe UI" panose="020B0502040204020203" pitchFamily="34" charset="0"/>
              </a:rPr>
              <a:t>, along with colleagues aged 30 and under, both over our CQC turnover KPI of </a:t>
            </a:r>
            <a:r>
              <a:rPr lang="en-US" sz="1400">
                <a:solidFill>
                  <a:srgbClr val="4B195D"/>
                </a:solidFill>
                <a:latin typeface="Segoe UI Semibold" panose="020B0702040204020203" pitchFamily="34" charset="0"/>
                <a:ea typeface="Times New Roman" panose="02020603050405020304" pitchFamily="18" charset="0"/>
                <a:cs typeface="Segoe UI Semibold" panose="020B0702040204020203" pitchFamily="34" charset="0"/>
              </a:rPr>
              <a:t>10%</a:t>
            </a:r>
            <a:endParaRPr lang="en-GB" sz="1400">
              <a:solidFill>
                <a:srgbClr val="4B195D"/>
              </a:solidFill>
              <a:latin typeface="Segoe UI Semibold" panose="020B0702040204020203" pitchFamily="34" charset="0"/>
              <a:cs typeface="Segoe UI Semibold" panose="020B0702040204020203" pitchFamily="34" charset="0"/>
            </a:endParaRPr>
          </a:p>
        </p:txBody>
      </p:sp>
      <p:sp>
        <p:nvSpPr>
          <p:cNvPr id="19" name="TextBox 18">
            <a:extLst>
              <a:ext uri="{FF2B5EF4-FFF2-40B4-BE49-F238E27FC236}">
                <a16:creationId xmlns:a16="http://schemas.microsoft.com/office/drawing/2014/main" id="{DC525091-3DC9-3FAF-F675-C91EF81A58A6}"/>
              </a:ext>
            </a:extLst>
          </p:cNvPr>
          <p:cNvSpPr txBox="1"/>
          <p:nvPr/>
        </p:nvSpPr>
        <p:spPr>
          <a:xfrm>
            <a:off x="6244577" y="4002724"/>
            <a:ext cx="3066926" cy="738664"/>
          </a:xfrm>
          <a:prstGeom prst="rect">
            <a:avLst/>
          </a:prstGeom>
          <a:noFill/>
        </p:spPr>
        <p:txBody>
          <a:bodyPr wrap="square" lIns="91440" tIns="45720" rIns="91440" bIns="45720" rtlCol="0" anchor="t">
            <a:spAutoFit/>
          </a:bodyPr>
          <a:lstStyle/>
          <a:p>
            <a:r>
              <a:rPr lang="en-US" sz="1400">
                <a:solidFill>
                  <a:srgbClr val="4B195D"/>
                </a:solidFill>
                <a:latin typeface="Segoe UI Semibold"/>
                <a:cs typeface="Segoe UI Semibold"/>
              </a:rPr>
              <a:t>Sickness rates for disabled colleagues is decreasing</a:t>
            </a:r>
            <a:r>
              <a:rPr lang="en-US" sz="1400">
                <a:latin typeface="Segoe UI"/>
                <a:cs typeface="Segoe UI"/>
              </a:rPr>
              <a:t>, but still above CQC targets</a:t>
            </a:r>
            <a:endParaRPr lang="en-GB" sz="1400">
              <a:latin typeface="Segoe UI"/>
              <a:cs typeface="Segoe UI"/>
            </a:endParaRPr>
          </a:p>
        </p:txBody>
      </p:sp>
      <p:sp>
        <p:nvSpPr>
          <p:cNvPr id="20" name="TextBox 19">
            <a:extLst>
              <a:ext uri="{FF2B5EF4-FFF2-40B4-BE49-F238E27FC236}">
                <a16:creationId xmlns:a16="http://schemas.microsoft.com/office/drawing/2014/main" id="{B0BE32AD-EA66-2E70-76C8-56344DE8C642}"/>
              </a:ext>
            </a:extLst>
          </p:cNvPr>
          <p:cNvSpPr txBox="1"/>
          <p:nvPr/>
        </p:nvSpPr>
        <p:spPr>
          <a:xfrm>
            <a:off x="6244577" y="4833448"/>
            <a:ext cx="3286125" cy="738664"/>
          </a:xfrm>
          <a:prstGeom prst="rect">
            <a:avLst/>
          </a:prstGeom>
          <a:noFill/>
        </p:spPr>
        <p:txBody>
          <a:bodyPr wrap="square" rtlCol="0">
            <a:spAutoFit/>
          </a:bodyPr>
          <a:lstStyle/>
          <a:p>
            <a:r>
              <a:rPr lang="en-US" sz="1400">
                <a:latin typeface="Segoe UI" panose="020B0502040204020203" pitchFamily="34" charset="0"/>
                <a:cs typeface="Segoe UI" panose="020B0502040204020203" pitchFamily="34" charset="0"/>
              </a:rPr>
              <a:t>Our older age bracket colleague's </a:t>
            </a:r>
            <a:r>
              <a:rPr lang="en-US" sz="1400">
                <a:solidFill>
                  <a:srgbClr val="4B195D"/>
                </a:solidFill>
                <a:latin typeface="Segoe UI Semibold" panose="020B0702040204020203" pitchFamily="34" charset="0"/>
                <a:cs typeface="Segoe UI Semibold" panose="020B0702040204020203" pitchFamily="34" charset="0"/>
              </a:rPr>
              <a:t>sickness rates remain</a:t>
            </a:r>
            <a:r>
              <a:rPr lang="en-US" sz="1400">
                <a:latin typeface="Segoe UI" panose="020B0502040204020203" pitchFamily="34" charset="0"/>
                <a:cs typeface="Segoe UI" panose="020B0502040204020203" pitchFamily="34" charset="0"/>
              </a:rPr>
              <a:t> above our </a:t>
            </a:r>
          </a:p>
          <a:p>
            <a:r>
              <a:rPr lang="en-US" sz="1400">
                <a:latin typeface="Segoe UI" panose="020B0502040204020203" pitchFamily="34" charset="0"/>
                <a:cs typeface="Segoe UI" panose="020B0502040204020203" pitchFamily="34" charset="0"/>
              </a:rPr>
              <a:t>target</a:t>
            </a:r>
            <a:endParaRPr lang="en-GB" sz="14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4715BF8D-04D5-4FB5-0F54-98C9476B79A2}"/>
              </a:ext>
            </a:extLst>
          </p:cNvPr>
          <p:cNvSpPr txBox="1"/>
          <p:nvPr/>
        </p:nvSpPr>
        <p:spPr>
          <a:xfrm>
            <a:off x="5859418" y="5538154"/>
            <a:ext cx="441491" cy="523220"/>
          </a:xfrm>
          <a:prstGeom prst="rect">
            <a:avLst/>
          </a:prstGeom>
          <a:noFill/>
        </p:spPr>
        <p:txBody>
          <a:bodyPr wrap="square" rtlCol="0">
            <a:spAutoFit/>
          </a:bodyPr>
          <a:lstStyle/>
          <a:p>
            <a:r>
              <a:rPr lang="en-GB" sz="2800">
                <a:solidFill>
                  <a:schemeClr val="tx1">
                    <a:lumMod val="75000"/>
                    <a:lumOff val="25000"/>
                  </a:schemeClr>
                </a:solidFill>
                <a:latin typeface="Segoe UI Semibold" panose="020B0702040204020203" pitchFamily="34" charset="0"/>
                <a:cs typeface="Segoe UI Semibold" panose="020B0702040204020203" pitchFamily="34" charset="0"/>
              </a:rPr>
              <a:t>3</a:t>
            </a:r>
          </a:p>
        </p:txBody>
      </p:sp>
      <p:pic>
        <p:nvPicPr>
          <p:cNvPr id="37" name="Picture 36" descr="A white paper with blue lines and a purple line&#10;&#10;AI-generated content may be incorrect.">
            <a:extLst>
              <a:ext uri="{FF2B5EF4-FFF2-40B4-BE49-F238E27FC236}">
                <a16:creationId xmlns:a16="http://schemas.microsoft.com/office/drawing/2014/main" id="{7CEBDC69-38B6-446E-BC70-301B4AEF32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33597" y="990514"/>
            <a:ext cx="2115700" cy="2182095"/>
          </a:xfrm>
          <a:prstGeom prst="rect">
            <a:avLst/>
          </a:prstGeom>
        </p:spPr>
      </p:pic>
      <p:pic>
        <p:nvPicPr>
          <p:cNvPr id="17" name="Picture 16" descr="A graph of age groups&#10;&#10;AI-generated content may be incorrect.">
            <a:extLst>
              <a:ext uri="{FF2B5EF4-FFF2-40B4-BE49-F238E27FC236}">
                <a16:creationId xmlns:a16="http://schemas.microsoft.com/office/drawing/2014/main" id="{C57F7347-C8E1-9012-3385-3069E34175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88375" y="990515"/>
            <a:ext cx="2115699" cy="2182094"/>
          </a:xfrm>
          <a:prstGeom prst="rect">
            <a:avLst/>
          </a:prstGeom>
        </p:spPr>
      </p:pic>
      <p:pic>
        <p:nvPicPr>
          <p:cNvPr id="29" name="Picture 28" descr="A graph of a number of employees&#10;&#10;AI-generated content may be incorrect.">
            <a:extLst>
              <a:ext uri="{FF2B5EF4-FFF2-40B4-BE49-F238E27FC236}">
                <a16:creationId xmlns:a16="http://schemas.microsoft.com/office/drawing/2014/main" id="{C4910704-4503-6F1A-EEE0-090162D7F07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713" y="3773073"/>
            <a:ext cx="2778379" cy="2868004"/>
          </a:xfrm>
          <a:prstGeom prst="rect">
            <a:avLst/>
          </a:prstGeom>
        </p:spPr>
      </p:pic>
      <p:pic>
        <p:nvPicPr>
          <p:cNvPr id="31" name="Picture 30" descr="A white paper with text and blue lines&#10;&#10;AI-generated content may be incorrect.">
            <a:extLst>
              <a:ext uri="{FF2B5EF4-FFF2-40B4-BE49-F238E27FC236}">
                <a16:creationId xmlns:a16="http://schemas.microsoft.com/office/drawing/2014/main" id="{6024F775-22BF-D1BB-6E15-C2E4ACDE69A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091" y="989617"/>
            <a:ext cx="2167428" cy="2183890"/>
          </a:xfrm>
          <a:prstGeom prst="rect">
            <a:avLst/>
          </a:prstGeom>
        </p:spPr>
      </p:pic>
      <p:pic>
        <p:nvPicPr>
          <p:cNvPr id="22" name="Picture 21" descr="A graph of ethnic minorities&#10;&#10;AI-generated content may be incorrect.">
            <a:extLst>
              <a:ext uri="{FF2B5EF4-FFF2-40B4-BE49-F238E27FC236}">
                <a16:creationId xmlns:a16="http://schemas.microsoft.com/office/drawing/2014/main" id="{DDBD3DC1-81EC-0458-1E4C-71414520CBF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93220" y="3778566"/>
            <a:ext cx="2778380" cy="2868005"/>
          </a:xfrm>
          <a:prstGeom prst="rect">
            <a:avLst/>
          </a:prstGeom>
        </p:spPr>
      </p:pic>
      <p:pic>
        <p:nvPicPr>
          <p:cNvPr id="7" name="Graphic 6">
            <a:extLst>
              <a:ext uri="{FF2B5EF4-FFF2-40B4-BE49-F238E27FC236}">
                <a16:creationId xmlns:a16="http://schemas.microsoft.com/office/drawing/2014/main" id="{F7732627-0743-BDC0-3FCA-7C764C1907D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54280" y="989617"/>
            <a:ext cx="2115700" cy="2183891"/>
          </a:xfrm>
          <a:prstGeom prst="rect">
            <a:avLst/>
          </a:prstGeom>
        </p:spPr>
      </p:pic>
    </p:spTree>
    <p:extLst>
      <p:ext uri="{BB962C8B-B14F-4D97-AF65-F5344CB8AC3E}">
        <p14:creationId xmlns:p14="http://schemas.microsoft.com/office/powerpoint/2010/main" val="3862685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295DB-A7F8-4560-BB56-8DEB9FFC1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8C80A1-F255-DC3D-D391-28AF7352AAA4}"/>
              </a:ext>
            </a:extLst>
          </p:cNvPr>
          <p:cNvSpPr>
            <a:spLocks noGrp="1"/>
          </p:cNvSpPr>
          <p:nvPr>
            <p:ph type="title"/>
          </p:nvPr>
        </p:nvSpPr>
        <p:spPr>
          <a:xfrm>
            <a:off x="628650" y="636786"/>
            <a:ext cx="5734050" cy="615553"/>
          </a:xfrm>
        </p:spPr>
        <p:txBody>
          <a:bodyPr/>
          <a:lstStyle/>
          <a:p>
            <a:r>
              <a:rPr lang="en-GB"/>
              <a:t>EDI Strategy action plan measurables in detail Annexed</a:t>
            </a:r>
          </a:p>
        </p:txBody>
      </p:sp>
      <p:sp>
        <p:nvSpPr>
          <p:cNvPr id="3" name="TextBox 2">
            <a:extLst>
              <a:ext uri="{FF2B5EF4-FFF2-40B4-BE49-F238E27FC236}">
                <a16:creationId xmlns:a16="http://schemas.microsoft.com/office/drawing/2014/main" id="{1883FD45-9D2A-E99C-C951-BA568F927E1A}"/>
              </a:ext>
            </a:extLst>
          </p:cNvPr>
          <p:cNvSpPr txBox="1"/>
          <p:nvPr/>
        </p:nvSpPr>
        <p:spPr>
          <a:xfrm>
            <a:off x="404552" y="1510296"/>
            <a:ext cx="8823854" cy="5170646"/>
          </a:xfrm>
          <a:prstGeom prst="rect">
            <a:avLst/>
          </a:prstGeom>
          <a:noFill/>
        </p:spPr>
        <p:txBody>
          <a:bodyPr wrap="square" rtlCol="0">
            <a:spAutoFit/>
          </a:bodyPr>
          <a:lstStyle/>
          <a:p>
            <a:r>
              <a:rPr lang="en-GB" sz="1200" b="1"/>
              <a:t>Recruit talented colleagues:</a:t>
            </a:r>
          </a:p>
          <a:p>
            <a:r>
              <a:rPr lang="en-GB" sz="1200">
                <a:hlinkClick r:id="rId3" action="ppaction://hlinksldjump"/>
              </a:rPr>
              <a:t>Page 8: </a:t>
            </a:r>
            <a:r>
              <a:rPr lang="en-US" sz="1200">
                <a:hlinkClick r:id="rId3" action="ppaction://hlinksldjump"/>
              </a:rPr>
              <a:t>YoY Representation increase for Race, Disability and Age to meet ONS, aim for 95% ESR sharing rates</a:t>
            </a:r>
            <a:endParaRPr lang="en-GB" sz="1200"/>
          </a:p>
          <a:p>
            <a:r>
              <a:rPr lang="en-GB" sz="1200">
                <a:hlinkClick r:id="rId4" action="ppaction://hlinksldjump"/>
              </a:rPr>
              <a:t>Page : </a:t>
            </a:r>
            <a:r>
              <a:rPr lang="en-US" sz="1200">
                <a:hlinkClick r:id="rId4" action="ppaction://hlinksldjump"/>
              </a:rPr>
              <a:t>Meet ONS with senior representation at grade A and Exec for race and disability</a:t>
            </a:r>
            <a:endParaRPr lang="en-GB" sz="1200"/>
          </a:p>
          <a:p>
            <a:r>
              <a:rPr lang="en-GB" sz="1200">
                <a:hlinkClick r:id="rId5" action="ppaction://hlinksldjump"/>
              </a:rPr>
              <a:t>Page 9: </a:t>
            </a:r>
            <a:r>
              <a:rPr lang="en-US" sz="1200">
                <a:hlinkClick r:id="rId5" action="ppaction://hlinksldjump"/>
              </a:rPr>
              <a:t>Reduce Adverse Impacts* for race, and maintain no adverse for other protected characteristics </a:t>
            </a:r>
            <a:endParaRPr lang="en-GB" sz="1200"/>
          </a:p>
          <a:p>
            <a:r>
              <a:rPr lang="en-GB" sz="1200">
                <a:hlinkClick r:id="rId6" action="ppaction://hlinksldjump"/>
              </a:rPr>
              <a:t>Page 10: Improve GIS appointments, Adjustments used and Adjustments experience, and Flexible Working adverts use</a:t>
            </a:r>
          </a:p>
          <a:p>
            <a:r>
              <a:rPr lang="en-GB" sz="1200">
                <a:hlinkClick r:id="rId6" action="ppaction://hlinksldjump"/>
              </a:rPr>
              <a:t>             to increase diverse appointments</a:t>
            </a:r>
            <a:endParaRPr lang="en-GB" sz="1200"/>
          </a:p>
          <a:p>
            <a:endParaRPr lang="en-GB" sz="1200" b="1"/>
          </a:p>
          <a:p>
            <a:r>
              <a:rPr lang="en-GB" sz="1200" b="1"/>
              <a:t>Invest in our colleagues:</a:t>
            </a:r>
          </a:p>
          <a:p>
            <a:r>
              <a:rPr lang="en-GB" sz="1200">
                <a:hlinkClick r:id="rId7" action="ppaction://hlinksldjump"/>
              </a:rPr>
              <a:t>Page 11: </a:t>
            </a:r>
            <a:r>
              <a:rPr lang="en-US" sz="1200">
                <a:hlinkClick r:id="rId7" action="ppaction://hlinksldjump"/>
              </a:rPr>
              <a:t>Career Conversations, Leaders annual Talent round and Successful Manager Programme uptake, and</a:t>
            </a:r>
          </a:p>
          <a:p>
            <a:r>
              <a:rPr lang="en-US" sz="1200">
                <a:hlinkClick r:id="rId7" action="ppaction://hlinksldjump"/>
              </a:rPr>
              <a:t>             Inclusive Leadership Pathway promotions</a:t>
            </a:r>
            <a:endParaRPr lang="en-GB" sz="1200"/>
          </a:p>
          <a:p>
            <a:r>
              <a:rPr lang="en-GB" sz="1200">
                <a:hlinkClick r:id="rId8" action="ppaction://hlinksldjump"/>
              </a:rPr>
              <a:t>Page 12: </a:t>
            </a:r>
            <a:r>
              <a:rPr lang="en-US" sz="1200">
                <a:hlinkClick r:id="rId8" action="ppaction://hlinksldjump"/>
              </a:rPr>
              <a:t>Improve Promotions, Secondments &amp; Act Ups for disability 2024-2025</a:t>
            </a:r>
            <a:r>
              <a:rPr lang="en-US" sz="1200"/>
              <a:t> </a:t>
            </a:r>
            <a:endParaRPr lang="en-GB" sz="1200"/>
          </a:p>
          <a:p>
            <a:r>
              <a:rPr lang="en-GB" sz="1200">
                <a:hlinkClick r:id="rId9" action="ppaction://hlinksldjump"/>
              </a:rPr>
              <a:t>Page 13: </a:t>
            </a:r>
            <a:r>
              <a:rPr lang="en-US" sz="1200">
                <a:hlinkClick r:id="rId9" action="ppaction://hlinksldjump"/>
              </a:rPr>
              <a:t>Improve Promotions, Secondments &amp; Act Ups for race 2024-2025</a:t>
            </a:r>
            <a:endParaRPr lang="en-GB" sz="1200"/>
          </a:p>
          <a:p>
            <a:r>
              <a:rPr lang="en-GB" sz="1200">
                <a:hlinkClick r:id="rId10" action="ppaction://hlinksldjump"/>
              </a:rPr>
              <a:t>Page 14: </a:t>
            </a:r>
            <a:r>
              <a:rPr lang="en-US" sz="1200">
                <a:hlinkClick r:id="rId10" action="ppaction://hlinksldjump"/>
              </a:rPr>
              <a:t>Retention; overall and all protected characteristic groups to be below CQC Turn over KPI of 10%</a:t>
            </a:r>
            <a:endParaRPr lang="en-GB" sz="1200"/>
          </a:p>
          <a:p>
            <a:r>
              <a:rPr lang="en-GB" sz="1200">
                <a:hlinkClick r:id="rId11" action="ppaction://hlinksldjump"/>
              </a:rPr>
              <a:t>Page 15: Promotions, interim roles, secondments and turnover for race and disability; 1 April 2024 to 31 March 2025</a:t>
            </a:r>
            <a:endParaRPr lang="en-GB" sz="1200"/>
          </a:p>
          <a:p>
            <a:r>
              <a:rPr lang="en-GB" sz="1200">
                <a:hlinkClick r:id="rId12" action="ppaction://hlinksldjump"/>
              </a:rPr>
              <a:t>Page 16: Reward and Recognition parity with representation for protected characteristic groups</a:t>
            </a:r>
            <a:endParaRPr lang="en-GB" sz="1200"/>
          </a:p>
          <a:p>
            <a:r>
              <a:rPr lang="en-US" sz="1200">
                <a:hlinkClick r:id="rId13" action="ppaction://hlinksldjump"/>
              </a:rPr>
              <a:t>Page 17: Leaving Reasons 2024-2025; aim by 2027 promotions is not a top reason, including for race and disability</a:t>
            </a:r>
            <a:endParaRPr lang="en-GB" sz="1200"/>
          </a:p>
          <a:p>
            <a:endParaRPr lang="en-GB" sz="1200"/>
          </a:p>
          <a:p>
            <a:r>
              <a:rPr lang="en-GB" sz="1200" b="1"/>
              <a:t>Foster Inclusion and Belonging: </a:t>
            </a:r>
          </a:p>
          <a:p>
            <a:r>
              <a:rPr lang="en-GB" sz="1200">
                <a:hlinkClick r:id="rId14" action="ppaction://hlinksldjump"/>
              </a:rPr>
              <a:t>Page 18: Increase Freedom to Speak Up completion from March 2025 and aim for 100% Bullying, Harassment e</a:t>
            </a:r>
          </a:p>
          <a:p>
            <a:r>
              <a:rPr lang="en-GB" sz="1200">
                <a:hlinkClick r:id="rId14" action="ppaction://hlinksldjump"/>
              </a:rPr>
              <a:t>              -learning completion</a:t>
            </a:r>
            <a:endParaRPr lang="en-GB" sz="1200"/>
          </a:p>
          <a:p>
            <a:r>
              <a:rPr lang="en-GB" sz="1200">
                <a:hlinkClick r:id="rId15" action="ppaction://hlinksldjump"/>
              </a:rPr>
              <a:t>Page 19: Increase Workplace Passport uptake from October 2024, including by directorate</a:t>
            </a:r>
            <a:endParaRPr lang="en-GB" sz="1200"/>
          </a:p>
          <a:p>
            <a:r>
              <a:rPr lang="en-GB" sz="1200">
                <a:hlinkClick r:id="rId16" action="ppaction://hlinksldjump"/>
              </a:rPr>
              <a:t>Page 20: Increase Workplace Passports completed by disability against ESR, and uptake for wider backgrounds, and</a:t>
            </a:r>
          </a:p>
          <a:p>
            <a:r>
              <a:rPr lang="en-GB" sz="1200">
                <a:hlinkClick r:id="rId16" action="ppaction://hlinksldjump"/>
              </a:rPr>
              <a:t>               Accessibility Hub usage from 2025, Accreditations</a:t>
            </a:r>
            <a:endParaRPr lang="en-GB" sz="1200"/>
          </a:p>
          <a:p>
            <a:r>
              <a:rPr lang="en-GB" sz="1200">
                <a:hlinkClick r:id="rId17" action="ppaction://hlinksldjump"/>
              </a:rPr>
              <a:t>Page 21: YoY sickness rate reduction for disability and meet overall CQC rate by 2027; annual reduction with wider</a:t>
            </a:r>
          </a:p>
          <a:p>
            <a:r>
              <a:rPr lang="en-GB" sz="1200">
                <a:hlinkClick r:id="rId17" action="ppaction://hlinksldjump"/>
              </a:rPr>
              <a:t>               protected characteristics</a:t>
            </a:r>
            <a:endParaRPr lang="en-GB" sz="1200"/>
          </a:p>
          <a:p>
            <a:endParaRPr lang="en-GB"/>
          </a:p>
        </p:txBody>
      </p:sp>
    </p:spTree>
    <p:extLst>
      <p:ext uri="{BB962C8B-B14F-4D97-AF65-F5344CB8AC3E}">
        <p14:creationId xmlns:p14="http://schemas.microsoft.com/office/powerpoint/2010/main" val="323150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64EDA-1BC2-E3BF-1B38-0FE4A0B8BCEA}"/>
              </a:ext>
            </a:extLst>
          </p:cNvPr>
          <p:cNvSpPr>
            <a:spLocks noGrp="1"/>
          </p:cNvSpPr>
          <p:nvPr>
            <p:ph type="title"/>
          </p:nvPr>
        </p:nvSpPr>
        <p:spPr>
          <a:xfrm>
            <a:off x="536480" y="460144"/>
            <a:ext cx="6169318" cy="1231106"/>
          </a:xfrm>
        </p:spPr>
        <p:txBody>
          <a:bodyPr/>
          <a:lstStyle/>
          <a:p>
            <a:r>
              <a:rPr lang="en-US"/>
              <a:t>Recruit talented colleagues: </a:t>
            </a:r>
            <a:br>
              <a:rPr lang="en-US"/>
            </a:br>
            <a:r>
              <a:rPr lang="en-US"/>
              <a:t>YoY Representation increase for Race, Disability and Age to meet ONS*, aim for 95% ESR** sharing rates</a:t>
            </a:r>
            <a:br>
              <a:rPr lang="en-US" sz="1600"/>
            </a:br>
            <a:endParaRPr lang="en-GB"/>
          </a:p>
        </p:txBody>
      </p:sp>
      <p:sp>
        <p:nvSpPr>
          <p:cNvPr id="10" name="TextBox 9">
            <a:extLst>
              <a:ext uri="{FF2B5EF4-FFF2-40B4-BE49-F238E27FC236}">
                <a16:creationId xmlns:a16="http://schemas.microsoft.com/office/drawing/2014/main" id="{57F3ED2F-ED99-13AE-E495-3037CEDC0296}"/>
              </a:ext>
            </a:extLst>
          </p:cNvPr>
          <p:cNvSpPr txBox="1"/>
          <p:nvPr/>
        </p:nvSpPr>
        <p:spPr>
          <a:xfrm>
            <a:off x="4012487" y="4453322"/>
            <a:ext cx="5109770" cy="2123658"/>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1100"/>
              <a:t>Representation is affected by ESR, which have increased through the 2024 "</a:t>
            </a:r>
            <a:r>
              <a:rPr lang="en-US" sz="1100" err="1"/>
              <a:t>Countmein</a:t>
            </a:r>
            <a:r>
              <a:rPr lang="en-US" sz="1100"/>
              <a:t>" campaign. </a:t>
            </a:r>
          </a:p>
          <a:p>
            <a:pPr marL="171450" indent="-171450">
              <a:buFont typeface="Arial" panose="020B0604020202020204" pitchFamily="34" charset="0"/>
              <a:buChar char="•"/>
            </a:pPr>
            <a:r>
              <a:rPr lang="en-US" sz="1100"/>
              <a:t>‘Religious Belief’ remains the lowest at 73.1%, ‘Sexual Orientation’ at 87.4% with smaller increases through the campaign for Ethnicity and Disability. </a:t>
            </a:r>
          </a:p>
          <a:p>
            <a:pPr marL="171450" indent="-171450">
              <a:buFont typeface="Arial" panose="020B0604020202020204" pitchFamily="34" charset="0"/>
              <a:buChar char="•"/>
            </a:pPr>
            <a:r>
              <a:rPr lang="en-US" sz="1100">
                <a:latin typeface="Arial" panose="020B0604020202020204" pitchFamily="34" charset="0"/>
                <a:ea typeface="Times New Roman" panose="02020603050405020304" pitchFamily="18" charset="0"/>
                <a:cs typeface="Arial" panose="020B0604020202020204" pitchFamily="34" charset="0"/>
              </a:rPr>
              <a:t>Ethnic minority group overall representation has increased to 17.6%, which is nearly on par with the ONS comparator of 17.7%.</a:t>
            </a:r>
          </a:p>
          <a:p>
            <a:pPr marL="171450" indent="-171450">
              <a:buFont typeface="Arial" panose="020B0604020202020204" pitchFamily="34" charset="0"/>
              <a:buChar char="•"/>
            </a:pPr>
            <a:r>
              <a:rPr lang="en-US" sz="1100">
                <a:latin typeface="Arial" panose="020B0604020202020204" pitchFamily="34" charset="0"/>
                <a:ea typeface="Times New Roman" panose="02020603050405020304" pitchFamily="18" charset="0"/>
                <a:cs typeface="Arial" panose="020B0604020202020204" pitchFamily="34" charset="0"/>
              </a:rPr>
              <a:t>Disabled representation improved to 15.4%, progressing towards the ONS comparator of 18%.</a:t>
            </a:r>
          </a:p>
          <a:p>
            <a:pPr marL="171450" lvl="0" indent="-171450">
              <a:buFont typeface="Arial" panose="020B0604020202020204" pitchFamily="34" charset="0"/>
              <a:buChar char="•"/>
            </a:pPr>
            <a:r>
              <a:rPr lang="en-US" sz="1100">
                <a:latin typeface="Arial" panose="020B0604020202020204" pitchFamily="34" charset="0"/>
                <a:ea typeface="Times New Roman" panose="02020603050405020304" pitchFamily="18" charset="0"/>
                <a:cs typeface="Arial" panose="020B0604020202020204" pitchFamily="34" charset="0"/>
              </a:rPr>
              <a:t>Age representation remained static and above the ONS comparator for 35-64. Whilst, 18–24-year-old representation declined and remains well below the ONS comparator, with 25–34-year-olds rising by 1% but still under ONS representation.</a:t>
            </a:r>
          </a:p>
        </p:txBody>
      </p:sp>
      <p:graphicFrame>
        <p:nvGraphicFramePr>
          <p:cNvPr id="5" name="Table 4">
            <a:extLst>
              <a:ext uri="{FF2B5EF4-FFF2-40B4-BE49-F238E27FC236}">
                <a16:creationId xmlns:a16="http://schemas.microsoft.com/office/drawing/2014/main" id="{95468384-7A1C-2859-BD2F-EE6E7382196F}"/>
              </a:ext>
            </a:extLst>
          </p:cNvPr>
          <p:cNvGraphicFramePr>
            <a:graphicFrameLocks noGrp="1"/>
          </p:cNvGraphicFramePr>
          <p:nvPr>
            <p:extLst>
              <p:ext uri="{D42A27DB-BD31-4B8C-83A1-F6EECF244321}">
                <p14:modId xmlns:p14="http://schemas.microsoft.com/office/powerpoint/2010/main" val="640626007"/>
              </p:ext>
            </p:extLst>
          </p:nvPr>
        </p:nvGraphicFramePr>
        <p:xfrm>
          <a:off x="6567372" y="2913878"/>
          <a:ext cx="2153821" cy="515122"/>
        </p:xfrm>
        <a:graphic>
          <a:graphicData uri="http://schemas.openxmlformats.org/drawingml/2006/table">
            <a:tbl>
              <a:tblPr firstRow="1" bandRow="1">
                <a:tableStyleId>{5940675A-B579-460E-94D1-54222C63F5DA}</a:tableStyleId>
              </a:tblPr>
              <a:tblGrid>
                <a:gridCol w="992723">
                  <a:extLst>
                    <a:ext uri="{9D8B030D-6E8A-4147-A177-3AD203B41FA5}">
                      <a16:colId xmlns:a16="http://schemas.microsoft.com/office/drawing/2014/main" val="1753811801"/>
                    </a:ext>
                  </a:extLst>
                </a:gridCol>
                <a:gridCol w="598805">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tblGrid>
              <a:tr h="211688">
                <a:tc>
                  <a:txBody>
                    <a:bodyPr/>
                    <a:lstStyle/>
                    <a:p>
                      <a:pPr algn="l"/>
                      <a:r>
                        <a:rPr lang="en-GB" sz="1050" b="1">
                          <a:solidFill>
                            <a:schemeClr val="tx1"/>
                          </a:solidFill>
                        </a:rPr>
                        <a:t>Context</a:t>
                      </a:r>
                    </a:p>
                  </a:txBody>
                  <a:tcPr>
                    <a:solidFill>
                      <a:schemeClr val="bg1">
                        <a:lumMod val="85000"/>
                      </a:schemeClr>
                    </a:solidFill>
                  </a:tcPr>
                </a:tc>
                <a:tc>
                  <a:txBody>
                    <a:bodyPr/>
                    <a:lstStyle/>
                    <a:p>
                      <a:pPr algn="ctr"/>
                      <a:r>
                        <a:rPr lang="en-US" sz="1050" b="1">
                          <a:solidFill>
                            <a:schemeClr val="tx1"/>
                          </a:solidFill>
                        </a:rPr>
                        <a:t>2024</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2025</a:t>
                      </a:r>
                      <a:endParaRPr lang="en-GB" sz="1050" b="1">
                        <a:solidFill>
                          <a:schemeClr val="tx1"/>
                        </a:solidFill>
                      </a:endParaRP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Overall staff</a:t>
                      </a:r>
                      <a:endParaRPr lang="en-GB" sz="1050"/>
                    </a:p>
                  </a:txBody>
                  <a:tcPr/>
                </a:tc>
                <a:tc>
                  <a:txBody>
                    <a:bodyPr/>
                    <a:lstStyle/>
                    <a:p>
                      <a:pPr algn="ctr"/>
                      <a:r>
                        <a:rPr lang="en-US" sz="1050"/>
                        <a:t>3,277</a:t>
                      </a:r>
                      <a:endParaRPr lang="en-GB" sz="1050"/>
                    </a:p>
                  </a:txBody>
                  <a:tcPr/>
                </a:tc>
                <a:tc>
                  <a:txBody>
                    <a:bodyPr/>
                    <a:lstStyle/>
                    <a:p>
                      <a:pPr algn="ctr"/>
                      <a:r>
                        <a:rPr lang="en-US" sz="1050"/>
                        <a:t>3,479</a:t>
                      </a:r>
                      <a:endParaRPr lang="en-GB" sz="1050"/>
                    </a:p>
                  </a:txBody>
                  <a:tcPr/>
                </a:tc>
                <a:extLst>
                  <a:ext uri="{0D108BD9-81ED-4DB2-BD59-A6C34878D82A}">
                    <a16:rowId xmlns:a16="http://schemas.microsoft.com/office/drawing/2014/main" val="3268909697"/>
                  </a:ext>
                </a:extLst>
              </a:tr>
            </a:tbl>
          </a:graphicData>
        </a:graphic>
      </p:graphicFrame>
      <p:graphicFrame>
        <p:nvGraphicFramePr>
          <p:cNvPr id="3" name="Table 2">
            <a:extLst>
              <a:ext uri="{FF2B5EF4-FFF2-40B4-BE49-F238E27FC236}">
                <a16:creationId xmlns:a16="http://schemas.microsoft.com/office/drawing/2014/main" id="{81C86BB5-8E99-29C5-2E21-6FAAB918C9D5}"/>
              </a:ext>
            </a:extLst>
          </p:cNvPr>
          <p:cNvGraphicFramePr>
            <a:graphicFrameLocks noGrp="1"/>
          </p:cNvGraphicFramePr>
          <p:nvPr>
            <p:extLst>
              <p:ext uri="{D42A27DB-BD31-4B8C-83A1-F6EECF244321}">
                <p14:modId xmlns:p14="http://schemas.microsoft.com/office/powerpoint/2010/main" val="249822225"/>
              </p:ext>
            </p:extLst>
          </p:nvPr>
        </p:nvGraphicFramePr>
        <p:xfrm>
          <a:off x="399048" y="1480962"/>
          <a:ext cx="3673159" cy="1018042"/>
        </p:xfrm>
        <a:graphic>
          <a:graphicData uri="http://schemas.openxmlformats.org/drawingml/2006/table">
            <a:tbl>
              <a:tblPr firstRow="1" bandRow="1">
                <a:tableStyleId>{5940675A-B579-460E-94D1-54222C63F5DA}</a:tableStyleId>
              </a:tblPr>
              <a:tblGrid>
                <a:gridCol w="17640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gridCol w="784543">
                  <a:extLst>
                    <a:ext uri="{9D8B030D-6E8A-4147-A177-3AD203B41FA5}">
                      <a16:colId xmlns:a16="http://schemas.microsoft.com/office/drawing/2014/main" val="2523565313"/>
                    </a:ext>
                  </a:extLst>
                </a:gridCol>
              </a:tblGrid>
              <a:tr h="211688">
                <a:tc>
                  <a:txBody>
                    <a:bodyPr/>
                    <a:lstStyle/>
                    <a:p>
                      <a:pPr algn="l"/>
                      <a:r>
                        <a:rPr lang="en-US" sz="1050" b="1">
                          <a:solidFill>
                            <a:schemeClr val="tx1"/>
                          </a:solidFill>
                        </a:rPr>
                        <a:t>Ethnicity (94.2%)</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2024</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2025</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ONS*</a:t>
                      </a:r>
                      <a:endParaRPr lang="en-GB" sz="1050" b="1">
                        <a:solidFill>
                          <a:schemeClr val="tx1"/>
                        </a:solidFill>
                      </a:endParaRP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Ethnic Minority Groups </a:t>
                      </a:r>
                      <a:endParaRPr lang="en-GB" sz="1050"/>
                    </a:p>
                  </a:txBody>
                  <a:tcPr>
                    <a:solidFill>
                      <a:srgbClr val="92D050"/>
                    </a:solidFill>
                  </a:tcPr>
                </a:tc>
                <a:tc>
                  <a:txBody>
                    <a:bodyPr/>
                    <a:lstStyle/>
                    <a:p>
                      <a:pPr algn="ctr"/>
                      <a:r>
                        <a:rPr lang="en-US" sz="1050"/>
                        <a:t>15.6%</a:t>
                      </a:r>
                      <a:endParaRPr lang="en-GB" sz="1050"/>
                    </a:p>
                  </a:txBody>
                  <a:tcPr>
                    <a:solidFill>
                      <a:srgbClr val="92D050"/>
                    </a:solidFill>
                  </a:tcPr>
                </a:tc>
                <a:tc>
                  <a:txBody>
                    <a:bodyPr/>
                    <a:lstStyle/>
                    <a:p>
                      <a:pPr algn="ctr"/>
                      <a:r>
                        <a:rPr lang="en-US" sz="1050"/>
                        <a:t>17.6%</a:t>
                      </a:r>
                      <a:endParaRPr lang="en-GB" sz="1050"/>
                    </a:p>
                  </a:txBody>
                  <a:tcPr>
                    <a:solidFill>
                      <a:srgbClr val="92D050"/>
                    </a:solidFill>
                  </a:tcPr>
                </a:tc>
                <a:tc>
                  <a:txBody>
                    <a:bodyPr/>
                    <a:lstStyle/>
                    <a:p>
                      <a:pPr algn="ctr"/>
                      <a:r>
                        <a:rPr lang="en-US" sz="1050"/>
                        <a:t>17.7%</a:t>
                      </a:r>
                      <a:endParaRPr lang="en-GB" sz="1050"/>
                    </a:p>
                  </a:txBody>
                  <a:tcPr>
                    <a:solidFill>
                      <a:srgbClr val="92D050"/>
                    </a:solidFill>
                  </a:tcPr>
                </a:tc>
                <a:extLst>
                  <a:ext uri="{0D108BD9-81ED-4DB2-BD59-A6C34878D82A}">
                    <a16:rowId xmlns:a16="http://schemas.microsoft.com/office/drawing/2014/main" val="3268909697"/>
                  </a:ext>
                </a:extLst>
              </a:tr>
              <a:tr h="211688">
                <a:tc>
                  <a:txBody>
                    <a:bodyPr/>
                    <a:lstStyle/>
                    <a:p>
                      <a:r>
                        <a:rPr lang="en-US" sz="1050"/>
                        <a:t>White</a:t>
                      </a:r>
                      <a:endParaRPr lang="en-GB" sz="1050"/>
                    </a:p>
                  </a:txBody>
                  <a:tcPr/>
                </a:tc>
                <a:tc>
                  <a:txBody>
                    <a:bodyPr/>
                    <a:lstStyle/>
                    <a:p>
                      <a:pPr algn="ctr"/>
                      <a:r>
                        <a:rPr lang="en-US" sz="1050"/>
                        <a:t>77.3%</a:t>
                      </a:r>
                      <a:endParaRPr lang="en-GB" sz="1050"/>
                    </a:p>
                  </a:txBody>
                  <a:tcPr/>
                </a:tc>
                <a:tc>
                  <a:txBody>
                    <a:bodyPr/>
                    <a:lstStyle/>
                    <a:p>
                      <a:pPr algn="ctr"/>
                      <a:r>
                        <a:rPr lang="en-US" sz="1050"/>
                        <a:t>76.7%</a:t>
                      </a:r>
                      <a:endParaRPr lang="en-GB" sz="1050"/>
                    </a:p>
                  </a:txBody>
                  <a:tcPr/>
                </a:tc>
                <a:tc>
                  <a:txBody>
                    <a:bodyPr/>
                    <a:lstStyle/>
                    <a:p>
                      <a:pPr algn="ctr"/>
                      <a:r>
                        <a:rPr lang="en-US" sz="1050"/>
                        <a:t>82.3%</a:t>
                      </a:r>
                      <a:endParaRPr lang="en-GB" sz="1050"/>
                    </a:p>
                  </a:txBody>
                  <a:tcPr/>
                </a:tc>
                <a:extLst>
                  <a:ext uri="{0D108BD9-81ED-4DB2-BD59-A6C34878D82A}">
                    <a16:rowId xmlns:a16="http://schemas.microsoft.com/office/drawing/2014/main" val="685956209"/>
                  </a:ext>
                </a:extLst>
              </a:tr>
              <a:tr h="197960">
                <a:tc>
                  <a:txBody>
                    <a:bodyPr/>
                    <a:lstStyle/>
                    <a:p>
                      <a:r>
                        <a:rPr lang="en-US" sz="1050"/>
                        <a:t>Not Stated</a:t>
                      </a:r>
                      <a:endParaRPr lang="en-GB" sz="1050"/>
                    </a:p>
                  </a:txBody>
                  <a:tcPr/>
                </a:tc>
                <a:tc>
                  <a:txBody>
                    <a:bodyPr/>
                    <a:lstStyle/>
                    <a:p>
                      <a:pPr algn="ctr"/>
                      <a:r>
                        <a:rPr lang="en-US" sz="1050"/>
                        <a:t>7.1%</a:t>
                      </a:r>
                      <a:endParaRPr lang="en-GB" sz="1050"/>
                    </a:p>
                  </a:txBody>
                  <a:tcPr/>
                </a:tc>
                <a:tc>
                  <a:txBody>
                    <a:bodyPr/>
                    <a:lstStyle/>
                    <a:p>
                      <a:pPr algn="ctr"/>
                      <a:r>
                        <a:rPr lang="en-US" sz="1050"/>
                        <a:t>5.7%</a:t>
                      </a:r>
                      <a:endParaRPr lang="en-GB" sz="1050"/>
                    </a:p>
                  </a:txBody>
                  <a:tcPr/>
                </a:tc>
                <a:tc>
                  <a:txBody>
                    <a:bodyPr/>
                    <a:lstStyle/>
                    <a:p>
                      <a:pPr algn="ctr"/>
                      <a:r>
                        <a:rPr lang="en-US" sz="1050"/>
                        <a:t>-</a:t>
                      </a:r>
                      <a:endParaRPr lang="en-GB" sz="1050"/>
                    </a:p>
                  </a:txBody>
                  <a:tcPr/>
                </a:tc>
                <a:extLst>
                  <a:ext uri="{0D108BD9-81ED-4DB2-BD59-A6C34878D82A}">
                    <a16:rowId xmlns:a16="http://schemas.microsoft.com/office/drawing/2014/main" val="2728847132"/>
                  </a:ext>
                </a:extLst>
              </a:tr>
            </a:tbl>
          </a:graphicData>
        </a:graphic>
      </p:graphicFrame>
      <p:graphicFrame>
        <p:nvGraphicFramePr>
          <p:cNvPr id="6" name="Table 5">
            <a:extLst>
              <a:ext uri="{FF2B5EF4-FFF2-40B4-BE49-F238E27FC236}">
                <a16:creationId xmlns:a16="http://schemas.microsoft.com/office/drawing/2014/main" id="{191A9408-48E1-EF8A-35A3-DE509FA1220F}"/>
              </a:ext>
            </a:extLst>
          </p:cNvPr>
          <p:cNvGraphicFramePr>
            <a:graphicFrameLocks noGrp="1"/>
          </p:cNvGraphicFramePr>
          <p:nvPr>
            <p:extLst>
              <p:ext uri="{D42A27DB-BD31-4B8C-83A1-F6EECF244321}">
                <p14:modId xmlns:p14="http://schemas.microsoft.com/office/powerpoint/2010/main" val="1764254726"/>
              </p:ext>
            </p:extLst>
          </p:nvPr>
        </p:nvGraphicFramePr>
        <p:xfrm>
          <a:off x="399045" y="2634310"/>
          <a:ext cx="3673159" cy="1018042"/>
        </p:xfrm>
        <a:graphic>
          <a:graphicData uri="http://schemas.openxmlformats.org/drawingml/2006/table">
            <a:tbl>
              <a:tblPr firstRow="1" bandRow="1">
                <a:tableStyleId>{5940675A-B579-460E-94D1-54222C63F5DA}</a:tableStyleId>
              </a:tblPr>
              <a:tblGrid>
                <a:gridCol w="17640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gridCol w="784543">
                  <a:extLst>
                    <a:ext uri="{9D8B030D-6E8A-4147-A177-3AD203B41FA5}">
                      <a16:colId xmlns:a16="http://schemas.microsoft.com/office/drawing/2014/main" val="2523565313"/>
                    </a:ext>
                  </a:extLst>
                </a:gridCol>
              </a:tblGrid>
              <a:tr h="211688">
                <a:tc>
                  <a:txBody>
                    <a:bodyPr/>
                    <a:lstStyle/>
                    <a:p>
                      <a:pPr algn="l"/>
                      <a:r>
                        <a:rPr lang="en-US" sz="1050" b="1">
                          <a:solidFill>
                            <a:schemeClr val="tx1"/>
                          </a:solidFill>
                        </a:rPr>
                        <a:t>Disability (94.1%)</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2024</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2025</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ONS*</a:t>
                      </a:r>
                      <a:endParaRPr lang="en-GB" sz="1050" b="1">
                        <a:solidFill>
                          <a:schemeClr val="tx1"/>
                        </a:solidFill>
                      </a:endParaRP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Yes</a:t>
                      </a:r>
                      <a:endParaRPr lang="en-GB" sz="1050"/>
                    </a:p>
                  </a:txBody>
                  <a:tcPr>
                    <a:solidFill>
                      <a:srgbClr val="FF0000"/>
                    </a:solidFill>
                  </a:tcPr>
                </a:tc>
                <a:tc>
                  <a:txBody>
                    <a:bodyPr/>
                    <a:lstStyle/>
                    <a:p>
                      <a:pPr algn="ctr"/>
                      <a:r>
                        <a:rPr lang="en-US" sz="1050"/>
                        <a:t>12.2%</a:t>
                      </a:r>
                      <a:endParaRPr lang="en-GB" sz="1050"/>
                    </a:p>
                  </a:txBody>
                  <a:tcPr>
                    <a:solidFill>
                      <a:srgbClr val="FF0000"/>
                    </a:solidFill>
                  </a:tcPr>
                </a:tc>
                <a:tc>
                  <a:txBody>
                    <a:bodyPr/>
                    <a:lstStyle/>
                    <a:p>
                      <a:pPr algn="ctr"/>
                      <a:r>
                        <a:rPr lang="en-US" sz="1050"/>
                        <a:t>15.4%</a:t>
                      </a:r>
                      <a:endParaRPr lang="en-GB" sz="1050"/>
                    </a:p>
                  </a:txBody>
                  <a:tcPr>
                    <a:solidFill>
                      <a:srgbClr val="FF0000"/>
                    </a:solidFill>
                  </a:tcPr>
                </a:tc>
                <a:tc>
                  <a:txBody>
                    <a:bodyPr/>
                    <a:lstStyle/>
                    <a:p>
                      <a:pPr algn="ctr"/>
                      <a:r>
                        <a:rPr lang="en-US" sz="1050"/>
                        <a:t>18.0%</a:t>
                      </a:r>
                      <a:endParaRPr lang="en-GB" sz="1050"/>
                    </a:p>
                  </a:txBody>
                  <a:tcPr>
                    <a:solidFill>
                      <a:srgbClr val="FF0000"/>
                    </a:solidFill>
                  </a:tcPr>
                </a:tc>
                <a:extLst>
                  <a:ext uri="{0D108BD9-81ED-4DB2-BD59-A6C34878D82A}">
                    <a16:rowId xmlns:a16="http://schemas.microsoft.com/office/drawing/2014/main" val="3268909697"/>
                  </a:ext>
                </a:extLst>
              </a:tr>
              <a:tr h="211688">
                <a:tc>
                  <a:txBody>
                    <a:bodyPr/>
                    <a:lstStyle/>
                    <a:p>
                      <a:r>
                        <a:rPr lang="en-US" sz="1050"/>
                        <a:t>No</a:t>
                      </a:r>
                      <a:endParaRPr lang="en-GB" sz="1050"/>
                    </a:p>
                  </a:txBody>
                  <a:tcPr/>
                </a:tc>
                <a:tc>
                  <a:txBody>
                    <a:bodyPr/>
                    <a:lstStyle/>
                    <a:p>
                      <a:pPr algn="ctr"/>
                      <a:r>
                        <a:rPr lang="en-US" sz="1050"/>
                        <a:t>81.3%</a:t>
                      </a:r>
                      <a:endParaRPr lang="en-GB" sz="1050"/>
                    </a:p>
                  </a:txBody>
                  <a:tcPr/>
                </a:tc>
                <a:tc>
                  <a:txBody>
                    <a:bodyPr/>
                    <a:lstStyle/>
                    <a:p>
                      <a:pPr algn="ctr"/>
                      <a:r>
                        <a:rPr lang="en-US" sz="1050"/>
                        <a:t>79.0%</a:t>
                      </a:r>
                      <a:endParaRPr lang="en-GB" sz="1050"/>
                    </a:p>
                  </a:txBody>
                  <a:tcPr/>
                </a:tc>
                <a:tc>
                  <a:txBody>
                    <a:bodyPr/>
                    <a:lstStyle/>
                    <a:p>
                      <a:pPr algn="ctr"/>
                      <a:r>
                        <a:rPr lang="en-US" sz="1050"/>
                        <a:t>82.0%</a:t>
                      </a:r>
                      <a:endParaRPr lang="en-GB" sz="1050"/>
                    </a:p>
                  </a:txBody>
                  <a:tcPr/>
                </a:tc>
                <a:extLst>
                  <a:ext uri="{0D108BD9-81ED-4DB2-BD59-A6C34878D82A}">
                    <a16:rowId xmlns:a16="http://schemas.microsoft.com/office/drawing/2014/main" val="685956209"/>
                  </a:ext>
                </a:extLst>
              </a:tr>
              <a:tr h="197960">
                <a:tc>
                  <a:txBody>
                    <a:bodyPr/>
                    <a:lstStyle/>
                    <a:p>
                      <a:r>
                        <a:rPr lang="en-US" sz="1050"/>
                        <a:t>Not Stated</a:t>
                      </a:r>
                      <a:endParaRPr lang="en-GB" sz="1050"/>
                    </a:p>
                  </a:txBody>
                  <a:tcPr/>
                </a:tc>
                <a:tc>
                  <a:txBody>
                    <a:bodyPr/>
                    <a:lstStyle/>
                    <a:p>
                      <a:pPr algn="ctr"/>
                      <a:r>
                        <a:rPr lang="en-US" sz="1050"/>
                        <a:t>6.5%</a:t>
                      </a:r>
                      <a:endParaRPr lang="en-GB" sz="1050"/>
                    </a:p>
                  </a:txBody>
                  <a:tcPr/>
                </a:tc>
                <a:tc>
                  <a:txBody>
                    <a:bodyPr/>
                    <a:lstStyle/>
                    <a:p>
                      <a:pPr algn="ctr"/>
                      <a:r>
                        <a:rPr lang="en-US" sz="1050"/>
                        <a:t>5.9%</a:t>
                      </a:r>
                      <a:endParaRPr lang="en-GB" sz="1050"/>
                    </a:p>
                  </a:txBody>
                  <a:tcPr/>
                </a:tc>
                <a:tc>
                  <a:txBody>
                    <a:bodyPr/>
                    <a:lstStyle/>
                    <a:p>
                      <a:pPr algn="ctr"/>
                      <a:r>
                        <a:rPr lang="en-US" sz="1050"/>
                        <a:t>-</a:t>
                      </a:r>
                      <a:endParaRPr lang="en-GB" sz="1050"/>
                    </a:p>
                  </a:txBody>
                  <a:tcPr/>
                </a:tc>
                <a:extLst>
                  <a:ext uri="{0D108BD9-81ED-4DB2-BD59-A6C34878D82A}">
                    <a16:rowId xmlns:a16="http://schemas.microsoft.com/office/drawing/2014/main" val="2728847132"/>
                  </a:ext>
                </a:extLst>
              </a:tr>
            </a:tbl>
          </a:graphicData>
        </a:graphic>
      </p:graphicFrame>
      <p:graphicFrame>
        <p:nvGraphicFramePr>
          <p:cNvPr id="9" name="Table 8">
            <a:extLst>
              <a:ext uri="{FF2B5EF4-FFF2-40B4-BE49-F238E27FC236}">
                <a16:creationId xmlns:a16="http://schemas.microsoft.com/office/drawing/2014/main" id="{9D2551FF-1999-6317-3DD9-772A766DA637}"/>
              </a:ext>
            </a:extLst>
          </p:cNvPr>
          <p:cNvGraphicFramePr>
            <a:graphicFrameLocks noGrp="1"/>
          </p:cNvGraphicFramePr>
          <p:nvPr>
            <p:extLst>
              <p:ext uri="{D42A27DB-BD31-4B8C-83A1-F6EECF244321}">
                <p14:modId xmlns:p14="http://schemas.microsoft.com/office/powerpoint/2010/main" val="3993238067"/>
              </p:ext>
            </p:extLst>
          </p:nvPr>
        </p:nvGraphicFramePr>
        <p:xfrm>
          <a:off x="399046" y="3739530"/>
          <a:ext cx="3673159" cy="1784624"/>
        </p:xfrm>
        <a:graphic>
          <a:graphicData uri="http://schemas.openxmlformats.org/drawingml/2006/table">
            <a:tbl>
              <a:tblPr firstRow="1" bandRow="1">
                <a:tableStyleId>{5940675A-B579-460E-94D1-54222C63F5DA}</a:tableStyleId>
              </a:tblPr>
              <a:tblGrid>
                <a:gridCol w="17640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gridCol w="784543">
                  <a:extLst>
                    <a:ext uri="{9D8B030D-6E8A-4147-A177-3AD203B41FA5}">
                      <a16:colId xmlns:a16="http://schemas.microsoft.com/office/drawing/2014/main" val="2523565313"/>
                    </a:ext>
                  </a:extLst>
                </a:gridCol>
              </a:tblGrid>
              <a:tr h="211688">
                <a:tc>
                  <a:txBody>
                    <a:bodyPr/>
                    <a:lstStyle/>
                    <a:p>
                      <a:pPr algn="l"/>
                      <a:r>
                        <a:rPr lang="en-US" sz="1050" b="1">
                          <a:solidFill>
                            <a:schemeClr val="tx1"/>
                          </a:solidFill>
                        </a:rPr>
                        <a:t>Age (100.0%)</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2024</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2025</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ONS*</a:t>
                      </a:r>
                      <a:endParaRPr lang="en-GB" sz="1050" b="1">
                        <a:solidFill>
                          <a:schemeClr val="tx1"/>
                        </a:solidFill>
                      </a:endParaRP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16 - 17</a:t>
                      </a:r>
                      <a:endParaRPr lang="en-GB" sz="1050"/>
                    </a:p>
                  </a:txBody>
                  <a:tcPr/>
                </a:tc>
                <a:tc>
                  <a:txBody>
                    <a:bodyPr/>
                    <a:lstStyle/>
                    <a:p>
                      <a:pPr algn="ctr"/>
                      <a:r>
                        <a:rPr lang="en-US" sz="1050"/>
                        <a:t>-</a:t>
                      </a:r>
                      <a:endParaRPr lang="en-GB" sz="1050"/>
                    </a:p>
                  </a:txBody>
                  <a:tcPr/>
                </a:tc>
                <a:tc>
                  <a:txBody>
                    <a:bodyPr/>
                    <a:lstStyle/>
                    <a:p>
                      <a:pPr algn="ctr"/>
                      <a:r>
                        <a:rPr lang="en-US" sz="1050"/>
                        <a:t>-</a:t>
                      </a:r>
                      <a:endParaRPr lang="en-GB" sz="1050"/>
                    </a:p>
                  </a:txBody>
                  <a:tcPr/>
                </a:tc>
                <a:tc>
                  <a:txBody>
                    <a:bodyPr/>
                    <a:lstStyle/>
                    <a:p>
                      <a:pPr algn="ctr"/>
                      <a:r>
                        <a:rPr lang="en-US" sz="1050"/>
                        <a:t>1.3%</a:t>
                      </a:r>
                      <a:endParaRPr lang="en-GB" sz="1050"/>
                    </a:p>
                  </a:txBody>
                  <a:tcPr/>
                </a:tc>
                <a:extLst>
                  <a:ext uri="{0D108BD9-81ED-4DB2-BD59-A6C34878D82A}">
                    <a16:rowId xmlns:a16="http://schemas.microsoft.com/office/drawing/2014/main" val="352503237"/>
                  </a:ext>
                </a:extLst>
              </a:tr>
              <a:tr h="263662">
                <a:tc>
                  <a:txBody>
                    <a:bodyPr/>
                    <a:lstStyle/>
                    <a:p>
                      <a:r>
                        <a:rPr lang="en-US" sz="1050"/>
                        <a:t>18 - 24</a:t>
                      </a:r>
                      <a:endParaRPr lang="en-GB" sz="1050"/>
                    </a:p>
                  </a:txBody>
                  <a:tcPr>
                    <a:solidFill>
                      <a:srgbClr val="FF0000"/>
                    </a:solidFill>
                  </a:tcPr>
                </a:tc>
                <a:tc>
                  <a:txBody>
                    <a:bodyPr/>
                    <a:lstStyle/>
                    <a:p>
                      <a:pPr algn="ctr"/>
                      <a:r>
                        <a:rPr lang="en-US" sz="1050"/>
                        <a:t>1.2%</a:t>
                      </a:r>
                      <a:endParaRPr lang="en-GB" sz="1050"/>
                    </a:p>
                  </a:txBody>
                  <a:tcPr>
                    <a:solidFill>
                      <a:srgbClr val="FF0000"/>
                    </a:solidFill>
                  </a:tcPr>
                </a:tc>
                <a:tc>
                  <a:txBody>
                    <a:bodyPr/>
                    <a:lstStyle/>
                    <a:p>
                      <a:pPr algn="ctr"/>
                      <a:r>
                        <a:rPr lang="en-US" sz="1050"/>
                        <a:t>0.8%</a:t>
                      </a:r>
                      <a:endParaRPr lang="en-GB" sz="1050"/>
                    </a:p>
                  </a:txBody>
                  <a:tcPr>
                    <a:solidFill>
                      <a:srgbClr val="FF0000"/>
                    </a:solidFill>
                  </a:tcPr>
                </a:tc>
                <a:tc>
                  <a:txBody>
                    <a:bodyPr/>
                    <a:lstStyle/>
                    <a:p>
                      <a:pPr algn="ctr"/>
                      <a:r>
                        <a:rPr lang="en-US" sz="1050"/>
                        <a:t>11.0%</a:t>
                      </a:r>
                      <a:endParaRPr lang="en-GB" sz="1050"/>
                    </a:p>
                  </a:txBody>
                  <a:tcPr>
                    <a:solidFill>
                      <a:srgbClr val="FF0000"/>
                    </a:solidFill>
                  </a:tcPr>
                </a:tc>
                <a:extLst>
                  <a:ext uri="{0D108BD9-81ED-4DB2-BD59-A6C34878D82A}">
                    <a16:rowId xmlns:a16="http://schemas.microsoft.com/office/drawing/2014/main" val="3268909697"/>
                  </a:ext>
                </a:extLst>
              </a:tr>
              <a:tr h="211688">
                <a:tc>
                  <a:txBody>
                    <a:bodyPr/>
                    <a:lstStyle/>
                    <a:p>
                      <a:r>
                        <a:rPr lang="en-US" sz="1050"/>
                        <a:t>25 - 34</a:t>
                      </a:r>
                      <a:endParaRPr lang="en-GB" sz="1050"/>
                    </a:p>
                  </a:txBody>
                  <a:tcPr>
                    <a:solidFill>
                      <a:srgbClr val="FF0000"/>
                    </a:solidFill>
                  </a:tcPr>
                </a:tc>
                <a:tc>
                  <a:txBody>
                    <a:bodyPr/>
                    <a:lstStyle/>
                    <a:p>
                      <a:pPr algn="ctr"/>
                      <a:r>
                        <a:rPr lang="en-US" sz="1050"/>
                        <a:t>15.0%</a:t>
                      </a:r>
                      <a:endParaRPr lang="en-GB" sz="1050"/>
                    </a:p>
                  </a:txBody>
                  <a:tcPr>
                    <a:solidFill>
                      <a:srgbClr val="FF0000"/>
                    </a:solidFill>
                  </a:tcPr>
                </a:tc>
                <a:tc>
                  <a:txBody>
                    <a:bodyPr/>
                    <a:lstStyle/>
                    <a:p>
                      <a:pPr algn="ctr"/>
                      <a:r>
                        <a:rPr lang="en-US" sz="1050"/>
                        <a:t>16.0%</a:t>
                      </a:r>
                      <a:endParaRPr lang="en-GB" sz="1050"/>
                    </a:p>
                  </a:txBody>
                  <a:tcPr>
                    <a:solidFill>
                      <a:srgbClr val="FF0000"/>
                    </a:solidFill>
                  </a:tcPr>
                </a:tc>
                <a:tc>
                  <a:txBody>
                    <a:bodyPr/>
                    <a:lstStyle/>
                    <a:p>
                      <a:pPr algn="ctr"/>
                      <a:r>
                        <a:rPr lang="en-US" sz="1050"/>
                        <a:t>22.5%</a:t>
                      </a:r>
                      <a:endParaRPr lang="en-GB" sz="1050"/>
                    </a:p>
                  </a:txBody>
                  <a:tcPr>
                    <a:solidFill>
                      <a:srgbClr val="FF0000"/>
                    </a:solidFill>
                  </a:tcPr>
                </a:tc>
                <a:extLst>
                  <a:ext uri="{0D108BD9-81ED-4DB2-BD59-A6C34878D82A}">
                    <a16:rowId xmlns:a16="http://schemas.microsoft.com/office/drawing/2014/main" val="685956209"/>
                  </a:ext>
                </a:extLst>
              </a:tr>
              <a:tr h="197960">
                <a:tc>
                  <a:txBody>
                    <a:bodyPr/>
                    <a:lstStyle/>
                    <a:p>
                      <a:r>
                        <a:rPr lang="en-US" sz="1050"/>
                        <a:t>35 - 49</a:t>
                      </a:r>
                      <a:endParaRPr lang="en-GB" sz="1050"/>
                    </a:p>
                  </a:txBody>
                  <a:tcPr/>
                </a:tc>
                <a:tc>
                  <a:txBody>
                    <a:bodyPr/>
                    <a:lstStyle/>
                    <a:p>
                      <a:pPr algn="ctr"/>
                      <a:r>
                        <a:rPr lang="en-US" sz="1050"/>
                        <a:t>44.8%</a:t>
                      </a:r>
                      <a:endParaRPr lang="en-GB" sz="1050"/>
                    </a:p>
                  </a:txBody>
                  <a:tcPr/>
                </a:tc>
                <a:tc>
                  <a:txBody>
                    <a:bodyPr/>
                    <a:lstStyle/>
                    <a:p>
                      <a:pPr algn="ctr"/>
                      <a:r>
                        <a:rPr lang="en-US" sz="1050"/>
                        <a:t>44.1%</a:t>
                      </a:r>
                      <a:endParaRPr lang="en-GB" sz="1050"/>
                    </a:p>
                  </a:txBody>
                  <a:tcPr/>
                </a:tc>
                <a:tc>
                  <a:txBody>
                    <a:bodyPr/>
                    <a:lstStyle/>
                    <a:p>
                      <a:pPr algn="ctr"/>
                      <a:r>
                        <a:rPr lang="en-US" sz="1050"/>
                        <a:t>33.2%</a:t>
                      </a:r>
                      <a:endParaRPr lang="en-GB" sz="1050"/>
                    </a:p>
                  </a:txBody>
                  <a:tcPr/>
                </a:tc>
                <a:extLst>
                  <a:ext uri="{0D108BD9-81ED-4DB2-BD59-A6C34878D82A}">
                    <a16:rowId xmlns:a16="http://schemas.microsoft.com/office/drawing/2014/main" val="2728847132"/>
                  </a:ext>
                </a:extLst>
              </a:tr>
              <a:tr h="197960">
                <a:tc>
                  <a:txBody>
                    <a:bodyPr/>
                    <a:lstStyle/>
                    <a:p>
                      <a:r>
                        <a:rPr lang="en-US" sz="1050"/>
                        <a:t>50 - 64</a:t>
                      </a:r>
                      <a:endParaRPr lang="en-GB" sz="1050"/>
                    </a:p>
                  </a:txBody>
                  <a:tcPr/>
                </a:tc>
                <a:tc>
                  <a:txBody>
                    <a:bodyPr/>
                    <a:lstStyle/>
                    <a:p>
                      <a:pPr algn="ctr"/>
                      <a:r>
                        <a:rPr lang="en-US" sz="1050"/>
                        <a:t>36.0%</a:t>
                      </a:r>
                      <a:endParaRPr lang="en-GB" sz="1050"/>
                    </a:p>
                  </a:txBody>
                  <a:tcPr/>
                </a:tc>
                <a:tc>
                  <a:txBody>
                    <a:bodyPr/>
                    <a:lstStyle/>
                    <a:p>
                      <a:pPr algn="ctr"/>
                      <a:r>
                        <a:rPr lang="en-US" sz="1050"/>
                        <a:t>36.1%</a:t>
                      </a:r>
                      <a:endParaRPr lang="en-GB" sz="1050"/>
                    </a:p>
                  </a:txBody>
                  <a:tcPr/>
                </a:tc>
                <a:tc>
                  <a:txBody>
                    <a:bodyPr/>
                    <a:lstStyle/>
                    <a:p>
                      <a:pPr algn="ctr"/>
                      <a:r>
                        <a:rPr lang="en-US" sz="1050"/>
                        <a:t>27.4%</a:t>
                      </a:r>
                      <a:endParaRPr lang="en-GB" sz="1050"/>
                    </a:p>
                  </a:txBody>
                  <a:tcPr/>
                </a:tc>
                <a:extLst>
                  <a:ext uri="{0D108BD9-81ED-4DB2-BD59-A6C34878D82A}">
                    <a16:rowId xmlns:a16="http://schemas.microsoft.com/office/drawing/2014/main" val="1940054103"/>
                  </a:ext>
                </a:extLst>
              </a:tr>
              <a:tr h="197960">
                <a:tc>
                  <a:txBody>
                    <a:bodyPr/>
                    <a:lstStyle/>
                    <a:p>
                      <a:r>
                        <a:rPr lang="en-US" sz="1050"/>
                        <a:t>65 +</a:t>
                      </a:r>
                      <a:endParaRPr lang="en-GB" sz="1050"/>
                    </a:p>
                  </a:txBody>
                  <a:tcPr/>
                </a:tc>
                <a:tc>
                  <a:txBody>
                    <a:bodyPr/>
                    <a:lstStyle/>
                    <a:p>
                      <a:pPr algn="ctr"/>
                      <a:r>
                        <a:rPr lang="en-US" sz="1050"/>
                        <a:t>3.0%</a:t>
                      </a:r>
                      <a:endParaRPr lang="en-GB" sz="1050"/>
                    </a:p>
                  </a:txBody>
                  <a:tcPr/>
                </a:tc>
                <a:tc>
                  <a:txBody>
                    <a:bodyPr/>
                    <a:lstStyle/>
                    <a:p>
                      <a:pPr algn="ctr"/>
                      <a:r>
                        <a:rPr lang="en-US" sz="1050"/>
                        <a:t>3.0%</a:t>
                      </a:r>
                      <a:endParaRPr lang="en-GB" sz="1050"/>
                    </a:p>
                  </a:txBody>
                  <a:tcPr/>
                </a:tc>
                <a:tc>
                  <a:txBody>
                    <a:bodyPr/>
                    <a:lstStyle/>
                    <a:p>
                      <a:pPr algn="ctr"/>
                      <a:r>
                        <a:rPr lang="en-US" sz="1050"/>
                        <a:t>4.6%</a:t>
                      </a:r>
                      <a:endParaRPr lang="en-GB" sz="1050"/>
                    </a:p>
                  </a:txBody>
                  <a:tcPr/>
                </a:tc>
                <a:extLst>
                  <a:ext uri="{0D108BD9-81ED-4DB2-BD59-A6C34878D82A}">
                    <a16:rowId xmlns:a16="http://schemas.microsoft.com/office/drawing/2014/main" val="3339895529"/>
                  </a:ext>
                </a:extLst>
              </a:tr>
            </a:tbl>
          </a:graphicData>
        </a:graphic>
      </p:graphicFrame>
      <p:graphicFrame>
        <p:nvGraphicFramePr>
          <p:cNvPr id="8" name="Table 7">
            <a:extLst>
              <a:ext uri="{FF2B5EF4-FFF2-40B4-BE49-F238E27FC236}">
                <a16:creationId xmlns:a16="http://schemas.microsoft.com/office/drawing/2014/main" id="{84054BDA-0227-3372-B77D-4B5438FE0FBE}"/>
              </a:ext>
            </a:extLst>
          </p:cNvPr>
          <p:cNvGraphicFramePr>
            <a:graphicFrameLocks noGrp="1"/>
          </p:cNvGraphicFramePr>
          <p:nvPr>
            <p:extLst>
              <p:ext uri="{D42A27DB-BD31-4B8C-83A1-F6EECF244321}">
                <p14:modId xmlns:p14="http://schemas.microsoft.com/office/powerpoint/2010/main" val="2670347223"/>
              </p:ext>
            </p:extLst>
          </p:nvPr>
        </p:nvGraphicFramePr>
        <p:xfrm>
          <a:off x="399045" y="5631274"/>
          <a:ext cx="3673159" cy="766582"/>
        </p:xfrm>
        <a:graphic>
          <a:graphicData uri="http://schemas.openxmlformats.org/drawingml/2006/table">
            <a:tbl>
              <a:tblPr firstRow="1" bandRow="1">
                <a:tableStyleId>{5940675A-B579-460E-94D1-54222C63F5DA}</a:tableStyleId>
              </a:tblPr>
              <a:tblGrid>
                <a:gridCol w="17640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gridCol w="784543">
                  <a:extLst>
                    <a:ext uri="{9D8B030D-6E8A-4147-A177-3AD203B41FA5}">
                      <a16:colId xmlns:a16="http://schemas.microsoft.com/office/drawing/2014/main" val="2523565313"/>
                    </a:ext>
                  </a:extLst>
                </a:gridCol>
              </a:tblGrid>
              <a:tr h="211688">
                <a:tc>
                  <a:txBody>
                    <a:bodyPr/>
                    <a:lstStyle/>
                    <a:p>
                      <a:pPr algn="l"/>
                      <a:r>
                        <a:rPr lang="en-US" sz="1050" b="1">
                          <a:solidFill>
                            <a:schemeClr val="tx1"/>
                          </a:solidFill>
                        </a:rPr>
                        <a:t>Sex (100.0%)</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2024</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2025</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ONS*</a:t>
                      </a:r>
                      <a:endParaRPr lang="en-GB" sz="1050" b="1">
                        <a:solidFill>
                          <a:schemeClr val="tx1"/>
                        </a:solidFill>
                      </a:endParaRP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Female</a:t>
                      </a:r>
                      <a:endParaRPr lang="en-GB" sz="1050"/>
                    </a:p>
                  </a:txBody>
                  <a:tcPr/>
                </a:tc>
                <a:tc>
                  <a:txBody>
                    <a:bodyPr/>
                    <a:lstStyle/>
                    <a:p>
                      <a:pPr algn="ctr"/>
                      <a:r>
                        <a:rPr lang="en-US" sz="1050"/>
                        <a:t>72.4%</a:t>
                      </a:r>
                      <a:endParaRPr lang="en-GB" sz="1050"/>
                    </a:p>
                  </a:txBody>
                  <a:tcPr/>
                </a:tc>
                <a:tc>
                  <a:txBody>
                    <a:bodyPr/>
                    <a:lstStyle/>
                    <a:p>
                      <a:pPr algn="ctr"/>
                      <a:r>
                        <a:rPr lang="en-US" sz="1050"/>
                        <a:t>72.8%</a:t>
                      </a:r>
                      <a:endParaRPr lang="en-GB" sz="1050"/>
                    </a:p>
                  </a:txBody>
                  <a:tcPr/>
                </a:tc>
                <a:tc>
                  <a:txBody>
                    <a:bodyPr/>
                    <a:lstStyle/>
                    <a:p>
                      <a:pPr algn="ctr"/>
                      <a:r>
                        <a:rPr lang="en-US" sz="1050"/>
                        <a:t>48.2%</a:t>
                      </a:r>
                      <a:endParaRPr lang="en-GB" sz="1050"/>
                    </a:p>
                  </a:txBody>
                  <a:tcPr/>
                </a:tc>
                <a:extLst>
                  <a:ext uri="{0D108BD9-81ED-4DB2-BD59-A6C34878D82A}">
                    <a16:rowId xmlns:a16="http://schemas.microsoft.com/office/drawing/2014/main" val="3268909697"/>
                  </a:ext>
                </a:extLst>
              </a:tr>
              <a:tr h="211688">
                <a:tc>
                  <a:txBody>
                    <a:bodyPr/>
                    <a:lstStyle/>
                    <a:p>
                      <a:r>
                        <a:rPr lang="en-US" sz="1050"/>
                        <a:t>Male</a:t>
                      </a:r>
                      <a:endParaRPr lang="en-GB" sz="1050"/>
                    </a:p>
                  </a:txBody>
                  <a:tcPr/>
                </a:tc>
                <a:tc>
                  <a:txBody>
                    <a:bodyPr/>
                    <a:lstStyle/>
                    <a:p>
                      <a:pPr algn="ctr"/>
                      <a:r>
                        <a:rPr lang="en-US" sz="1050"/>
                        <a:t>27.6%</a:t>
                      </a:r>
                      <a:endParaRPr lang="en-GB" sz="1050"/>
                    </a:p>
                  </a:txBody>
                  <a:tcPr/>
                </a:tc>
                <a:tc>
                  <a:txBody>
                    <a:bodyPr/>
                    <a:lstStyle/>
                    <a:p>
                      <a:pPr algn="ctr"/>
                      <a:r>
                        <a:rPr lang="en-US" sz="1050"/>
                        <a:t>27.2%</a:t>
                      </a:r>
                      <a:endParaRPr lang="en-GB" sz="1050"/>
                    </a:p>
                  </a:txBody>
                  <a:tcPr/>
                </a:tc>
                <a:tc>
                  <a:txBody>
                    <a:bodyPr/>
                    <a:lstStyle/>
                    <a:p>
                      <a:pPr algn="ctr"/>
                      <a:r>
                        <a:rPr lang="en-US" sz="1050"/>
                        <a:t>51.8%</a:t>
                      </a:r>
                      <a:endParaRPr lang="en-GB" sz="1050"/>
                    </a:p>
                  </a:txBody>
                  <a:tcPr/>
                </a:tc>
                <a:extLst>
                  <a:ext uri="{0D108BD9-81ED-4DB2-BD59-A6C34878D82A}">
                    <a16:rowId xmlns:a16="http://schemas.microsoft.com/office/drawing/2014/main" val="685956209"/>
                  </a:ext>
                </a:extLst>
              </a:tr>
            </a:tbl>
          </a:graphicData>
        </a:graphic>
      </p:graphicFrame>
      <p:graphicFrame>
        <p:nvGraphicFramePr>
          <p:cNvPr id="4" name="Table 3">
            <a:extLst>
              <a:ext uri="{FF2B5EF4-FFF2-40B4-BE49-F238E27FC236}">
                <a16:creationId xmlns:a16="http://schemas.microsoft.com/office/drawing/2014/main" id="{4FFFE1D8-3F90-8849-37EF-8BEF699B4D41}"/>
              </a:ext>
            </a:extLst>
          </p:cNvPr>
          <p:cNvGraphicFramePr>
            <a:graphicFrameLocks noGrp="1"/>
          </p:cNvGraphicFramePr>
          <p:nvPr>
            <p:extLst>
              <p:ext uri="{D42A27DB-BD31-4B8C-83A1-F6EECF244321}">
                <p14:modId xmlns:p14="http://schemas.microsoft.com/office/powerpoint/2010/main" val="2786645732"/>
              </p:ext>
            </p:extLst>
          </p:nvPr>
        </p:nvGraphicFramePr>
        <p:xfrm>
          <a:off x="4148532" y="1480961"/>
          <a:ext cx="2342516" cy="2987250"/>
        </p:xfrm>
        <a:graphic>
          <a:graphicData uri="http://schemas.openxmlformats.org/drawingml/2006/table">
            <a:tbl>
              <a:tblPr firstRow="1" bandRow="1">
                <a:tableStyleId>{5940675A-B579-460E-94D1-54222C63F5DA}</a:tableStyleId>
              </a:tblPr>
              <a:tblGrid>
                <a:gridCol w="12179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tblGrid>
              <a:tr h="467250">
                <a:tc>
                  <a:txBody>
                    <a:bodyPr/>
                    <a:lstStyle/>
                    <a:p>
                      <a:pPr algn="l"/>
                      <a:r>
                        <a:rPr lang="en-US" sz="1050" b="1">
                          <a:solidFill>
                            <a:schemeClr val="tx1"/>
                          </a:solidFill>
                          <a:latin typeface="+mj-lt"/>
                        </a:rPr>
                        <a:t>Religious Belief (73.1%)</a:t>
                      </a:r>
                      <a:endParaRPr lang="en-GB" sz="1050" b="1">
                        <a:solidFill>
                          <a:schemeClr val="tx1"/>
                        </a:solidFill>
                        <a:latin typeface="+mj-lt"/>
                      </a:endParaRPr>
                    </a:p>
                  </a:txBody>
                  <a:tcPr>
                    <a:solidFill>
                      <a:schemeClr val="bg1">
                        <a:lumMod val="85000"/>
                      </a:schemeClr>
                    </a:solidFill>
                  </a:tcPr>
                </a:tc>
                <a:tc>
                  <a:txBody>
                    <a:bodyPr/>
                    <a:lstStyle/>
                    <a:p>
                      <a:pPr algn="ctr"/>
                      <a:r>
                        <a:rPr lang="en-US" sz="1050" b="1">
                          <a:solidFill>
                            <a:schemeClr val="tx1"/>
                          </a:solidFill>
                          <a:latin typeface="+mj-lt"/>
                        </a:rPr>
                        <a:t>2024</a:t>
                      </a:r>
                      <a:endParaRPr lang="en-GB" sz="1050" b="1">
                        <a:solidFill>
                          <a:schemeClr val="tx1"/>
                        </a:solidFill>
                        <a:latin typeface="+mj-lt"/>
                      </a:endParaRPr>
                    </a:p>
                  </a:txBody>
                  <a:tcPr>
                    <a:solidFill>
                      <a:schemeClr val="bg1">
                        <a:lumMod val="85000"/>
                      </a:schemeClr>
                    </a:solidFill>
                  </a:tcPr>
                </a:tc>
                <a:tc>
                  <a:txBody>
                    <a:bodyPr/>
                    <a:lstStyle/>
                    <a:p>
                      <a:pPr algn="ctr"/>
                      <a:r>
                        <a:rPr lang="en-US" sz="1050" b="1">
                          <a:solidFill>
                            <a:schemeClr val="tx1"/>
                          </a:solidFill>
                          <a:latin typeface="+mj-lt"/>
                        </a:rPr>
                        <a:t>2025</a:t>
                      </a:r>
                      <a:endParaRPr lang="en-GB" sz="1050" b="1">
                        <a:solidFill>
                          <a:schemeClr val="tx1"/>
                        </a:solidFill>
                        <a:latin typeface="+mj-lt"/>
                      </a:endParaRPr>
                    </a:p>
                  </a:txBody>
                  <a:tcPr>
                    <a:solidFill>
                      <a:schemeClr val="bg1">
                        <a:lumMod val="85000"/>
                      </a:schemeClr>
                    </a:solidFill>
                  </a:tcPr>
                </a:tc>
                <a:extLst>
                  <a:ext uri="{0D108BD9-81ED-4DB2-BD59-A6C34878D82A}">
                    <a16:rowId xmlns:a16="http://schemas.microsoft.com/office/drawing/2014/main" val="3174407569"/>
                  </a:ext>
                </a:extLst>
              </a:tr>
              <a:tr h="252000">
                <a:tc>
                  <a:txBody>
                    <a:bodyPr/>
                    <a:lstStyle/>
                    <a:p>
                      <a:pPr algn="l" fontAlgn="b"/>
                      <a:r>
                        <a:rPr lang="en-GB" sz="1050" b="0" i="0" u="none" strike="noStrike">
                          <a:solidFill>
                            <a:srgbClr val="000000"/>
                          </a:solidFill>
                          <a:effectLst/>
                          <a:latin typeface="+mj-lt"/>
                        </a:rPr>
                        <a:t>Atheism</a:t>
                      </a:r>
                    </a:p>
                  </a:txBody>
                  <a:tcPr marL="4763" marR="4763" marT="4763" marB="0" anchor="b">
                    <a:noFill/>
                  </a:tcPr>
                </a:tc>
                <a:tc>
                  <a:txBody>
                    <a:bodyPr/>
                    <a:lstStyle/>
                    <a:p>
                      <a:pPr algn="ctr" fontAlgn="b"/>
                      <a:r>
                        <a:rPr lang="en-GB" sz="1050" b="0" i="0" u="none" strike="noStrike">
                          <a:solidFill>
                            <a:srgbClr val="000000"/>
                          </a:solidFill>
                          <a:effectLst/>
                          <a:latin typeface="+mj-lt"/>
                        </a:rPr>
                        <a:t>16.2%</a:t>
                      </a:r>
                    </a:p>
                  </a:txBody>
                  <a:tcPr marL="4763" marR="4763" marT="4763" marB="0" anchor="ctr">
                    <a:noFill/>
                  </a:tcPr>
                </a:tc>
                <a:tc>
                  <a:txBody>
                    <a:bodyPr/>
                    <a:lstStyle/>
                    <a:p>
                      <a:pPr algn="ctr" fontAlgn="b"/>
                      <a:r>
                        <a:rPr lang="en-GB" sz="1050" b="0" i="0" u="none" strike="noStrike">
                          <a:solidFill>
                            <a:srgbClr val="000000"/>
                          </a:solidFill>
                          <a:effectLst/>
                          <a:latin typeface="+mj-lt"/>
                        </a:rPr>
                        <a:t>17.8%</a:t>
                      </a:r>
                    </a:p>
                  </a:txBody>
                  <a:tcPr marL="4763" marR="4763" marT="4763" marB="0" anchor="ctr">
                    <a:noFill/>
                  </a:tcPr>
                </a:tc>
                <a:extLst>
                  <a:ext uri="{0D108BD9-81ED-4DB2-BD59-A6C34878D82A}">
                    <a16:rowId xmlns:a16="http://schemas.microsoft.com/office/drawing/2014/main" val="352503237"/>
                  </a:ext>
                </a:extLst>
              </a:tr>
              <a:tr h="252000">
                <a:tc>
                  <a:txBody>
                    <a:bodyPr/>
                    <a:lstStyle/>
                    <a:p>
                      <a:pPr algn="l" fontAlgn="b"/>
                      <a:r>
                        <a:rPr lang="en-GB" sz="1050" b="0" i="0" u="none" strike="noStrike">
                          <a:solidFill>
                            <a:srgbClr val="000000"/>
                          </a:solidFill>
                          <a:effectLst/>
                          <a:latin typeface="+mj-lt"/>
                        </a:rPr>
                        <a:t>Buddhism</a:t>
                      </a:r>
                    </a:p>
                  </a:txBody>
                  <a:tcPr marL="4763" marR="4763" marT="4763" marB="0" anchor="b">
                    <a:solidFill>
                      <a:schemeClr val="accent5">
                        <a:lumMod val="40000"/>
                        <a:lumOff val="60000"/>
                      </a:schemeClr>
                    </a:solidFill>
                  </a:tcPr>
                </a:tc>
                <a:tc>
                  <a:txBody>
                    <a:bodyPr/>
                    <a:lstStyle/>
                    <a:p>
                      <a:pPr algn="ctr" fontAlgn="b"/>
                      <a:r>
                        <a:rPr lang="en-GB" sz="1050" b="0" i="0" u="none" strike="noStrike">
                          <a:solidFill>
                            <a:srgbClr val="000000"/>
                          </a:solidFill>
                          <a:effectLst/>
                          <a:latin typeface="+mj-lt"/>
                        </a:rPr>
                        <a:t>0.5%</a:t>
                      </a:r>
                    </a:p>
                  </a:txBody>
                  <a:tcPr marL="4763" marR="4763" marT="4763" marB="0" anchor="ctr">
                    <a:solidFill>
                      <a:schemeClr val="accent5">
                        <a:lumMod val="40000"/>
                        <a:lumOff val="60000"/>
                      </a:schemeClr>
                    </a:solidFill>
                  </a:tcPr>
                </a:tc>
                <a:tc>
                  <a:txBody>
                    <a:bodyPr/>
                    <a:lstStyle/>
                    <a:p>
                      <a:pPr algn="ctr" fontAlgn="b"/>
                      <a:r>
                        <a:rPr lang="en-GB" sz="1050" b="0" i="0" u="none" strike="noStrike">
                          <a:solidFill>
                            <a:srgbClr val="000000"/>
                          </a:solidFill>
                          <a:effectLst/>
                          <a:latin typeface="+mj-lt"/>
                        </a:rPr>
                        <a:t>0.7%</a:t>
                      </a:r>
                    </a:p>
                  </a:txBody>
                  <a:tcPr marL="4763" marR="4763" marT="4763" marB="0" anchor="ctr">
                    <a:solidFill>
                      <a:schemeClr val="accent5">
                        <a:lumMod val="40000"/>
                        <a:lumOff val="60000"/>
                      </a:schemeClr>
                    </a:solidFill>
                  </a:tcPr>
                </a:tc>
                <a:extLst>
                  <a:ext uri="{0D108BD9-81ED-4DB2-BD59-A6C34878D82A}">
                    <a16:rowId xmlns:a16="http://schemas.microsoft.com/office/drawing/2014/main" val="3268909697"/>
                  </a:ext>
                </a:extLst>
              </a:tr>
              <a:tr h="252000">
                <a:tc>
                  <a:txBody>
                    <a:bodyPr/>
                    <a:lstStyle/>
                    <a:p>
                      <a:pPr algn="l" fontAlgn="b"/>
                      <a:r>
                        <a:rPr lang="en-GB" sz="1050" b="0" i="0" u="none" strike="noStrike">
                          <a:solidFill>
                            <a:srgbClr val="000000"/>
                          </a:solidFill>
                          <a:effectLst/>
                          <a:latin typeface="+mj-lt"/>
                        </a:rPr>
                        <a:t>Christianity</a:t>
                      </a:r>
                    </a:p>
                  </a:txBody>
                  <a:tcPr marL="4763" marR="4763" marT="4763" marB="0" anchor="b">
                    <a:noFill/>
                  </a:tcPr>
                </a:tc>
                <a:tc>
                  <a:txBody>
                    <a:bodyPr/>
                    <a:lstStyle/>
                    <a:p>
                      <a:pPr algn="ctr" fontAlgn="b"/>
                      <a:r>
                        <a:rPr lang="en-GB" sz="1050" b="0" i="0" u="none" strike="noStrike">
                          <a:solidFill>
                            <a:srgbClr val="000000"/>
                          </a:solidFill>
                          <a:effectLst/>
                          <a:latin typeface="+mj-lt"/>
                        </a:rPr>
                        <a:t>41.0%</a:t>
                      </a:r>
                    </a:p>
                  </a:txBody>
                  <a:tcPr marL="4763" marR="4763" marT="4763" marB="0" anchor="ctr">
                    <a:noFill/>
                  </a:tcPr>
                </a:tc>
                <a:tc>
                  <a:txBody>
                    <a:bodyPr/>
                    <a:lstStyle/>
                    <a:p>
                      <a:pPr algn="ctr" fontAlgn="b"/>
                      <a:r>
                        <a:rPr lang="en-GB" sz="1050" b="0" i="0" u="none" strike="noStrike">
                          <a:solidFill>
                            <a:srgbClr val="000000"/>
                          </a:solidFill>
                          <a:effectLst/>
                          <a:latin typeface="+mj-lt"/>
                        </a:rPr>
                        <a:t>40.3%</a:t>
                      </a:r>
                    </a:p>
                  </a:txBody>
                  <a:tcPr marL="4763" marR="4763" marT="4763" marB="0" anchor="ctr">
                    <a:noFill/>
                  </a:tcPr>
                </a:tc>
                <a:extLst>
                  <a:ext uri="{0D108BD9-81ED-4DB2-BD59-A6C34878D82A}">
                    <a16:rowId xmlns:a16="http://schemas.microsoft.com/office/drawing/2014/main" val="685956209"/>
                  </a:ext>
                </a:extLst>
              </a:tr>
              <a:tr h="252000">
                <a:tc>
                  <a:txBody>
                    <a:bodyPr/>
                    <a:lstStyle/>
                    <a:p>
                      <a:pPr algn="l" fontAlgn="b"/>
                      <a:r>
                        <a:rPr lang="en-GB" sz="1050" b="0" i="0" u="none" strike="noStrike">
                          <a:solidFill>
                            <a:srgbClr val="000000"/>
                          </a:solidFill>
                          <a:effectLst/>
                          <a:latin typeface="+mj-lt"/>
                        </a:rPr>
                        <a:t>Hinduism</a:t>
                      </a:r>
                    </a:p>
                  </a:txBody>
                  <a:tcPr marL="4763" marR="4763" marT="4763" marB="0" anchor="b">
                    <a:solidFill>
                      <a:schemeClr val="accent5">
                        <a:lumMod val="40000"/>
                        <a:lumOff val="60000"/>
                      </a:schemeClr>
                    </a:solidFill>
                  </a:tcPr>
                </a:tc>
                <a:tc>
                  <a:txBody>
                    <a:bodyPr/>
                    <a:lstStyle/>
                    <a:p>
                      <a:pPr algn="ctr" fontAlgn="b"/>
                      <a:r>
                        <a:rPr lang="en-GB" sz="1050" b="0" i="0" u="none" strike="noStrike">
                          <a:solidFill>
                            <a:srgbClr val="000000"/>
                          </a:solidFill>
                          <a:effectLst/>
                          <a:latin typeface="+mj-lt"/>
                        </a:rPr>
                        <a:t>1.9%</a:t>
                      </a:r>
                    </a:p>
                  </a:txBody>
                  <a:tcPr marL="4763" marR="4763" marT="4763" marB="0" anchor="ctr">
                    <a:solidFill>
                      <a:schemeClr val="accent5">
                        <a:lumMod val="40000"/>
                        <a:lumOff val="60000"/>
                      </a:schemeClr>
                    </a:solidFill>
                  </a:tcPr>
                </a:tc>
                <a:tc>
                  <a:txBody>
                    <a:bodyPr/>
                    <a:lstStyle/>
                    <a:p>
                      <a:pPr algn="ctr" fontAlgn="b"/>
                      <a:r>
                        <a:rPr lang="en-GB" sz="1050" b="0" i="0" u="none" strike="noStrike">
                          <a:solidFill>
                            <a:srgbClr val="000000"/>
                          </a:solidFill>
                          <a:effectLst/>
                          <a:latin typeface="+mj-lt"/>
                        </a:rPr>
                        <a:t>2.2%</a:t>
                      </a:r>
                    </a:p>
                  </a:txBody>
                  <a:tcPr marL="4763" marR="4763" marT="4763" marB="0" anchor="ctr">
                    <a:solidFill>
                      <a:schemeClr val="accent5">
                        <a:lumMod val="40000"/>
                        <a:lumOff val="60000"/>
                      </a:schemeClr>
                    </a:solidFill>
                  </a:tcPr>
                </a:tc>
                <a:extLst>
                  <a:ext uri="{0D108BD9-81ED-4DB2-BD59-A6C34878D82A}">
                    <a16:rowId xmlns:a16="http://schemas.microsoft.com/office/drawing/2014/main" val="2728847132"/>
                  </a:ext>
                </a:extLst>
              </a:tr>
              <a:tr h="252000">
                <a:tc>
                  <a:txBody>
                    <a:bodyPr/>
                    <a:lstStyle/>
                    <a:p>
                      <a:pPr algn="l" fontAlgn="b"/>
                      <a:r>
                        <a:rPr lang="en-GB" sz="1050" b="0" i="0" u="none" strike="noStrike">
                          <a:solidFill>
                            <a:srgbClr val="000000"/>
                          </a:solidFill>
                          <a:effectLst/>
                          <a:latin typeface="+mj-lt"/>
                        </a:rPr>
                        <a:t>Islam</a:t>
                      </a:r>
                    </a:p>
                  </a:txBody>
                  <a:tcPr marL="4763" marR="4763" marT="4763" marB="0" anchor="b">
                    <a:solidFill>
                      <a:schemeClr val="accent5">
                        <a:lumMod val="40000"/>
                        <a:lumOff val="60000"/>
                      </a:schemeClr>
                    </a:solidFill>
                  </a:tcPr>
                </a:tc>
                <a:tc>
                  <a:txBody>
                    <a:bodyPr/>
                    <a:lstStyle/>
                    <a:p>
                      <a:pPr algn="ctr" fontAlgn="b"/>
                      <a:r>
                        <a:rPr lang="en-GB" sz="1050" b="0" i="0" u="none" strike="noStrike">
                          <a:solidFill>
                            <a:srgbClr val="000000"/>
                          </a:solidFill>
                          <a:effectLst/>
                          <a:latin typeface="+mj-lt"/>
                        </a:rPr>
                        <a:t>3.2%</a:t>
                      </a:r>
                    </a:p>
                  </a:txBody>
                  <a:tcPr marL="4763" marR="4763" marT="4763" marB="0" anchor="ctr">
                    <a:solidFill>
                      <a:schemeClr val="accent5">
                        <a:lumMod val="40000"/>
                        <a:lumOff val="60000"/>
                      </a:schemeClr>
                    </a:solidFill>
                  </a:tcPr>
                </a:tc>
                <a:tc>
                  <a:txBody>
                    <a:bodyPr/>
                    <a:lstStyle/>
                    <a:p>
                      <a:pPr algn="ctr" fontAlgn="b"/>
                      <a:r>
                        <a:rPr lang="en-GB" sz="1050" b="0" i="0" u="none" strike="noStrike">
                          <a:solidFill>
                            <a:srgbClr val="000000"/>
                          </a:solidFill>
                          <a:effectLst/>
                          <a:latin typeface="+mj-lt"/>
                        </a:rPr>
                        <a:t>3.5%</a:t>
                      </a:r>
                    </a:p>
                  </a:txBody>
                  <a:tcPr marL="4763" marR="4763" marT="4763" marB="0" anchor="ctr">
                    <a:solidFill>
                      <a:schemeClr val="accent5">
                        <a:lumMod val="40000"/>
                        <a:lumOff val="60000"/>
                      </a:schemeClr>
                    </a:solidFill>
                  </a:tcPr>
                </a:tc>
                <a:extLst>
                  <a:ext uri="{0D108BD9-81ED-4DB2-BD59-A6C34878D82A}">
                    <a16:rowId xmlns:a16="http://schemas.microsoft.com/office/drawing/2014/main" val="1940054103"/>
                  </a:ext>
                </a:extLst>
              </a:tr>
              <a:tr h="252000">
                <a:tc>
                  <a:txBody>
                    <a:bodyPr/>
                    <a:lstStyle/>
                    <a:p>
                      <a:pPr algn="l" fontAlgn="b"/>
                      <a:r>
                        <a:rPr lang="en-GB" sz="1050" b="0" i="0" u="none" strike="noStrike">
                          <a:solidFill>
                            <a:srgbClr val="000000"/>
                          </a:solidFill>
                          <a:effectLst/>
                          <a:latin typeface="+mj-lt"/>
                        </a:rPr>
                        <a:t>Jainism</a:t>
                      </a:r>
                    </a:p>
                  </a:txBody>
                  <a:tcPr marL="4763" marR="4763" marT="4763" marB="0" anchor="b">
                    <a:noFill/>
                  </a:tcPr>
                </a:tc>
                <a:tc>
                  <a:txBody>
                    <a:bodyPr/>
                    <a:lstStyle/>
                    <a:p>
                      <a:pPr algn="ctr" fontAlgn="b"/>
                      <a:r>
                        <a:rPr lang="en-GB" sz="1050" b="0" i="0" u="none" strike="noStrike">
                          <a:solidFill>
                            <a:srgbClr val="000000"/>
                          </a:solidFill>
                          <a:effectLst/>
                          <a:latin typeface="+mj-lt"/>
                        </a:rPr>
                        <a:t>0.0%</a:t>
                      </a:r>
                    </a:p>
                  </a:txBody>
                  <a:tcPr marL="4763" marR="4763" marT="4763" marB="0" anchor="ctr">
                    <a:noFill/>
                  </a:tcPr>
                </a:tc>
                <a:tc>
                  <a:txBody>
                    <a:bodyPr/>
                    <a:lstStyle/>
                    <a:p>
                      <a:pPr algn="ctr" fontAlgn="b"/>
                      <a:r>
                        <a:rPr lang="en-GB" sz="1050" b="0" i="0" u="none" strike="noStrike">
                          <a:solidFill>
                            <a:srgbClr val="000000"/>
                          </a:solidFill>
                          <a:effectLst/>
                          <a:latin typeface="+mj-lt"/>
                        </a:rPr>
                        <a:t>0.0%</a:t>
                      </a:r>
                    </a:p>
                  </a:txBody>
                  <a:tcPr marL="4763" marR="4763" marT="4763" marB="0" anchor="ctr">
                    <a:noFill/>
                  </a:tcPr>
                </a:tc>
                <a:extLst>
                  <a:ext uri="{0D108BD9-81ED-4DB2-BD59-A6C34878D82A}">
                    <a16:rowId xmlns:a16="http://schemas.microsoft.com/office/drawing/2014/main" val="3339895529"/>
                  </a:ext>
                </a:extLst>
              </a:tr>
              <a:tr h="252000">
                <a:tc>
                  <a:txBody>
                    <a:bodyPr/>
                    <a:lstStyle/>
                    <a:p>
                      <a:pPr algn="l" fontAlgn="b"/>
                      <a:r>
                        <a:rPr lang="en-GB" sz="1050" b="0" i="0" u="none" strike="noStrike">
                          <a:solidFill>
                            <a:srgbClr val="000000"/>
                          </a:solidFill>
                          <a:effectLst/>
                          <a:latin typeface="+mj-lt"/>
                        </a:rPr>
                        <a:t>Judaism</a:t>
                      </a:r>
                    </a:p>
                  </a:txBody>
                  <a:tcPr marL="4763" marR="4763" marT="4763" marB="0" anchor="b">
                    <a:noFill/>
                  </a:tcPr>
                </a:tc>
                <a:tc>
                  <a:txBody>
                    <a:bodyPr/>
                    <a:lstStyle/>
                    <a:p>
                      <a:pPr algn="ctr" fontAlgn="b"/>
                      <a:r>
                        <a:rPr lang="en-GB" sz="1050" b="0" i="0" u="none" strike="noStrike">
                          <a:solidFill>
                            <a:srgbClr val="000000"/>
                          </a:solidFill>
                          <a:effectLst/>
                          <a:latin typeface="+mj-lt"/>
                        </a:rPr>
                        <a:t>0.3%</a:t>
                      </a:r>
                    </a:p>
                  </a:txBody>
                  <a:tcPr marL="4763" marR="4763" marT="4763" marB="0" anchor="ctr">
                    <a:noFill/>
                  </a:tcPr>
                </a:tc>
                <a:tc>
                  <a:txBody>
                    <a:bodyPr/>
                    <a:lstStyle/>
                    <a:p>
                      <a:pPr algn="ctr" fontAlgn="b"/>
                      <a:r>
                        <a:rPr lang="en-GB" sz="1050" b="0" i="0" u="none" strike="noStrike">
                          <a:solidFill>
                            <a:srgbClr val="000000"/>
                          </a:solidFill>
                          <a:effectLst/>
                          <a:latin typeface="+mj-lt"/>
                        </a:rPr>
                        <a:t>0.3%</a:t>
                      </a:r>
                    </a:p>
                  </a:txBody>
                  <a:tcPr marL="4763" marR="4763" marT="4763" marB="0" anchor="ctr">
                    <a:noFill/>
                  </a:tcPr>
                </a:tc>
                <a:extLst>
                  <a:ext uri="{0D108BD9-81ED-4DB2-BD59-A6C34878D82A}">
                    <a16:rowId xmlns:a16="http://schemas.microsoft.com/office/drawing/2014/main" val="169143729"/>
                  </a:ext>
                </a:extLst>
              </a:tr>
              <a:tr h="252000">
                <a:tc>
                  <a:txBody>
                    <a:bodyPr/>
                    <a:lstStyle/>
                    <a:p>
                      <a:pPr algn="l" fontAlgn="b"/>
                      <a:r>
                        <a:rPr lang="en-GB" sz="1050" b="0" i="0" u="none" strike="noStrike">
                          <a:solidFill>
                            <a:srgbClr val="000000"/>
                          </a:solidFill>
                          <a:effectLst/>
                          <a:latin typeface="+mj-lt"/>
                        </a:rPr>
                        <a:t>Sikhism</a:t>
                      </a:r>
                    </a:p>
                  </a:txBody>
                  <a:tcPr marL="4763" marR="4763" marT="4763" marB="0" anchor="b">
                    <a:noFill/>
                  </a:tcPr>
                </a:tc>
                <a:tc>
                  <a:txBody>
                    <a:bodyPr/>
                    <a:lstStyle/>
                    <a:p>
                      <a:pPr algn="ctr" fontAlgn="b"/>
                      <a:r>
                        <a:rPr lang="en-GB" sz="1050" b="0" i="0" u="none" strike="noStrike">
                          <a:solidFill>
                            <a:srgbClr val="000000"/>
                          </a:solidFill>
                          <a:effectLst/>
                          <a:latin typeface="+mj-lt"/>
                        </a:rPr>
                        <a:t>1.1%</a:t>
                      </a:r>
                    </a:p>
                  </a:txBody>
                  <a:tcPr marL="4763" marR="4763" marT="4763" marB="0" anchor="ctr">
                    <a:noFill/>
                  </a:tcPr>
                </a:tc>
                <a:tc>
                  <a:txBody>
                    <a:bodyPr/>
                    <a:lstStyle/>
                    <a:p>
                      <a:pPr algn="ctr" fontAlgn="b"/>
                      <a:r>
                        <a:rPr lang="en-GB" sz="1050" b="0" i="0" u="none" strike="noStrike">
                          <a:solidFill>
                            <a:srgbClr val="000000"/>
                          </a:solidFill>
                          <a:effectLst/>
                          <a:latin typeface="+mj-lt"/>
                        </a:rPr>
                        <a:t>1.1%</a:t>
                      </a:r>
                    </a:p>
                  </a:txBody>
                  <a:tcPr marL="4763" marR="4763" marT="4763" marB="0" anchor="ctr">
                    <a:noFill/>
                  </a:tcPr>
                </a:tc>
                <a:extLst>
                  <a:ext uri="{0D108BD9-81ED-4DB2-BD59-A6C34878D82A}">
                    <a16:rowId xmlns:a16="http://schemas.microsoft.com/office/drawing/2014/main" val="1763788877"/>
                  </a:ext>
                </a:extLst>
              </a:tr>
              <a:tr h="252000">
                <a:tc>
                  <a:txBody>
                    <a:bodyPr/>
                    <a:lstStyle/>
                    <a:p>
                      <a:pPr algn="l" fontAlgn="b"/>
                      <a:r>
                        <a:rPr lang="en-GB" sz="1050" b="0" i="0" u="none" strike="noStrike">
                          <a:solidFill>
                            <a:srgbClr val="000000"/>
                          </a:solidFill>
                          <a:effectLst/>
                          <a:latin typeface="+mj-lt"/>
                        </a:rPr>
                        <a:t>Other</a:t>
                      </a:r>
                    </a:p>
                  </a:txBody>
                  <a:tcPr marL="4763" marR="4763" marT="4763" marB="0" anchor="b">
                    <a:noFill/>
                  </a:tcPr>
                </a:tc>
                <a:tc>
                  <a:txBody>
                    <a:bodyPr/>
                    <a:lstStyle/>
                    <a:p>
                      <a:pPr algn="ctr" fontAlgn="b"/>
                      <a:r>
                        <a:rPr lang="en-GB" sz="1050" b="0" i="0" u="none" strike="noStrike">
                          <a:solidFill>
                            <a:srgbClr val="000000"/>
                          </a:solidFill>
                          <a:effectLst/>
                          <a:latin typeface="+mj-lt"/>
                        </a:rPr>
                        <a:t>6.7%</a:t>
                      </a:r>
                    </a:p>
                  </a:txBody>
                  <a:tcPr marL="4763" marR="4763" marT="4763" marB="0" anchor="ctr">
                    <a:noFill/>
                  </a:tcPr>
                </a:tc>
                <a:tc>
                  <a:txBody>
                    <a:bodyPr/>
                    <a:lstStyle/>
                    <a:p>
                      <a:pPr algn="ctr" fontAlgn="b"/>
                      <a:r>
                        <a:rPr lang="en-GB" sz="1050" b="0" i="0" u="none" strike="noStrike">
                          <a:solidFill>
                            <a:srgbClr val="000000"/>
                          </a:solidFill>
                          <a:effectLst/>
                          <a:latin typeface="+mj-lt"/>
                        </a:rPr>
                        <a:t>7.2%</a:t>
                      </a:r>
                    </a:p>
                  </a:txBody>
                  <a:tcPr marL="4763" marR="4763" marT="4763" marB="0" anchor="ctr">
                    <a:noFill/>
                  </a:tcPr>
                </a:tc>
                <a:extLst>
                  <a:ext uri="{0D108BD9-81ED-4DB2-BD59-A6C34878D82A}">
                    <a16:rowId xmlns:a16="http://schemas.microsoft.com/office/drawing/2014/main" val="2672269400"/>
                  </a:ext>
                </a:extLst>
              </a:tr>
              <a:tr h="252000">
                <a:tc>
                  <a:txBody>
                    <a:bodyPr/>
                    <a:lstStyle/>
                    <a:p>
                      <a:pPr algn="l" fontAlgn="b"/>
                      <a:r>
                        <a:rPr lang="en-GB" sz="1050" b="0" i="0" u="none" strike="noStrike">
                          <a:solidFill>
                            <a:srgbClr val="000000"/>
                          </a:solidFill>
                          <a:effectLst/>
                          <a:latin typeface="+mj-lt"/>
                        </a:rPr>
                        <a:t>Not Stated</a:t>
                      </a:r>
                    </a:p>
                  </a:txBody>
                  <a:tcPr marL="4763" marR="4763" marT="4763" marB="0" anchor="b">
                    <a:noFill/>
                  </a:tcPr>
                </a:tc>
                <a:tc>
                  <a:txBody>
                    <a:bodyPr/>
                    <a:lstStyle/>
                    <a:p>
                      <a:pPr algn="ctr" fontAlgn="b"/>
                      <a:r>
                        <a:rPr lang="en-GB" sz="1050" b="0" i="0" u="none" strike="noStrike">
                          <a:solidFill>
                            <a:srgbClr val="000000"/>
                          </a:solidFill>
                          <a:effectLst/>
                          <a:latin typeface="+mj-lt"/>
                        </a:rPr>
                        <a:t>29.1%</a:t>
                      </a:r>
                    </a:p>
                  </a:txBody>
                  <a:tcPr marL="4763" marR="4763" marT="4763" marB="0" anchor="ctr">
                    <a:noFill/>
                  </a:tcPr>
                </a:tc>
                <a:tc>
                  <a:txBody>
                    <a:bodyPr/>
                    <a:lstStyle/>
                    <a:p>
                      <a:pPr algn="ctr" fontAlgn="b"/>
                      <a:r>
                        <a:rPr lang="en-GB" sz="1050" b="0" i="0" u="none" strike="noStrike">
                          <a:solidFill>
                            <a:srgbClr val="000000"/>
                          </a:solidFill>
                          <a:effectLst/>
                          <a:latin typeface="+mj-lt"/>
                        </a:rPr>
                        <a:t>26.9%</a:t>
                      </a:r>
                    </a:p>
                  </a:txBody>
                  <a:tcPr marL="4763" marR="4763" marT="4763" marB="0" anchor="ctr">
                    <a:noFill/>
                  </a:tcPr>
                </a:tc>
                <a:extLst>
                  <a:ext uri="{0D108BD9-81ED-4DB2-BD59-A6C34878D82A}">
                    <a16:rowId xmlns:a16="http://schemas.microsoft.com/office/drawing/2014/main" val="790574793"/>
                  </a:ext>
                </a:extLst>
              </a:tr>
            </a:tbl>
          </a:graphicData>
        </a:graphic>
      </p:graphicFrame>
      <p:graphicFrame>
        <p:nvGraphicFramePr>
          <p:cNvPr id="7" name="Table 6">
            <a:extLst>
              <a:ext uri="{FF2B5EF4-FFF2-40B4-BE49-F238E27FC236}">
                <a16:creationId xmlns:a16="http://schemas.microsoft.com/office/drawing/2014/main" id="{0AE6AA33-A82A-9EC3-7513-4673407BA8C9}"/>
              </a:ext>
            </a:extLst>
          </p:cNvPr>
          <p:cNvGraphicFramePr>
            <a:graphicFrameLocks noGrp="1"/>
          </p:cNvGraphicFramePr>
          <p:nvPr>
            <p:extLst>
              <p:ext uri="{D42A27DB-BD31-4B8C-83A1-F6EECF244321}">
                <p14:modId xmlns:p14="http://schemas.microsoft.com/office/powerpoint/2010/main" val="1041490966"/>
              </p:ext>
            </p:extLst>
          </p:nvPr>
        </p:nvGraphicFramePr>
        <p:xfrm>
          <a:off x="6567373" y="1480962"/>
          <a:ext cx="2153821" cy="1338082"/>
        </p:xfrm>
        <a:graphic>
          <a:graphicData uri="http://schemas.openxmlformats.org/drawingml/2006/table">
            <a:tbl>
              <a:tblPr firstRow="1" bandRow="1">
                <a:tableStyleId>{5940675A-B579-460E-94D1-54222C63F5DA}</a:tableStyleId>
              </a:tblPr>
              <a:tblGrid>
                <a:gridCol w="992723">
                  <a:extLst>
                    <a:ext uri="{9D8B030D-6E8A-4147-A177-3AD203B41FA5}">
                      <a16:colId xmlns:a16="http://schemas.microsoft.com/office/drawing/2014/main" val="1753811801"/>
                    </a:ext>
                  </a:extLst>
                </a:gridCol>
                <a:gridCol w="598805">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tblGrid>
              <a:tr h="211688">
                <a:tc>
                  <a:txBody>
                    <a:bodyPr/>
                    <a:lstStyle/>
                    <a:p>
                      <a:pPr algn="l"/>
                      <a:r>
                        <a:rPr lang="en-US" sz="1050" b="1">
                          <a:solidFill>
                            <a:schemeClr val="tx1"/>
                          </a:solidFill>
                        </a:rPr>
                        <a:t>Sexual Orientation (87.4%)</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2024</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2025</a:t>
                      </a:r>
                      <a:endParaRPr lang="en-GB" sz="1050" b="1">
                        <a:solidFill>
                          <a:schemeClr val="tx1"/>
                        </a:solidFill>
                      </a:endParaRP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LGB+</a:t>
                      </a:r>
                      <a:endParaRPr lang="en-GB" sz="1050"/>
                    </a:p>
                  </a:txBody>
                  <a:tcPr>
                    <a:solidFill>
                      <a:schemeClr val="accent5">
                        <a:lumMod val="40000"/>
                        <a:lumOff val="60000"/>
                      </a:schemeClr>
                    </a:solidFill>
                  </a:tcPr>
                </a:tc>
                <a:tc>
                  <a:txBody>
                    <a:bodyPr/>
                    <a:lstStyle/>
                    <a:p>
                      <a:pPr algn="ctr"/>
                      <a:r>
                        <a:rPr lang="en-US" sz="1050"/>
                        <a:t>7.0%</a:t>
                      </a:r>
                      <a:endParaRPr lang="en-GB" sz="1050"/>
                    </a:p>
                  </a:txBody>
                  <a:tcPr>
                    <a:solidFill>
                      <a:schemeClr val="accent5">
                        <a:lumMod val="40000"/>
                        <a:lumOff val="60000"/>
                      </a:schemeClr>
                    </a:solidFill>
                  </a:tcPr>
                </a:tc>
                <a:tc>
                  <a:txBody>
                    <a:bodyPr/>
                    <a:lstStyle/>
                    <a:p>
                      <a:pPr algn="ctr"/>
                      <a:r>
                        <a:rPr lang="en-US" sz="1050"/>
                        <a:t>8.0%</a:t>
                      </a:r>
                      <a:endParaRPr lang="en-GB" sz="1050"/>
                    </a:p>
                  </a:txBody>
                  <a:tcPr>
                    <a:solidFill>
                      <a:schemeClr val="accent5">
                        <a:lumMod val="40000"/>
                        <a:lumOff val="60000"/>
                      </a:schemeClr>
                    </a:solidFill>
                  </a:tcPr>
                </a:tc>
                <a:extLst>
                  <a:ext uri="{0D108BD9-81ED-4DB2-BD59-A6C34878D82A}">
                    <a16:rowId xmlns:a16="http://schemas.microsoft.com/office/drawing/2014/main" val="3268909697"/>
                  </a:ext>
                </a:extLst>
              </a:tr>
              <a:tr h="211688">
                <a:tc>
                  <a:txBody>
                    <a:bodyPr/>
                    <a:lstStyle/>
                    <a:p>
                      <a:r>
                        <a:rPr lang="en-US" sz="1050"/>
                        <a:t>Heterosexual</a:t>
                      </a:r>
                      <a:endParaRPr lang="en-GB" sz="1050"/>
                    </a:p>
                  </a:txBody>
                  <a:tcPr/>
                </a:tc>
                <a:tc>
                  <a:txBody>
                    <a:bodyPr/>
                    <a:lstStyle/>
                    <a:p>
                      <a:pPr algn="ctr"/>
                      <a:r>
                        <a:rPr lang="en-US" sz="1050"/>
                        <a:t>79.4%</a:t>
                      </a:r>
                      <a:endParaRPr lang="en-GB" sz="1050"/>
                    </a:p>
                  </a:txBody>
                  <a:tcPr/>
                </a:tc>
                <a:tc>
                  <a:txBody>
                    <a:bodyPr/>
                    <a:lstStyle/>
                    <a:p>
                      <a:pPr algn="ctr"/>
                      <a:r>
                        <a:rPr lang="en-US" sz="1050"/>
                        <a:t>79.4%</a:t>
                      </a:r>
                      <a:endParaRPr lang="en-GB" sz="1050"/>
                    </a:p>
                  </a:txBody>
                  <a:tcPr/>
                </a:tc>
                <a:extLst>
                  <a:ext uri="{0D108BD9-81ED-4DB2-BD59-A6C34878D82A}">
                    <a16:rowId xmlns:a16="http://schemas.microsoft.com/office/drawing/2014/main" val="685956209"/>
                  </a:ext>
                </a:extLst>
              </a:tr>
              <a:tr h="197960">
                <a:tc>
                  <a:txBody>
                    <a:bodyPr/>
                    <a:lstStyle/>
                    <a:p>
                      <a:r>
                        <a:rPr lang="en-US" sz="1050"/>
                        <a:t>Not Stated</a:t>
                      </a:r>
                      <a:endParaRPr lang="en-GB" sz="1050"/>
                    </a:p>
                  </a:txBody>
                  <a:tcPr/>
                </a:tc>
                <a:tc>
                  <a:txBody>
                    <a:bodyPr/>
                    <a:lstStyle/>
                    <a:p>
                      <a:pPr algn="ctr"/>
                      <a:r>
                        <a:rPr lang="en-US" sz="1050"/>
                        <a:t>13.6%</a:t>
                      </a:r>
                      <a:endParaRPr lang="en-GB" sz="1050"/>
                    </a:p>
                  </a:txBody>
                  <a:tcPr/>
                </a:tc>
                <a:tc>
                  <a:txBody>
                    <a:bodyPr/>
                    <a:lstStyle/>
                    <a:p>
                      <a:pPr algn="ctr"/>
                      <a:r>
                        <a:rPr lang="en-US" sz="1050"/>
                        <a:t>12.6%</a:t>
                      </a:r>
                      <a:endParaRPr lang="en-GB" sz="1050"/>
                    </a:p>
                  </a:txBody>
                  <a:tcPr/>
                </a:tc>
                <a:extLst>
                  <a:ext uri="{0D108BD9-81ED-4DB2-BD59-A6C34878D82A}">
                    <a16:rowId xmlns:a16="http://schemas.microsoft.com/office/drawing/2014/main" val="2728847132"/>
                  </a:ext>
                </a:extLst>
              </a:tr>
            </a:tbl>
          </a:graphicData>
        </a:graphic>
      </p:graphicFrame>
    </p:spTree>
    <p:extLst>
      <p:ext uri="{BB962C8B-B14F-4D97-AF65-F5344CB8AC3E}">
        <p14:creationId xmlns:p14="http://schemas.microsoft.com/office/powerpoint/2010/main" val="298027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AE885-94D5-12AF-8A93-422424209F3E}"/>
              </a:ext>
            </a:extLst>
          </p:cNvPr>
          <p:cNvSpPr>
            <a:spLocks noGrp="1"/>
          </p:cNvSpPr>
          <p:nvPr>
            <p:ph type="title"/>
          </p:nvPr>
        </p:nvSpPr>
        <p:spPr>
          <a:xfrm>
            <a:off x="628650" y="482898"/>
            <a:ext cx="5734050" cy="923330"/>
          </a:xfrm>
        </p:spPr>
        <p:txBody>
          <a:bodyPr/>
          <a:lstStyle/>
          <a:p>
            <a:r>
              <a:rPr lang="en-US"/>
              <a:t>Recruit talented colleagues:</a:t>
            </a:r>
            <a:br>
              <a:rPr lang="en-US"/>
            </a:br>
            <a:r>
              <a:rPr lang="en-US"/>
              <a:t>Meet ONS with senior representation at grade A and Exec for race and disability </a:t>
            </a:r>
            <a:endParaRPr lang="en-GB"/>
          </a:p>
        </p:txBody>
      </p:sp>
      <p:sp>
        <p:nvSpPr>
          <p:cNvPr id="5" name="TextBox 4">
            <a:extLst>
              <a:ext uri="{FF2B5EF4-FFF2-40B4-BE49-F238E27FC236}">
                <a16:creationId xmlns:a16="http://schemas.microsoft.com/office/drawing/2014/main" id="{DFA376FE-3790-D0FB-6FC9-953659DA05DE}"/>
              </a:ext>
            </a:extLst>
          </p:cNvPr>
          <p:cNvSpPr txBox="1"/>
          <p:nvPr/>
        </p:nvSpPr>
        <p:spPr>
          <a:xfrm>
            <a:off x="4343398" y="2421880"/>
            <a:ext cx="4457412" cy="3970318"/>
          </a:xfrm>
          <a:prstGeom prst="rect">
            <a:avLst/>
          </a:prstGeom>
          <a:noFill/>
        </p:spPr>
        <p:txBody>
          <a:bodyPr wrap="square" lIns="91440" tIns="45720" rIns="91440" bIns="45720" rtlCol="0" anchor="t">
            <a:spAutoFit/>
          </a:bodyPr>
          <a:lstStyle/>
          <a:p>
            <a:pPr lvl="0"/>
            <a:r>
              <a:rPr lang="en-US" sz="1200" u="sng">
                <a:latin typeface="Arial"/>
                <a:ea typeface="Times New Roman" panose="02020603050405020304" pitchFamily="18" charset="0"/>
                <a:cs typeface="Arial"/>
              </a:rPr>
              <a:t>Ethnicity</a:t>
            </a:r>
          </a:p>
          <a:p>
            <a:pPr marL="171450" indent="-171450">
              <a:buFont typeface="Arial" panose="020B0604020202020204" pitchFamily="34" charset="0"/>
              <a:buChar char="•"/>
            </a:pPr>
            <a:r>
              <a:rPr lang="en-US" sz="1200">
                <a:latin typeface="Arial" panose="020B0604020202020204" pitchFamily="34" charset="0"/>
                <a:ea typeface="Times New Roman" panose="02020603050405020304" pitchFamily="18" charset="0"/>
                <a:cs typeface="Arial" panose="020B0604020202020204" pitchFamily="34" charset="0"/>
              </a:rPr>
              <a:t>There has been an increase in representation at all grades except for Execs (senior decision making) which decreased.</a:t>
            </a:r>
          </a:p>
          <a:p>
            <a:pPr marL="171450" indent="-171450">
              <a:buFont typeface="Arial" panose="020B0604020202020204" pitchFamily="34" charset="0"/>
              <a:buChar char="•"/>
            </a:pPr>
            <a:r>
              <a:rPr lang="en-US" sz="1200">
                <a:latin typeface="Arial" panose="020B0604020202020204" pitchFamily="34" charset="0"/>
                <a:ea typeface="Times New Roman" panose="02020603050405020304" pitchFamily="18" charset="0"/>
                <a:cs typeface="Arial" panose="020B0604020202020204" pitchFamily="34" charset="0"/>
              </a:rPr>
              <a:t>The largest increases were at junior grades. </a:t>
            </a:r>
          </a:p>
          <a:p>
            <a:pPr marL="171450" indent="-171450">
              <a:buFont typeface="Arial" panose="020B0604020202020204" pitchFamily="34" charset="0"/>
              <a:buChar char="•"/>
            </a:pPr>
            <a:r>
              <a:rPr lang="en-US" sz="1200">
                <a:latin typeface="Arial" panose="020B0604020202020204" pitchFamily="34" charset="0"/>
                <a:ea typeface="Times New Roman" panose="02020603050405020304" pitchFamily="18" charset="0"/>
                <a:cs typeface="Arial" panose="020B0604020202020204" pitchFamily="34" charset="0"/>
              </a:rPr>
              <a:t>CQC is below ONS comparator representation at 17.7% for each grade, except grade B. The largest variance is Execs, at 11.6% - 6.1% below.</a:t>
            </a:r>
          </a:p>
          <a:p>
            <a:pPr marL="342900" lvl="0" indent="-342900">
              <a:buFont typeface="Arial" panose="020B0604020202020204" pitchFamily="34" charset="0"/>
              <a:buChar char="•"/>
            </a:pPr>
            <a:endParaRPr lang="en-US" sz="1200" b="1">
              <a:latin typeface="Arial" panose="020B0604020202020204" pitchFamily="34" charset="0"/>
              <a:ea typeface="Times New Roman" panose="02020603050405020304" pitchFamily="18" charset="0"/>
              <a:cs typeface="Arial" panose="020B0604020202020204" pitchFamily="34" charset="0"/>
            </a:endParaRPr>
          </a:p>
          <a:p>
            <a:pPr lvl="0"/>
            <a:r>
              <a:rPr lang="en-US" sz="1200" u="sng">
                <a:latin typeface="Arial" panose="020B0604020202020204" pitchFamily="34" charset="0"/>
                <a:ea typeface="Times New Roman" panose="02020603050405020304" pitchFamily="18" charset="0"/>
                <a:cs typeface="Arial" panose="020B0604020202020204" pitchFamily="34" charset="0"/>
              </a:rPr>
              <a:t>Disability</a:t>
            </a:r>
          </a:p>
          <a:p>
            <a:pPr marL="171450" indent="-171450">
              <a:buFont typeface="Arial" panose="020B0604020202020204" pitchFamily="34" charset="0"/>
              <a:buChar char="•"/>
            </a:pPr>
            <a:r>
              <a:rPr lang="en-US" sz="1200">
                <a:latin typeface="Arial"/>
                <a:ea typeface="Times New Roman" panose="02020603050405020304" pitchFamily="18" charset="0"/>
                <a:cs typeface="Arial"/>
              </a:rPr>
              <a:t>All grades have increased in representation, except Grade F that has seen a 0.2% decrease. </a:t>
            </a:r>
          </a:p>
          <a:p>
            <a:pPr marL="171450" indent="-171450">
              <a:buFont typeface="Arial" panose="020B0604020202020204" pitchFamily="34" charset="0"/>
              <a:buChar char="•"/>
            </a:pPr>
            <a:r>
              <a:rPr lang="en-US" sz="1200">
                <a:latin typeface="Arial"/>
                <a:ea typeface="Times New Roman" panose="02020603050405020304" pitchFamily="18" charset="0"/>
                <a:cs typeface="Arial"/>
              </a:rPr>
              <a:t>The largest increase is at Grade E. </a:t>
            </a:r>
          </a:p>
          <a:p>
            <a:pPr marL="171450" indent="-171450">
              <a:buFont typeface="Arial" panose="020B0604020202020204" pitchFamily="34" charset="0"/>
              <a:buChar char="•"/>
            </a:pPr>
            <a:r>
              <a:rPr lang="en-US" sz="1200">
                <a:latin typeface="Arial" panose="020B0604020202020204" pitchFamily="34" charset="0"/>
                <a:ea typeface="Times New Roman" panose="02020603050405020304" pitchFamily="18" charset="0"/>
                <a:cs typeface="Arial" panose="020B0604020202020204" pitchFamily="34" charset="0"/>
              </a:rPr>
              <a:t>CQC is below ONS comparator representation at 18% for each grade, t</a:t>
            </a:r>
            <a:r>
              <a:rPr lang="en-US" sz="1200">
                <a:latin typeface="Arial"/>
                <a:ea typeface="Times New Roman" panose="02020603050405020304" pitchFamily="18" charset="0"/>
                <a:cs typeface="Arial"/>
              </a:rPr>
              <a:t>he largest variance is for Execs, at 12.9% - 5.1% below . </a:t>
            </a:r>
          </a:p>
          <a:p>
            <a:pPr marL="171450" indent="-171450">
              <a:buFont typeface="Arial" panose="020B0604020202020204" pitchFamily="34" charset="0"/>
              <a:buChar char="•"/>
            </a:pPr>
            <a:r>
              <a:rPr lang="en-US" sz="1200">
                <a:latin typeface="Arial"/>
                <a:ea typeface="Times New Roman" panose="02020603050405020304" pitchFamily="18" charset="0"/>
                <a:cs typeface="Arial"/>
              </a:rPr>
              <a:t>Disabled Exec and Grade A representation rose more than ethnic minority representation at these grades.</a:t>
            </a:r>
          </a:p>
          <a:p>
            <a:pPr marL="342900" lvl="0" indent="-342900">
              <a:buFont typeface="Arial" panose="020B0604020202020204" pitchFamily="34" charset="0"/>
              <a:buChar char="•"/>
            </a:pPr>
            <a:endParaRPr lang="en-US" sz="1200">
              <a:latin typeface="Arial"/>
              <a:ea typeface="Times New Roman" panose="02020603050405020304" pitchFamily="18" charset="0"/>
              <a:cs typeface="Arial"/>
            </a:endParaRPr>
          </a:p>
          <a:p>
            <a:pPr lvl="0"/>
            <a:r>
              <a:rPr lang="en-US" sz="1200">
                <a:latin typeface="Arial"/>
                <a:ea typeface="Times New Roman" panose="02020603050405020304" pitchFamily="18" charset="0"/>
                <a:cs typeface="Arial"/>
              </a:rPr>
              <a:t>*As data may be affected by increased sharing following the Countmeincampaign in 2024, we have included new starter information in Notes. </a:t>
            </a:r>
          </a:p>
        </p:txBody>
      </p:sp>
      <p:graphicFrame>
        <p:nvGraphicFramePr>
          <p:cNvPr id="3" name="Table 2">
            <a:extLst>
              <a:ext uri="{FF2B5EF4-FFF2-40B4-BE49-F238E27FC236}">
                <a16:creationId xmlns:a16="http://schemas.microsoft.com/office/drawing/2014/main" id="{CE5EEAFD-9A15-701B-DB9B-85610511B675}"/>
              </a:ext>
            </a:extLst>
          </p:cNvPr>
          <p:cNvGraphicFramePr>
            <a:graphicFrameLocks noGrp="1"/>
          </p:cNvGraphicFramePr>
          <p:nvPr>
            <p:extLst>
              <p:ext uri="{D42A27DB-BD31-4B8C-83A1-F6EECF244321}">
                <p14:modId xmlns:p14="http://schemas.microsoft.com/office/powerpoint/2010/main" val="1816893946"/>
              </p:ext>
            </p:extLst>
          </p:nvPr>
        </p:nvGraphicFramePr>
        <p:xfrm>
          <a:off x="504290" y="1570485"/>
          <a:ext cx="3582422" cy="2343922"/>
        </p:xfrm>
        <a:graphic>
          <a:graphicData uri="http://schemas.openxmlformats.org/drawingml/2006/table">
            <a:tbl>
              <a:tblPr firstRow="1" bandRow="1">
                <a:tableStyleId>{5940675A-B579-460E-94D1-54222C63F5DA}</a:tableStyleId>
              </a:tblPr>
              <a:tblGrid>
                <a:gridCol w="791097">
                  <a:extLst>
                    <a:ext uri="{9D8B030D-6E8A-4147-A177-3AD203B41FA5}">
                      <a16:colId xmlns:a16="http://schemas.microsoft.com/office/drawing/2014/main" val="1753811801"/>
                    </a:ext>
                  </a:extLst>
                </a:gridCol>
                <a:gridCol w="1070810">
                  <a:extLst>
                    <a:ext uri="{9D8B030D-6E8A-4147-A177-3AD203B41FA5}">
                      <a16:colId xmlns:a16="http://schemas.microsoft.com/office/drawing/2014/main" val="2655502795"/>
                    </a:ext>
                  </a:extLst>
                </a:gridCol>
                <a:gridCol w="1058779">
                  <a:extLst>
                    <a:ext uri="{9D8B030D-6E8A-4147-A177-3AD203B41FA5}">
                      <a16:colId xmlns:a16="http://schemas.microsoft.com/office/drawing/2014/main" val="38223897"/>
                    </a:ext>
                  </a:extLst>
                </a:gridCol>
                <a:gridCol w="661736">
                  <a:extLst>
                    <a:ext uri="{9D8B030D-6E8A-4147-A177-3AD203B41FA5}">
                      <a16:colId xmlns:a16="http://schemas.microsoft.com/office/drawing/2014/main" val="595786447"/>
                    </a:ext>
                  </a:extLst>
                </a:gridCol>
              </a:tblGrid>
              <a:tr h="211688">
                <a:tc>
                  <a:txBody>
                    <a:bodyPr/>
                    <a:lstStyle/>
                    <a:p>
                      <a:pPr algn="l"/>
                      <a:r>
                        <a:rPr lang="en-US" sz="1050" b="1">
                          <a:solidFill>
                            <a:schemeClr val="tx1"/>
                          </a:solidFill>
                        </a:rPr>
                        <a:t>Ethnic Minority Groups</a:t>
                      </a:r>
                    </a:p>
                  </a:txBody>
                  <a:tcPr>
                    <a:solidFill>
                      <a:schemeClr val="bg1">
                        <a:lumMod val="85000"/>
                      </a:schemeClr>
                    </a:solidFill>
                  </a:tcPr>
                </a:tc>
                <a:tc>
                  <a:txBody>
                    <a:bodyPr/>
                    <a:lstStyle/>
                    <a:p>
                      <a:pPr algn="ctr"/>
                      <a:r>
                        <a:rPr lang="en-US" sz="1050" b="1">
                          <a:solidFill>
                            <a:schemeClr val="tx1"/>
                          </a:solidFill>
                        </a:rPr>
                        <a:t>March 2024</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March 2025</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Trend</a:t>
                      </a:r>
                      <a:endParaRPr lang="en-GB" sz="1050" b="1">
                        <a:solidFill>
                          <a:schemeClr val="tx1"/>
                        </a:solidFill>
                      </a:endParaRP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Exec</a:t>
                      </a:r>
                      <a:endParaRPr lang="en-GB" sz="1050"/>
                    </a:p>
                  </a:txBody>
                  <a:tcPr/>
                </a:tc>
                <a:tc>
                  <a:txBody>
                    <a:bodyPr/>
                    <a:lstStyle/>
                    <a:p>
                      <a:pPr algn="ctr"/>
                      <a:r>
                        <a:rPr lang="en-US" sz="1050">
                          <a:solidFill>
                            <a:schemeClr val="tx1"/>
                          </a:solidFill>
                        </a:rPr>
                        <a:t>13.6% (18)</a:t>
                      </a:r>
                      <a:endParaRPr lang="en-GB" sz="1050">
                        <a:solidFill>
                          <a:schemeClr val="tx1"/>
                        </a:solidFill>
                      </a:endParaRPr>
                    </a:p>
                  </a:txBody>
                  <a:tcPr/>
                </a:tc>
                <a:tc>
                  <a:txBody>
                    <a:bodyPr/>
                    <a:lstStyle/>
                    <a:p>
                      <a:pPr algn="ctr"/>
                      <a:r>
                        <a:rPr lang="en-US" sz="1050">
                          <a:solidFill>
                            <a:schemeClr val="tx1"/>
                          </a:solidFill>
                        </a:rPr>
                        <a:t>11.6% (17)</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FF0000"/>
                          </a:solidFill>
                          <a:effectLst/>
                          <a:latin typeface="+mn-lt"/>
                          <a:ea typeface="+mn-ea"/>
                          <a:cs typeface="+mn-cs"/>
                        </a:rPr>
                        <a:t>⬇ (-1)</a:t>
                      </a:r>
                      <a:endParaRPr lang="en-GB" sz="1050" b="0">
                        <a:solidFill>
                          <a:srgbClr val="FF0000"/>
                        </a:solidFill>
                      </a:endParaRPr>
                    </a:p>
                  </a:txBody>
                  <a:tcPr/>
                </a:tc>
                <a:extLst>
                  <a:ext uri="{0D108BD9-81ED-4DB2-BD59-A6C34878D82A}">
                    <a16:rowId xmlns:a16="http://schemas.microsoft.com/office/drawing/2014/main" val="3268909697"/>
                  </a:ext>
                </a:extLst>
              </a:tr>
              <a:tr h="211688">
                <a:tc>
                  <a:txBody>
                    <a:bodyPr/>
                    <a:lstStyle/>
                    <a:p>
                      <a:r>
                        <a:rPr lang="en-US" sz="1050"/>
                        <a:t>A</a:t>
                      </a:r>
                      <a:endParaRPr lang="en-GB" sz="1050"/>
                    </a:p>
                  </a:txBody>
                  <a:tcPr/>
                </a:tc>
                <a:tc>
                  <a:txBody>
                    <a:bodyPr/>
                    <a:lstStyle/>
                    <a:p>
                      <a:pPr algn="ctr"/>
                      <a:r>
                        <a:rPr lang="en-US" sz="1050">
                          <a:solidFill>
                            <a:schemeClr val="tx1"/>
                          </a:solidFill>
                        </a:rPr>
                        <a:t>14.1% (70)</a:t>
                      </a:r>
                      <a:endParaRPr lang="en-GB" sz="1050">
                        <a:solidFill>
                          <a:schemeClr val="tx1"/>
                        </a:solidFill>
                      </a:endParaRPr>
                    </a:p>
                  </a:txBody>
                  <a:tcPr/>
                </a:tc>
                <a:tc>
                  <a:txBody>
                    <a:bodyPr/>
                    <a:lstStyle/>
                    <a:p>
                      <a:pPr algn="ctr"/>
                      <a:r>
                        <a:rPr lang="en-US" sz="1050">
                          <a:solidFill>
                            <a:schemeClr val="tx1"/>
                          </a:solidFill>
                        </a:rPr>
                        <a:t>14.6% (81)</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 (+11)</a:t>
                      </a:r>
                    </a:p>
                  </a:txBody>
                  <a:tcPr/>
                </a:tc>
                <a:extLst>
                  <a:ext uri="{0D108BD9-81ED-4DB2-BD59-A6C34878D82A}">
                    <a16:rowId xmlns:a16="http://schemas.microsoft.com/office/drawing/2014/main" val="685956209"/>
                  </a:ext>
                </a:extLst>
              </a:tr>
              <a:tr h="197960">
                <a:tc>
                  <a:txBody>
                    <a:bodyPr/>
                    <a:lstStyle/>
                    <a:p>
                      <a:r>
                        <a:rPr lang="en-US" sz="1050"/>
                        <a:t>B</a:t>
                      </a:r>
                      <a:endParaRPr lang="en-GB" sz="1050"/>
                    </a:p>
                  </a:txBody>
                  <a:tcPr/>
                </a:tc>
                <a:tc>
                  <a:txBody>
                    <a:bodyPr/>
                    <a:lstStyle/>
                    <a:p>
                      <a:pPr algn="ctr"/>
                      <a:r>
                        <a:rPr lang="en-US" sz="1050">
                          <a:solidFill>
                            <a:schemeClr val="tx1"/>
                          </a:solidFill>
                        </a:rPr>
                        <a:t>14.8% (230)</a:t>
                      </a:r>
                      <a:endParaRPr lang="en-GB" sz="1050">
                        <a:solidFill>
                          <a:schemeClr val="tx1"/>
                        </a:solidFill>
                      </a:endParaRPr>
                    </a:p>
                  </a:txBody>
                  <a:tcPr/>
                </a:tc>
                <a:tc>
                  <a:txBody>
                    <a:bodyPr/>
                    <a:lstStyle/>
                    <a:p>
                      <a:pPr algn="ctr"/>
                      <a:r>
                        <a:rPr lang="en-US" sz="1050">
                          <a:solidFill>
                            <a:schemeClr val="tx1"/>
                          </a:solidFill>
                        </a:rPr>
                        <a:t>17.1% (280)</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 (+50)</a:t>
                      </a:r>
                    </a:p>
                  </a:txBody>
                  <a:tcPr/>
                </a:tc>
                <a:extLst>
                  <a:ext uri="{0D108BD9-81ED-4DB2-BD59-A6C34878D82A}">
                    <a16:rowId xmlns:a16="http://schemas.microsoft.com/office/drawing/2014/main" val="2728847132"/>
                  </a:ext>
                </a:extLst>
              </a:tr>
              <a:tr h="197960">
                <a:tc>
                  <a:txBody>
                    <a:bodyPr/>
                    <a:lstStyle/>
                    <a:p>
                      <a:r>
                        <a:rPr lang="en-US" sz="1050"/>
                        <a:t>C</a:t>
                      </a:r>
                      <a:endParaRPr lang="en-GB" sz="1050"/>
                    </a:p>
                  </a:txBody>
                  <a:tcPr/>
                </a:tc>
                <a:tc>
                  <a:txBody>
                    <a:bodyPr/>
                    <a:lstStyle/>
                    <a:p>
                      <a:pPr algn="ctr"/>
                      <a:r>
                        <a:rPr lang="en-US" sz="1050">
                          <a:solidFill>
                            <a:schemeClr val="tx1"/>
                          </a:solidFill>
                        </a:rPr>
                        <a:t>22.3%</a:t>
                      </a:r>
                      <a:endParaRPr lang="en-GB" sz="1050">
                        <a:solidFill>
                          <a:schemeClr val="tx1"/>
                        </a:solidFill>
                      </a:endParaRPr>
                    </a:p>
                  </a:txBody>
                  <a:tcPr/>
                </a:tc>
                <a:tc>
                  <a:txBody>
                    <a:bodyPr/>
                    <a:lstStyle/>
                    <a:p>
                      <a:pPr algn="ctr"/>
                      <a:r>
                        <a:rPr lang="en-US" sz="1050">
                          <a:solidFill>
                            <a:schemeClr val="tx1"/>
                          </a:solidFill>
                        </a:rPr>
                        <a:t>23.7%</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a:t>
                      </a:r>
                    </a:p>
                  </a:txBody>
                  <a:tcPr/>
                </a:tc>
                <a:extLst>
                  <a:ext uri="{0D108BD9-81ED-4DB2-BD59-A6C34878D82A}">
                    <a16:rowId xmlns:a16="http://schemas.microsoft.com/office/drawing/2014/main" val="3103821675"/>
                  </a:ext>
                </a:extLst>
              </a:tr>
              <a:tr h="197960">
                <a:tc>
                  <a:txBody>
                    <a:bodyPr/>
                    <a:lstStyle/>
                    <a:p>
                      <a:r>
                        <a:rPr lang="en-US" sz="1050"/>
                        <a:t>D</a:t>
                      </a:r>
                      <a:endParaRPr lang="en-GB" sz="1050"/>
                    </a:p>
                  </a:txBody>
                  <a:tcPr/>
                </a:tc>
                <a:tc>
                  <a:txBody>
                    <a:bodyPr/>
                    <a:lstStyle/>
                    <a:p>
                      <a:pPr algn="ctr"/>
                      <a:r>
                        <a:rPr lang="en-US" sz="1050">
                          <a:solidFill>
                            <a:schemeClr val="tx1"/>
                          </a:solidFill>
                        </a:rPr>
                        <a:t>16.6%</a:t>
                      </a:r>
                      <a:endParaRPr lang="en-GB" sz="1050">
                        <a:solidFill>
                          <a:schemeClr val="tx1"/>
                        </a:solidFill>
                      </a:endParaRPr>
                    </a:p>
                  </a:txBody>
                  <a:tcPr/>
                </a:tc>
                <a:tc>
                  <a:txBody>
                    <a:bodyPr/>
                    <a:lstStyle/>
                    <a:p>
                      <a:pPr algn="ctr"/>
                      <a:r>
                        <a:rPr lang="en-US" sz="1050">
                          <a:solidFill>
                            <a:schemeClr val="tx1"/>
                          </a:solidFill>
                        </a:rPr>
                        <a:t>20.7%</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a:t>
                      </a:r>
                    </a:p>
                  </a:txBody>
                  <a:tcPr/>
                </a:tc>
                <a:extLst>
                  <a:ext uri="{0D108BD9-81ED-4DB2-BD59-A6C34878D82A}">
                    <a16:rowId xmlns:a16="http://schemas.microsoft.com/office/drawing/2014/main" val="1252150512"/>
                  </a:ext>
                </a:extLst>
              </a:tr>
              <a:tr h="197960">
                <a:tc>
                  <a:txBody>
                    <a:bodyPr/>
                    <a:lstStyle/>
                    <a:p>
                      <a:r>
                        <a:rPr lang="en-US" sz="1050"/>
                        <a:t>E</a:t>
                      </a:r>
                      <a:endParaRPr lang="en-GB" sz="1050"/>
                    </a:p>
                  </a:txBody>
                  <a:tcPr/>
                </a:tc>
                <a:tc>
                  <a:txBody>
                    <a:bodyPr/>
                    <a:lstStyle/>
                    <a:p>
                      <a:pPr algn="ctr"/>
                      <a:r>
                        <a:rPr lang="en-US" sz="1050">
                          <a:solidFill>
                            <a:schemeClr val="tx1"/>
                          </a:solidFill>
                        </a:rPr>
                        <a:t>18.8%</a:t>
                      </a:r>
                      <a:endParaRPr lang="en-GB" sz="1050">
                        <a:solidFill>
                          <a:schemeClr val="tx1"/>
                        </a:solidFill>
                      </a:endParaRPr>
                    </a:p>
                  </a:txBody>
                  <a:tcPr/>
                </a:tc>
                <a:tc>
                  <a:txBody>
                    <a:bodyPr/>
                    <a:lstStyle/>
                    <a:p>
                      <a:pPr algn="ctr"/>
                      <a:r>
                        <a:rPr lang="en-US" sz="1050">
                          <a:solidFill>
                            <a:schemeClr val="tx1"/>
                          </a:solidFill>
                        </a:rPr>
                        <a:t>23.0%</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a:t>
                      </a:r>
                    </a:p>
                  </a:txBody>
                  <a:tcPr/>
                </a:tc>
                <a:extLst>
                  <a:ext uri="{0D108BD9-81ED-4DB2-BD59-A6C34878D82A}">
                    <a16:rowId xmlns:a16="http://schemas.microsoft.com/office/drawing/2014/main" val="2050346867"/>
                  </a:ext>
                </a:extLst>
              </a:tr>
              <a:tr h="197960">
                <a:tc>
                  <a:txBody>
                    <a:bodyPr/>
                    <a:lstStyle/>
                    <a:p>
                      <a:r>
                        <a:rPr lang="en-US" sz="1050"/>
                        <a:t>F</a:t>
                      </a:r>
                      <a:endParaRPr lang="en-GB" sz="1050"/>
                    </a:p>
                  </a:txBody>
                  <a:tcPr/>
                </a:tc>
                <a:tc>
                  <a:txBody>
                    <a:bodyPr/>
                    <a:lstStyle/>
                    <a:p>
                      <a:pPr algn="ctr"/>
                      <a:r>
                        <a:rPr lang="en-US" sz="1050">
                          <a:solidFill>
                            <a:schemeClr val="tx1"/>
                          </a:solidFill>
                        </a:rPr>
                        <a:t>10.4%</a:t>
                      </a:r>
                      <a:endParaRPr lang="en-GB" sz="1050">
                        <a:solidFill>
                          <a:schemeClr val="tx1"/>
                        </a:solidFill>
                      </a:endParaRPr>
                    </a:p>
                  </a:txBody>
                  <a:tcPr/>
                </a:tc>
                <a:tc>
                  <a:txBody>
                    <a:bodyPr/>
                    <a:lstStyle/>
                    <a:p>
                      <a:pPr algn="ctr"/>
                      <a:r>
                        <a:rPr lang="en-US" sz="1050">
                          <a:solidFill>
                            <a:schemeClr val="tx1"/>
                          </a:solidFill>
                        </a:rPr>
                        <a:t>15.4%</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a:t>
                      </a:r>
                    </a:p>
                  </a:txBody>
                  <a:tcPr/>
                </a:tc>
                <a:extLst>
                  <a:ext uri="{0D108BD9-81ED-4DB2-BD59-A6C34878D82A}">
                    <a16:rowId xmlns:a16="http://schemas.microsoft.com/office/drawing/2014/main" val="293245539"/>
                  </a:ext>
                </a:extLst>
              </a:tr>
            </a:tbl>
          </a:graphicData>
        </a:graphic>
      </p:graphicFrame>
      <p:graphicFrame>
        <p:nvGraphicFramePr>
          <p:cNvPr id="4" name="Table 3">
            <a:extLst>
              <a:ext uri="{FF2B5EF4-FFF2-40B4-BE49-F238E27FC236}">
                <a16:creationId xmlns:a16="http://schemas.microsoft.com/office/drawing/2014/main" id="{E0817A1D-F969-9E48-FC4F-05C06AC31988}"/>
              </a:ext>
            </a:extLst>
          </p:cNvPr>
          <p:cNvGraphicFramePr>
            <a:graphicFrameLocks noGrp="1"/>
          </p:cNvGraphicFramePr>
          <p:nvPr>
            <p:extLst>
              <p:ext uri="{D42A27DB-BD31-4B8C-83A1-F6EECF244321}">
                <p14:modId xmlns:p14="http://schemas.microsoft.com/office/powerpoint/2010/main" val="3950216968"/>
              </p:ext>
            </p:extLst>
          </p:nvPr>
        </p:nvGraphicFramePr>
        <p:xfrm>
          <a:off x="504290" y="4049818"/>
          <a:ext cx="3582421" cy="2343921"/>
        </p:xfrm>
        <a:graphic>
          <a:graphicData uri="http://schemas.openxmlformats.org/drawingml/2006/table">
            <a:tbl>
              <a:tblPr firstRow="1" bandRow="1">
                <a:tableStyleId>{5940675A-B579-460E-94D1-54222C63F5DA}</a:tableStyleId>
              </a:tblPr>
              <a:tblGrid>
                <a:gridCol w="779063">
                  <a:extLst>
                    <a:ext uri="{9D8B030D-6E8A-4147-A177-3AD203B41FA5}">
                      <a16:colId xmlns:a16="http://schemas.microsoft.com/office/drawing/2014/main" val="1753811801"/>
                    </a:ext>
                  </a:extLst>
                </a:gridCol>
                <a:gridCol w="1093402">
                  <a:extLst>
                    <a:ext uri="{9D8B030D-6E8A-4147-A177-3AD203B41FA5}">
                      <a16:colId xmlns:a16="http://schemas.microsoft.com/office/drawing/2014/main" val="2294091962"/>
                    </a:ext>
                  </a:extLst>
                </a:gridCol>
                <a:gridCol w="1048219">
                  <a:extLst>
                    <a:ext uri="{9D8B030D-6E8A-4147-A177-3AD203B41FA5}">
                      <a16:colId xmlns:a16="http://schemas.microsoft.com/office/drawing/2014/main" val="38223897"/>
                    </a:ext>
                  </a:extLst>
                </a:gridCol>
                <a:gridCol w="661737">
                  <a:extLst>
                    <a:ext uri="{9D8B030D-6E8A-4147-A177-3AD203B41FA5}">
                      <a16:colId xmlns:a16="http://schemas.microsoft.com/office/drawing/2014/main" val="3551558124"/>
                    </a:ext>
                  </a:extLst>
                </a:gridCol>
              </a:tblGrid>
              <a:tr h="441630">
                <a:tc>
                  <a:txBody>
                    <a:bodyPr/>
                    <a:lstStyle/>
                    <a:p>
                      <a:pPr algn="l"/>
                      <a:r>
                        <a:rPr lang="en-US" sz="1050" b="1">
                          <a:solidFill>
                            <a:schemeClr val="tx1"/>
                          </a:solidFill>
                        </a:rPr>
                        <a:t>Disability - Yes</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March 2024</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March 2025</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Trend</a:t>
                      </a:r>
                      <a:endParaRPr lang="en-GB" sz="1050" b="1">
                        <a:solidFill>
                          <a:schemeClr val="tx1"/>
                        </a:solidFill>
                      </a:endParaRPr>
                    </a:p>
                  </a:txBody>
                  <a:tcPr>
                    <a:solidFill>
                      <a:schemeClr val="bg1">
                        <a:lumMod val="85000"/>
                      </a:schemeClr>
                    </a:solidFill>
                  </a:tcPr>
                </a:tc>
                <a:extLst>
                  <a:ext uri="{0D108BD9-81ED-4DB2-BD59-A6C34878D82A}">
                    <a16:rowId xmlns:a16="http://schemas.microsoft.com/office/drawing/2014/main" val="3174407569"/>
                  </a:ext>
                </a:extLst>
              </a:tr>
              <a:tr h="282981">
                <a:tc>
                  <a:txBody>
                    <a:bodyPr/>
                    <a:lstStyle/>
                    <a:p>
                      <a:r>
                        <a:rPr lang="en-US" sz="1050"/>
                        <a:t>Exec</a:t>
                      </a:r>
                      <a:endParaRPr lang="en-GB" sz="1050"/>
                    </a:p>
                  </a:txBody>
                  <a:tcPr/>
                </a:tc>
                <a:tc>
                  <a:txBody>
                    <a:bodyPr/>
                    <a:lstStyle/>
                    <a:p>
                      <a:pPr algn="ctr"/>
                      <a:r>
                        <a:rPr lang="en-US" sz="1050">
                          <a:solidFill>
                            <a:schemeClr val="tx1"/>
                          </a:solidFill>
                        </a:rPr>
                        <a:t>9.1% (12)</a:t>
                      </a:r>
                      <a:endParaRPr lang="en-GB" sz="1050">
                        <a:solidFill>
                          <a:schemeClr val="tx1"/>
                        </a:solidFill>
                      </a:endParaRPr>
                    </a:p>
                  </a:txBody>
                  <a:tcPr/>
                </a:tc>
                <a:tc>
                  <a:txBody>
                    <a:bodyPr/>
                    <a:lstStyle/>
                    <a:p>
                      <a:pPr algn="ctr"/>
                      <a:r>
                        <a:rPr lang="en-US" sz="1050">
                          <a:solidFill>
                            <a:schemeClr val="tx1"/>
                          </a:solidFill>
                        </a:rPr>
                        <a:t>12.9% (19)</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 (+7)</a:t>
                      </a:r>
                    </a:p>
                  </a:txBody>
                  <a:tcPr/>
                </a:tc>
                <a:extLst>
                  <a:ext uri="{0D108BD9-81ED-4DB2-BD59-A6C34878D82A}">
                    <a16:rowId xmlns:a16="http://schemas.microsoft.com/office/drawing/2014/main" val="3268909697"/>
                  </a:ext>
                </a:extLst>
              </a:tr>
              <a:tr h="269885">
                <a:tc>
                  <a:txBody>
                    <a:bodyPr/>
                    <a:lstStyle/>
                    <a:p>
                      <a:r>
                        <a:rPr lang="en-US" sz="1050"/>
                        <a:t>A</a:t>
                      </a:r>
                      <a:endParaRPr lang="en-GB" sz="1050"/>
                    </a:p>
                  </a:txBody>
                  <a:tcPr/>
                </a:tc>
                <a:tc>
                  <a:txBody>
                    <a:bodyPr/>
                    <a:lstStyle/>
                    <a:p>
                      <a:pPr algn="ctr"/>
                      <a:r>
                        <a:rPr lang="en-US" sz="1050">
                          <a:solidFill>
                            <a:schemeClr val="tx1"/>
                          </a:solidFill>
                        </a:rPr>
                        <a:t>12.9% (64)</a:t>
                      </a:r>
                      <a:endParaRPr lang="en-GB" sz="1050">
                        <a:solidFill>
                          <a:schemeClr val="tx1"/>
                        </a:solidFill>
                      </a:endParaRPr>
                    </a:p>
                  </a:txBody>
                  <a:tcPr/>
                </a:tc>
                <a:tc>
                  <a:txBody>
                    <a:bodyPr/>
                    <a:lstStyle/>
                    <a:p>
                      <a:pPr algn="ctr"/>
                      <a:r>
                        <a:rPr lang="en-US" sz="1050">
                          <a:solidFill>
                            <a:schemeClr val="tx1"/>
                          </a:solidFill>
                        </a:rPr>
                        <a:t>15.7% (87)</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 (+23)</a:t>
                      </a:r>
                    </a:p>
                  </a:txBody>
                  <a:tcPr/>
                </a:tc>
                <a:extLst>
                  <a:ext uri="{0D108BD9-81ED-4DB2-BD59-A6C34878D82A}">
                    <a16:rowId xmlns:a16="http://schemas.microsoft.com/office/drawing/2014/main" val="685956209"/>
                  </a:ext>
                </a:extLst>
              </a:tr>
              <a:tr h="269885">
                <a:tc>
                  <a:txBody>
                    <a:bodyPr/>
                    <a:lstStyle/>
                    <a:p>
                      <a:r>
                        <a:rPr lang="en-US" sz="1050"/>
                        <a:t>B</a:t>
                      </a:r>
                      <a:endParaRPr lang="en-GB" sz="1050"/>
                    </a:p>
                  </a:txBody>
                  <a:tcPr/>
                </a:tc>
                <a:tc>
                  <a:txBody>
                    <a:bodyPr/>
                    <a:lstStyle/>
                    <a:p>
                      <a:pPr algn="ctr"/>
                      <a:r>
                        <a:rPr lang="en-US" sz="1050">
                          <a:solidFill>
                            <a:schemeClr val="tx1"/>
                          </a:solidFill>
                        </a:rPr>
                        <a:t>12.4% (193)</a:t>
                      </a:r>
                      <a:endParaRPr lang="en-GB" sz="1050">
                        <a:solidFill>
                          <a:schemeClr val="tx1"/>
                        </a:solidFill>
                      </a:endParaRPr>
                    </a:p>
                  </a:txBody>
                  <a:tcPr/>
                </a:tc>
                <a:tc>
                  <a:txBody>
                    <a:bodyPr/>
                    <a:lstStyle/>
                    <a:p>
                      <a:pPr algn="ctr"/>
                      <a:r>
                        <a:rPr lang="en-US" sz="1050">
                          <a:solidFill>
                            <a:schemeClr val="tx1"/>
                          </a:solidFill>
                        </a:rPr>
                        <a:t>15.7% (257)</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 (+64)</a:t>
                      </a:r>
                    </a:p>
                  </a:txBody>
                  <a:tcPr/>
                </a:tc>
                <a:extLst>
                  <a:ext uri="{0D108BD9-81ED-4DB2-BD59-A6C34878D82A}">
                    <a16:rowId xmlns:a16="http://schemas.microsoft.com/office/drawing/2014/main" val="2728847132"/>
                  </a:ext>
                </a:extLst>
              </a:tr>
              <a:tr h="269885">
                <a:tc>
                  <a:txBody>
                    <a:bodyPr/>
                    <a:lstStyle/>
                    <a:p>
                      <a:r>
                        <a:rPr lang="en-US" sz="1050"/>
                        <a:t>C</a:t>
                      </a:r>
                      <a:endParaRPr lang="en-GB" sz="1050"/>
                    </a:p>
                  </a:txBody>
                  <a:tcPr/>
                </a:tc>
                <a:tc>
                  <a:txBody>
                    <a:bodyPr/>
                    <a:lstStyle/>
                    <a:p>
                      <a:pPr algn="ctr"/>
                      <a:r>
                        <a:rPr lang="en-US" sz="1050">
                          <a:solidFill>
                            <a:schemeClr val="tx1"/>
                          </a:solidFill>
                        </a:rPr>
                        <a:t>13.1%</a:t>
                      </a:r>
                      <a:endParaRPr lang="en-GB" sz="1050">
                        <a:solidFill>
                          <a:schemeClr val="tx1"/>
                        </a:solidFill>
                      </a:endParaRPr>
                    </a:p>
                  </a:txBody>
                  <a:tcPr/>
                </a:tc>
                <a:tc>
                  <a:txBody>
                    <a:bodyPr/>
                    <a:lstStyle/>
                    <a:p>
                      <a:pPr algn="ctr"/>
                      <a:r>
                        <a:rPr lang="en-US" sz="1050">
                          <a:solidFill>
                            <a:schemeClr val="tx1"/>
                          </a:solidFill>
                        </a:rPr>
                        <a:t>14.2%</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a:t>
                      </a:r>
                    </a:p>
                  </a:txBody>
                  <a:tcPr/>
                </a:tc>
                <a:extLst>
                  <a:ext uri="{0D108BD9-81ED-4DB2-BD59-A6C34878D82A}">
                    <a16:rowId xmlns:a16="http://schemas.microsoft.com/office/drawing/2014/main" val="3103821675"/>
                  </a:ext>
                </a:extLst>
              </a:tr>
              <a:tr h="269885">
                <a:tc>
                  <a:txBody>
                    <a:bodyPr/>
                    <a:lstStyle/>
                    <a:p>
                      <a:r>
                        <a:rPr lang="en-US" sz="1050"/>
                        <a:t>D</a:t>
                      </a:r>
                      <a:endParaRPr lang="en-GB" sz="1050"/>
                    </a:p>
                  </a:txBody>
                  <a:tcPr/>
                </a:tc>
                <a:tc>
                  <a:txBody>
                    <a:bodyPr/>
                    <a:lstStyle/>
                    <a:p>
                      <a:pPr algn="ctr"/>
                      <a:r>
                        <a:rPr lang="en-US" sz="1050">
                          <a:solidFill>
                            <a:schemeClr val="tx1"/>
                          </a:solidFill>
                        </a:rPr>
                        <a:t>13.7%</a:t>
                      </a:r>
                      <a:endParaRPr lang="en-GB" sz="1050">
                        <a:solidFill>
                          <a:schemeClr val="tx1"/>
                        </a:solidFill>
                      </a:endParaRPr>
                    </a:p>
                  </a:txBody>
                  <a:tcPr/>
                </a:tc>
                <a:tc>
                  <a:txBody>
                    <a:bodyPr/>
                    <a:lstStyle/>
                    <a:p>
                      <a:pPr algn="ctr"/>
                      <a:r>
                        <a:rPr lang="en-US" sz="1050">
                          <a:solidFill>
                            <a:schemeClr val="tx1"/>
                          </a:solidFill>
                        </a:rPr>
                        <a:t>16.6%</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a:t>
                      </a:r>
                    </a:p>
                  </a:txBody>
                  <a:tcPr/>
                </a:tc>
                <a:extLst>
                  <a:ext uri="{0D108BD9-81ED-4DB2-BD59-A6C34878D82A}">
                    <a16:rowId xmlns:a16="http://schemas.microsoft.com/office/drawing/2014/main" val="1252150512"/>
                  </a:ext>
                </a:extLst>
              </a:tr>
              <a:tr h="269885">
                <a:tc>
                  <a:txBody>
                    <a:bodyPr/>
                    <a:lstStyle/>
                    <a:p>
                      <a:r>
                        <a:rPr lang="en-US" sz="1050"/>
                        <a:t>E</a:t>
                      </a:r>
                      <a:endParaRPr lang="en-GB" sz="1050"/>
                    </a:p>
                  </a:txBody>
                  <a:tcPr/>
                </a:tc>
                <a:tc>
                  <a:txBody>
                    <a:bodyPr/>
                    <a:lstStyle/>
                    <a:p>
                      <a:pPr algn="ctr"/>
                      <a:r>
                        <a:rPr lang="en-US" sz="1050">
                          <a:solidFill>
                            <a:schemeClr val="tx1"/>
                          </a:solidFill>
                        </a:rPr>
                        <a:t>11.0%</a:t>
                      </a:r>
                      <a:endParaRPr lang="en-GB" sz="1050">
                        <a:solidFill>
                          <a:schemeClr val="tx1"/>
                        </a:solidFill>
                      </a:endParaRPr>
                    </a:p>
                  </a:txBody>
                  <a:tcPr/>
                </a:tc>
                <a:tc>
                  <a:txBody>
                    <a:bodyPr/>
                    <a:lstStyle/>
                    <a:p>
                      <a:pPr algn="ctr"/>
                      <a:r>
                        <a:rPr lang="en-US" sz="1050">
                          <a:solidFill>
                            <a:schemeClr val="tx1"/>
                          </a:solidFill>
                        </a:rPr>
                        <a:t>17.6%</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00B050"/>
                          </a:solidFill>
                          <a:latin typeface="+mn-lt"/>
                          <a:ea typeface="+mn-ea"/>
                          <a:cs typeface="+mn-cs"/>
                        </a:rPr>
                        <a:t>⬆</a:t>
                      </a:r>
                    </a:p>
                  </a:txBody>
                  <a:tcPr/>
                </a:tc>
                <a:extLst>
                  <a:ext uri="{0D108BD9-81ED-4DB2-BD59-A6C34878D82A}">
                    <a16:rowId xmlns:a16="http://schemas.microsoft.com/office/drawing/2014/main" val="2050346867"/>
                  </a:ext>
                </a:extLst>
              </a:tr>
              <a:tr h="269885">
                <a:tc>
                  <a:txBody>
                    <a:bodyPr/>
                    <a:lstStyle/>
                    <a:p>
                      <a:r>
                        <a:rPr lang="en-US" sz="1050"/>
                        <a:t>F</a:t>
                      </a:r>
                      <a:endParaRPr lang="en-GB" sz="1050"/>
                    </a:p>
                  </a:txBody>
                  <a:tcPr/>
                </a:tc>
                <a:tc>
                  <a:txBody>
                    <a:bodyPr/>
                    <a:lstStyle/>
                    <a:p>
                      <a:pPr algn="ctr"/>
                      <a:r>
                        <a:rPr lang="en-US" sz="1050">
                          <a:solidFill>
                            <a:schemeClr val="tx1"/>
                          </a:solidFill>
                        </a:rPr>
                        <a:t>15.6%</a:t>
                      </a:r>
                      <a:endParaRPr lang="en-GB" sz="1050">
                        <a:solidFill>
                          <a:schemeClr val="tx1"/>
                        </a:solidFill>
                      </a:endParaRPr>
                    </a:p>
                  </a:txBody>
                  <a:tcPr/>
                </a:tc>
                <a:tc>
                  <a:txBody>
                    <a:bodyPr/>
                    <a:lstStyle/>
                    <a:p>
                      <a:pPr algn="ctr"/>
                      <a:r>
                        <a:rPr lang="en-US" sz="1050">
                          <a:solidFill>
                            <a:schemeClr val="tx1"/>
                          </a:solidFill>
                        </a:rPr>
                        <a:t>15.4%</a:t>
                      </a:r>
                      <a:endParaRPr lang="en-GB" sz="1050">
                        <a:solidFill>
                          <a:schemeClr val="tx1"/>
                        </a:solidFill>
                      </a:endParaRP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FF0000"/>
                          </a:solidFill>
                          <a:effectLst/>
                          <a:latin typeface="+mn-lt"/>
                          <a:ea typeface="+mn-ea"/>
                          <a:cs typeface="+mn-cs"/>
                        </a:rPr>
                        <a:t>⬇</a:t>
                      </a:r>
                      <a:endParaRPr lang="en-GB" sz="1050" b="0">
                        <a:solidFill>
                          <a:srgbClr val="FF0000"/>
                        </a:solidFill>
                      </a:endParaRPr>
                    </a:p>
                  </a:txBody>
                  <a:tcPr/>
                </a:tc>
                <a:extLst>
                  <a:ext uri="{0D108BD9-81ED-4DB2-BD59-A6C34878D82A}">
                    <a16:rowId xmlns:a16="http://schemas.microsoft.com/office/drawing/2014/main" val="293245539"/>
                  </a:ext>
                </a:extLst>
              </a:tr>
            </a:tbl>
          </a:graphicData>
        </a:graphic>
      </p:graphicFrame>
      <p:graphicFrame>
        <p:nvGraphicFramePr>
          <p:cNvPr id="6" name="Table 5">
            <a:extLst>
              <a:ext uri="{FF2B5EF4-FFF2-40B4-BE49-F238E27FC236}">
                <a16:creationId xmlns:a16="http://schemas.microsoft.com/office/drawing/2014/main" id="{42A93986-EAC5-5A14-3076-387C81ABC957}"/>
              </a:ext>
            </a:extLst>
          </p:cNvPr>
          <p:cNvGraphicFramePr>
            <a:graphicFrameLocks noGrp="1"/>
          </p:cNvGraphicFramePr>
          <p:nvPr>
            <p:extLst>
              <p:ext uri="{D42A27DB-BD31-4B8C-83A1-F6EECF244321}">
                <p14:modId xmlns:p14="http://schemas.microsoft.com/office/powerpoint/2010/main" val="1705459137"/>
              </p:ext>
            </p:extLst>
          </p:nvPr>
        </p:nvGraphicFramePr>
        <p:xfrm>
          <a:off x="4442242" y="1570485"/>
          <a:ext cx="4277215" cy="675142"/>
        </p:xfrm>
        <a:graphic>
          <a:graphicData uri="http://schemas.openxmlformats.org/drawingml/2006/table">
            <a:tbl>
              <a:tblPr firstRow="1" bandRow="1">
                <a:tableStyleId>{5940675A-B579-460E-94D1-54222C63F5DA}</a:tableStyleId>
              </a:tblPr>
              <a:tblGrid>
                <a:gridCol w="1647727">
                  <a:extLst>
                    <a:ext uri="{9D8B030D-6E8A-4147-A177-3AD203B41FA5}">
                      <a16:colId xmlns:a16="http://schemas.microsoft.com/office/drawing/2014/main" val="1753811801"/>
                    </a:ext>
                  </a:extLst>
                </a:gridCol>
                <a:gridCol w="1384559">
                  <a:extLst>
                    <a:ext uri="{9D8B030D-6E8A-4147-A177-3AD203B41FA5}">
                      <a16:colId xmlns:a16="http://schemas.microsoft.com/office/drawing/2014/main" val="38223897"/>
                    </a:ext>
                  </a:extLst>
                </a:gridCol>
                <a:gridCol w="1244929">
                  <a:extLst>
                    <a:ext uri="{9D8B030D-6E8A-4147-A177-3AD203B41FA5}">
                      <a16:colId xmlns:a16="http://schemas.microsoft.com/office/drawing/2014/main" val="1444393613"/>
                    </a:ext>
                  </a:extLst>
                </a:gridCol>
              </a:tblGrid>
              <a:tr h="211688">
                <a:tc>
                  <a:txBody>
                    <a:bodyPr/>
                    <a:lstStyle/>
                    <a:p>
                      <a:pPr algn="l"/>
                      <a:r>
                        <a:rPr lang="en-US" sz="1050" b="1">
                          <a:solidFill>
                            <a:schemeClr val="tx1"/>
                          </a:solidFill>
                        </a:rPr>
                        <a:t>ONS Economic Active Population Stats</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Ethnic Minority Groups</a:t>
                      </a:r>
                      <a:endParaRPr lang="en-GB" sz="1050" b="1">
                        <a:solidFill>
                          <a:schemeClr val="tx1"/>
                        </a:solidFill>
                      </a:endParaRPr>
                    </a:p>
                  </a:txBody>
                  <a:tcPr>
                    <a:solidFill>
                      <a:schemeClr val="bg1">
                        <a:lumMod val="85000"/>
                      </a:schemeClr>
                    </a:solidFill>
                  </a:tcPr>
                </a:tc>
                <a:tc>
                  <a:txBody>
                    <a:bodyPr/>
                    <a:lstStyle/>
                    <a:p>
                      <a:pPr algn="ctr"/>
                      <a:r>
                        <a:rPr lang="en-US" sz="1050" b="1">
                          <a:solidFill>
                            <a:schemeClr val="tx1"/>
                          </a:solidFill>
                        </a:rPr>
                        <a:t>Disability - Yes</a:t>
                      </a:r>
                      <a:endParaRPr lang="en-GB" sz="1050" b="1">
                        <a:solidFill>
                          <a:schemeClr val="tx1"/>
                        </a:solidFill>
                      </a:endParaRP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18</a:t>
                      </a:r>
                      <a:r>
                        <a:rPr lang="en-US" sz="1050" baseline="30000"/>
                        <a:t>th</a:t>
                      </a:r>
                      <a:r>
                        <a:rPr lang="en-US" sz="1050"/>
                        <a:t> February 2025</a:t>
                      </a:r>
                      <a:endParaRPr lang="en-GB" sz="1050"/>
                    </a:p>
                  </a:txBody>
                  <a:tcPr/>
                </a:tc>
                <a:tc>
                  <a:txBody>
                    <a:bodyPr/>
                    <a:lstStyle/>
                    <a:p>
                      <a:pPr algn="ctr"/>
                      <a:r>
                        <a:rPr lang="en-US" sz="1050">
                          <a:solidFill>
                            <a:schemeClr val="tx1"/>
                          </a:solidFill>
                        </a:rPr>
                        <a:t>17.7%</a:t>
                      </a:r>
                      <a:endParaRPr lang="en-GB" sz="1050">
                        <a:solidFill>
                          <a:schemeClr val="tx1"/>
                        </a:solidFill>
                      </a:endParaRPr>
                    </a:p>
                  </a:txBody>
                  <a:tcPr/>
                </a:tc>
                <a:tc>
                  <a:txBody>
                    <a:bodyPr/>
                    <a:lstStyle/>
                    <a:p>
                      <a:pPr algn="ctr"/>
                      <a:r>
                        <a:rPr lang="en-US" sz="1050">
                          <a:solidFill>
                            <a:schemeClr val="tx1"/>
                          </a:solidFill>
                        </a:rPr>
                        <a:t>18.0%</a:t>
                      </a:r>
                      <a:endParaRPr lang="en-GB" sz="1050">
                        <a:solidFill>
                          <a:schemeClr val="tx1"/>
                        </a:solidFill>
                      </a:endParaRPr>
                    </a:p>
                  </a:txBody>
                  <a:tcPr/>
                </a:tc>
                <a:extLst>
                  <a:ext uri="{0D108BD9-81ED-4DB2-BD59-A6C34878D82A}">
                    <a16:rowId xmlns:a16="http://schemas.microsoft.com/office/drawing/2014/main" val="3268909697"/>
                  </a:ext>
                </a:extLst>
              </a:tr>
            </a:tbl>
          </a:graphicData>
        </a:graphic>
      </p:graphicFrame>
    </p:spTree>
    <p:extLst>
      <p:ext uri="{BB962C8B-B14F-4D97-AF65-F5344CB8AC3E}">
        <p14:creationId xmlns:p14="http://schemas.microsoft.com/office/powerpoint/2010/main" val="671700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9B0E-7836-B6FA-B84E-5728AAED003B}"/>
              </a:ext>
            </a:extLst>
          </p:cNvPr>
          <p:cNvSpPr>
            <a:spLocks noGrp="1"/>
          </p:cNvSpPr>
          <p:nvPr>
            <p:ph type="title"/>
          </p:nvPr>
        </p:nvSpPr>
        <p:spPr>
          <a:xfrm>
            <a:off x="623207" y="472513"/>
            <a:ext cx="5734050" cy="1138773"/>
          </a:xfrm>
        </p:spPr>
        <p:txBody>
          <a:bodyPr/>
          <a:lstStyle/>
          <a:p>
            <a:r>
              <a:rPr lang="en-US" sz="1800"/>
              <a:t>Recruit talented colleagues: </a:t>
            </a:r>
            <a:br>
              <a:rPr lang="en-US" sz="1800"/>
            </a:br>
            <a:r>
              <a:rPr lang="en-US" sz="1800"/>
              <a:t>Reduce Adverse Impacts* for race, and maintain no adverse for other protected characteristics </a:t>
            </a:r>
            <a:br>
              <a:rPr lang="en-US"/>
            </a:br>
            <a:endParaRPr lang="en-GB" i="1"/>
          </a:p>
        </p:txBody>
      </p:sp>
      <p:sp>
        <p:nvSpPr>
          <p:cNvPr id="6" name="TextBox 5">
            <a:extLst>
              <a:ext uri="{FF2B5EF4-FFF2-40B4-BE49-F238E27FC236}">
                <a16:creationId xmlns:a16="http://schemas.microsoft.com/office/drawing/2014/main" id="{F1E72FF1-AE2F-DDC2-4523-8FDBAE8F8372}"/>
              </a:ext>
            </a:extLst>
          </p:cNvPr>
          <p:cNvSpPr txBox="1"/>
          <p:nvPr/>
        </p:nvSpPr>
        <p:spPr>
          <a:xfrm>
            <a:off x="397754" y="5513206"/>
            <a:ext cx="8671218" cy="1015663"/>
          </a:xfrm>
          <a:prstGeom prst="rect">
            <a:avLst/>
          </a:prstGeom>
          <a:noFill/>
        </p:spPr>
        <p:txBody>
          <a:bodyPr wrap="square" rtlCol="0">
            <a:spAutoFit/>
          </a:bodyPr>
          <a:lstStyle/>
          <a:p>
            <a:pPr lvl="0"/>
            <a:r>
              <a:rPr lang="en-GB" sz="1200">
                <a:latin typeface="Arial" panose="020B0604020202020204" pitchFamily="34" charset="0"/>
                <a:ea typeface="Times New Roman" panose="02020603050405020304" pitchFamily="18" charset="0"/>
                <a:cs typeface="Arial" panose="020B0604020202020204" pitchFamily="34" charset="0"/>
              </a:rPr>
              <a:t>Across all directorates and at decision making/senior roles, there largely remains adverse impacts for ethnic minority applicants at each stage of the recruitment process, despite increased recruitment activity during 2024 ‘recovery’ work. </a:t>
            </a:r>
          </a:p>
          <a:p>
            <a:pPr lvl="0"/>
            <a:r>
              <a:rPr lang="en-GB" sz="1200">
                <a:solidFill>
                  <a:srgbClr val="005F00"/>
                </a:solidFill>
                <a:effectLst/>
                <a:latin typeface="Arial" panose="020B0604020202020204" pitchFamily="34" charset="0"/>
                <a:ea typeface="Times New Roman" panose="02020603050405020304" pitchFamily="18" charset="0"/>
                <a:cs typeface="Arial" panose="020B0604020202020204" pitchFamily="34" charset="0"/>
              </a:rPr>
              <a:t>Green indicates the figure</a:t>
            </a:r>
            <a:r>
              <a:rPr lang="en-GB" sz="1200">
                <a:solidFill>
                  <a:srgbClr val="005F00"/>
                </a:solidFill>
                <a:latin typeface="Arial" panose="020B0604020202020204" pitchFamily="34" charset="0"/>
                <a:ea typeface="Times New Roman" panose="02020603050405020304" pitchFamily="18" charset="0"/>
                <a:cs typeface="Arial" panose="020B0604020202020204" pitchFamily="34" charset="0"/>
              </a:rPr>
              <a:t> is higher</a:t>
            </a:r>
            <a:r>
              <a:rPr lang="en-GB" sz="1200">
                <a:solidFill>
                  <a:srgbClr val="005F00"/>
                </a:solidFill>
                <a:effectLst/>
                <a:latin typeface="Arial" panose="020B0604020202020204" pitchFamily="34" charset="0"/>
                <a:ea typeface="Times New Roman" panose="02020603050405020304" pitchFamily="18" charset="0"/>
                <a:cs typeface="Arial" panose="020B0604020202020204" pitchFamily="34" charset="0"/>
              </a:rPr>
              <a:t> </a:t>
            </a:r>
            <a:r>
              <a:rPr lang="en-GB" sz="1200">
                <a:effectLst/>
                <a:latin typeface="Arial" panose="020B0604020202020204" pitchFamily="34" charset="0"/>
                <a:ea typeface="Times New Roman" panose="02020603050405020304" pitchFamily="18" charset="0"/>
                <a:cs typeface="Arial" panose="020B0604020202020204" pitchFamily="34" charset="0"/>
              </a:rPr>
              <a:t>than 80%, which means it is less likely there is an adverse impact within the recruitment process – this is largely seen as above 100% for Disabled and LGB+ applicants</a:t>
            </a:r>
            <a:r>
              <a:rPr lang="en-GB" sz="1200">
                <a:latin typeface="Arial" panose="020B0604020202020204" pitchFamily="34" charset="0"/>
                <a:ea typeface="Times New Roman" panose="02020603050405020304" pitchFamily="18" charset="0"/>
                <a:cs typeface="Arial" panose="020B0604020202020204" pitchFamily="34" charset="0"/>
              </a:rPr>
              <a:t>, w</a:t>
            </a:r>
            <a:r>
              <a:rPr lang="en-GB" sz="1200">
                <a:effectLst/>
                <a:latin typeface="Arial" panose="020B0604020202020204" pitchFamily="34" charset="0"/>
                <a:ea typeface="Times New Roman" panose="02020603050405020304" pitchFamily="18" charset="0"/>
                <a:cs typeface="Arial" panose="020B0604020202020204" pitchFamily="34" charset="0"/>
              </a:rPr>
              <a:t>ho have a </a:t>
            </a:r>
            <a:r>
              <a:rPr lang="en-GB" sz="1200">
                <a:latin typeface="Arial" panose="020B0604020202020204" pitchFamily="34" charset="0"/>
                <a:ea typeface="Times New Roman" panose="02020603050405020304" pitchFamily="18" charset="0"/>
                <a:cs typeface="Arial" panose="020B0604020202020204" pitchFamily="34" charset="0"/>
              </a:rPr>
              <a:t>higher chance of successful recruitment against </a:t>
            </a:r>
            <a:r>
              <a:rPr lang="en-GB" sz="1200" b="0" i="0" u="none" strike="noStrike">
                <a:solidFill>
                  <a:srgbClr val="000000"/>
                </a:solidFill>
                <a:effectLst/>
                <a:latin typeface="Arial" panose="020B0604020202020204" pitchFamily="34" charset="0"/>
              </a:rPr>
              <a:t>the majority</a:t>
            </a:r>
            <a:r>
              <a:rPr lang="en-GB" sz="1200">
                <a:latin typeface="Arial" panose="020B0604020202020204" pitchFamily="34" charset="0"/>
                <a:ea typeface="Times New Roman" panose="02020603050405020304" pitchFamily="18" charset="0"/>
                <a:cs typeface="Arial" panose="020B0604020202020204" pitchFamily="34" charset="0"/>
              </a:rPr>
              <a:t>. </a:t>
            </a:r>
            <a:endParaRPr lang="en-GB" sz="1200">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3" name="Table 2">
            <a:extLst>
              <a:ext uri="{FF2B5EF4-FFF2-40B4-BE49-F238E27FC236}">
                <a16:creationId xmlns:a16="http://schemas.microsoft.com/office/drawing/2014/main" id="{EE48B58D-39B1-788B-1191-F857DC49DFDD}"/>
              </a:ext>
            </a:extLst>
          </p:cNvPr>
          <p:cNvGraphicFramePr>
            <a:graphicFrameLocks noGrp="1"/>
          </p:cNvGraphicFramePr>
          <p:nvPr>
            <p:extLst>
              <p:ext uri="{D42A27DB-BD31-4B8C-83A1-F6EECF244321}">
                <p14:modId xmlns:p14="http://schemas.microsoft.com/office/powerpoint/2010/main" val="726275490"/>
              </p:ext>
            </p:extLst>
          </p:nvPr>
        </p:nvGraphicFramePr>
        <p:xfrm>
          <a:off x="472782" y="1547338"/>
          <a:ext cx="4676409" cy="1881662"/>
        </p:xfrm>
        <a:graphic>
          <a:graphicData uri="http://schemas.openxmlformats.org/drawingml/2006/table">
            <a:tbl>
              <a:tblPr firstRow="1">
                <a:tableStyleId>{5940675A-B579-460E-94D1-54222C63F5DA}</a:tableStyleId>
              </a:tblPr>
              <a:tblGrid>
                <a:gridCol w="2108761">
                  <a:extLst>
                    <a:ext uri="{9D8B030D-6E8A-4147-A177-3AD203B41FA5}">
                      <a16:colId xmlns:a16="http://schemas.microsoft.com/office/drawing/2014/main" val="2778779833"/>
                    </a:ext>
                  </a:extLst>
                </a:gridCol>
                <a:gridCol w="847164">
                  <a:extLst>
                    <a:ext uri="{9D8B030D-6E8A-4147-A177-3AD203B41FA5}">
                      <a16:colId xmlns:a16="http://schemas.microsoft.com/office/drawing/2014/main" val="2583132868"/>
                    </a:ext>
                  </a:extLst>
                </a:gridCol>
                <a:gridCol w="874059">
                  <a:extLst>
                    <a:ext uri="{9D8B030D-6E8A-4147-A177-3AD203B41FA5}">
                      <a16:colId xmlns:a16="http://schemas.microsoft.com/office/drawing/2014/main" val="1390406967"/>
                    </a:ext>
                  </a:extLst>
                </a:gridCol>
                <a:gridCol w="846425">
                  <a:extLst>
                    <a:ext uri="{9D8B030D-6E8A-4147-A177-3AD203B41FA5}">
                      <a16:colId xmlns:a16="http://schemas.microsoft.com/office/drawing/2014/main" val="3042714998"/>
                    </a:ext>
                  </a:extLst>
                </a:gridCol>
              </a:tblGrid>
              <a:tr h="217406">
                <a:tc>
                  <a:txBody>
                    <a:bodyPr/>
                    <a:lstStyle/>
                    <a:p>
                      <a:pPr algn="l" fontAlgn="ctr"/>
                      <a:r>
                        <a:rPr lang="en-US" sz="1200" b="1" i="0" u="none" strike="noStrike">
                          <a:solidFill>
                            <a:srgbClr val="000000"/>
                          </a:solidFill>
                          <a:effectLst/>
                          <a:latin typeface="Arial" panose="020B0604020202020204" pitchFamily="34" charset="0"/>
                        </a:rPr>
                        <a:t>Ethnic Minority Groups</a:t>
                      </a:r>
                    </a:p>
                  </a:txBody>
                  <a:tcPr marL="1868" marR="1868" marT="1868" marB="0" anchor="ctr">
                    <a:solidFill>
                      <a:schemeClr val="accent4">
                        <a:lumMod val="40000"/>
                        <a:lumOff val="60000"/>
                      </a:schemeClr>
                    </a:solidFill>
                  </a:tcPr>
                </a:tc>
                <a:tc>
                  <a:txBody>
                    <a:bodyPr/>
                    <a:lstStyle/>
                    <a:p>
                      <a:pPr algn="ctr" fontAlgn="ctr"/>
                      <a:r>
                        <a:rPr lang="en-GB" sz="1200" b="1" u="none" strike="noStrike">
                          <a:effectLst/>
                        </a:rPr>
                        <a:t>Application to Shortlist</a:t>
                      </a:r>
                      <a:endParaRPr lang="en-GB" sz="1200" b="1" i="0" u="none" strike="noStrike">
                        <a:solidFill>
                          <a:srgbClr val="000000"/>
                        </a:solidFill>
                        <a:effectLst/>
                        <a:latin typeface="Arial" panose="020B0604020202020204" pitchFamily="34" charset="0"/>
                      </a:endParaRPr>
                    </a:p>
                  </a:txBody>
                  <a:tcPr marL="1868" marR="1868" marT="1868" marB="0" anchor="ctr">
                    <a:solidFill>
                      <a:schemeClr val="accent4">
                        <a:lumMod val="40000"/>
                        <a:lumOff val="60000"/>
                      </a:schemeClr>
                    </a:solidFill>
                  </a:tcPr>
                </a:tc>
                <a:tc>
                  <a:txBody>
                    <a:bodyPr/>
                    <a:lstStyle/>
                    <a:p>
                      <a:pPr algn="ctr" fontAlgn="ctr"/>
                      <a:r>
                        <a:rPr lang="en-GB" sz="1200" b="1" u="none" strike="noStrike">
                          <a:effectLst/>
                        </a:rPr>
                        <a:t>Shortlisting to Offer</a:t>
                      </a:r>
                    </a:p>
                  </a:txBody>
                  <a:tcPr marL="1868" marR="1868" marT="1868" marB="0" anchor="ctr">
                    <a:solidFill>
                      <a:schemeClr val="accent4">
                        <a:lumMod val="40000"/>
                        <a:lumOff val="60000"/>
                      </a:schemeClr>
                    </a:solidFill>
                  </a:tcPr>
                </a:tc>
                <a:tc>
                  <a:txBody>
                    <a:bodyPr/>
                    <a:lstStyle/>
                    <a:p>
                      <a:pPr algn="ctr"/>
                      <a:r>
                        <a:rPr lang="en-GB" sz="1200" b="1" u="none" strike="noStrike">
                          <a:effectLst/>
                        </a:rPr>
                        <a:t>Application to Offer</a:t>
                      </a:r>
                    </a:p>
                  </a:txBody>
                  <a:tcPr marL="1868" marR="1868" marT="1868" marB="0" anchor="ctr">
                    <a:solidFill>
                      <a:schemeClr val="accent4">
                        <a:lumMod val="40000"/>
                        <a:lumOff val="60000"/>
                      </a:schemeClr>
                    </a:solidFill>
                  </a:tcPr>
                </a:tc>
                <a:extLst>
                  <a:ext uri="{0D108BD9-81ED-4DB2-BD59-A6C34878D82A}">
                    <a16:rowId xmlns:a16="http://schemas.microsoft.com/office/drawing/2014/main" val="4031162297"/>
                  </a:ext>
                </a:extLst>
              </a:tr>
              <a:tr h="217406">
                <a:tc>
                  <a:txBody>
                    <a:bodyPr/>
                    <a:lstStyle/>
                    <a:p>
                      <a:pPr algn="l" fontAlgn="ctr"/>
                      <a:r>
                        <a:rPr lang="en-US" sz="1200" b="1" i="0" u="none" strike="noStrike">
                          <a:solidFill>
                            <a:srgbClr val="000000"/>
                          </a:solidFill>
                          <a:effectLst/>
                          <a:latin typeface="Arial" panose="020B0604020202020204" pitchFamily="34" charset="0"/>
                        </a:rPr>
                        <a:t>CQC 2023-24</a:t>
                      </a:r>
                    </a:p>
                  </a:txBody>
                  <a:tcPr marL="1868" marR="1868" marT="1868" marB="0" anchor="ctr">
                    <a:solidFill>
                      <a:schemeClr val="accent3">
                        <a:lumMod val="20000"/>
                        <a:lumOff val="80000"/>
                      </a:schemeClr>
                    </a:solidFill>
                  </a:tcPr>
                </a:tc>
                <a:tc>
                  <a:txBody>
                    <a:bodyPr/>
                    <a:lstStyle/>
                    <a:p>
                      <a:pPr algn="ctr" fontAlgn="ctr"/>
                      <a:r>
                        <a:rPr lang="en-US" sz="1200" b="0" i="0" u="none" strike="noStrike">
                          <a:solidFill>
                            <a:srgbClr val="8B0000"/>
                          </a:solidFill>
                          <a:effectLst/>
                          <a:latin typeface="Arial" panose="020B0604020202020204" pitchFamily="34" charset="0"/>
                        </a:rPr>
                        <a:t>60.5%</a:t>
                      </a:r>
                      <a:endParaRPr lang="en-GB" sz="1200" b="0" i="0" u="none" strike="noStrike">
                        <a:solidFill>
                          <a:srgbClr val="8B0000"/>
                        </a:solidFill>
                        <a:effectLst/>
                        <a:latin typeface="Arial" panose="020B0604020202020204" pitchFamily="34" charset="0"/>
                      </a:endParaRPr>
                    </a:p>
                  </a:txBody>
                  <a:tcPr marL="1868" marR="1868" marT="1868" marB="0" anchor="ctr">
                    <a:solidFill>
                      <a:schemeClr val="accent3">
                        <a:lumMod val="20000"/>
                        <a:lumOff val="80000"/>
                      </a:schemeClr>
                    </a:solidFill>
                  </a:tcPr>
                </a:tc>
                <a:tc>
                  <a:txBody>
                    <a:bodyPr/>
                    <a:lstStyle/>
                    <a:p>
                      <a:pPr algn="ctr" fontAlgn="ctr"/>
                      <a:r>
                        <a:rPr lang="en-US" sz="1200" b="0" u="none" strike="noStrike">
                          <a:solidFill>
                            <a:srgbClr val="8B0000"/>
                          </a:solidFill>
                          <a:effectLst/>
                        </a:rPr>
                        <a:t>70.6%</a:t>
                      </a:r>
                      <a:endParaRPr lang="en-GB" sz="1200" b="0" u="none" strike="noStrike">
                        <a:solidFill>
                          <a:srgbClr val="8B0000"/>
                        </a:solidFill>
                        <a:effectLst/>
                      </a:endParaRPr>
                    </a:p>
                  </a:txBody>
                  <a:tcPr marL="1868" marR="1868" marT="1868" marB="0" anchor="ctr">
                    <a:solidFill>
                      <a:schemeClr val="accent3">
                        <a:lumMod val="20000"/>
                        <a:lumOff val="80000"/>
                      </a:schemeClr>
                    </a:solidFill>
                  </a:tcPr>
                </a:tc>
                <a:tc>
                  <a:txBody>
                    <a:bodyPr/>
                    <a:lstStyle/>
                    <a:p>
                      <a:pPr algn="ctr"/>
                      <a:r>
                        <a:rPr lang="en-US" sz="1200" b="0" u="none" strike="noStrike">
                          <a:solidFill>
                            <a:srgbClr val="8B0000"/>
                          </a:solidFill>
                          <a:effectLst/>
                        </a:rPr>
                        <a:t>42.7%</a:t>
                      </a:r>
                      <a:endParaRPr lang="en-GB" sz="1200" b="0" u="none" strike="noStrike">
                        <a:solidFill>
                          <a:srgbClr val="8B0000"/>
                        </a:solidFill>
                        <a:effectLst/>
                      </a:endParaRPr>
                    </a:p>
                  </a:txBody>
                  <a:tcPr marL="1868" marR="1868" marT="1868" marB="0" anchor="ctr">
                    <a:solidFill>
                      <a:schemeClr val="accent3">
                        <a:lumMod val="20000"/>
                        <a:lumOff val="80000"/>
                      </a:schemeClr>
                    </a:solidFill>
                  </a:tcPr>
                </a:tc>
                <a:extLst>
                  <a:ext uri="{0D108BD9-81ED-4DB2-BD59-A6C34878D82A}">
                    <a16:rowId xmlns:a16="http://schemas.microsoft.com/office/drawing/2014/main" val="814848078"/>
                  </a:ext>
                </a:extLst>
              </a:tr>
              <a:tr h="234932">
                <a:tc>
                  <a:txBody>
                    <a:bodyPr/>
                    <a:lstStyle/>
                    <a:p>
                      <a:pPr algn="l" fontAlgn="ctr"/>
                      <a:r>
                        <a:rPr lang="en-US" sz="1200" b="1" i="0" u="none" strike="noStrike">
                          <a:solidFill>
                            <a:srgbClr val="000000"/>
                          </a:solidFill>
                          <a:effectLst/>
                          <a:latin typeface="Arial" panose="020B0604020202020204" pitchFamily="34" charset="0"/>
                        </a:rPr>
                        <a:t>CQC 2024-25</a:t>
                      </a:r>
                      <a:endParaRPr lang="en-GB" sz="1200" b="1" i="0" u="none" strike="noStrike">
                        <a:solidFill>
                          <a:srgbClr val="000000"/>
                        </a:solidFill>
                        <a:effectLst/>
                        <a:latin typeface="Arial" panose="020B0604020202020204" pitchFamily="34" charset="0"/>
                      </a:endParaRPr>
                    </a:p>
                  </a:txBody>
                  <a:tcPr marL="1868" marR="1868" marT="1868" marB="17928" anchor="ctr">
                    <a:solidFill>
                      <a:schemeClr val="accent2">
                        <a:lumMod val="40000"/>
                        <a:lumOff val="60000"/>
                      </a:schemeClr>
                    </a:solidFill>
                  </a:tcPr>
                </a:tc>
                <a:tc>
                  <a:txBody>
                    <a:bodyPr/>
                    <a:lstStyle/>
                    <a:p>
                      <a:pPr algn="ctr" fontAlgn="ctr"/>
                      <a:r>
                        <a:rPr lang="en-US" sz="1200" b="0" i="0" u="none" strike="noStrike">
                          <a:solidFill>
                            <a:srgbClr val="8D0000"/>
                          </a:solidFill>
                          <a:effectLst/>
                          <a:latin typeface="Arial" panose="020B0604020202020204" pitchFamily="34" charset="0"/>
                        </a:rPr>
                        <a:t>80.0%</a:t>
                      </a:r>
                      <a:endParaRPr lang="en-GB" sz="1200" b="0" i="0" u="none" strike="noStrike">
                        <a:solidFill>
                          <a:srgbClr val="8D0000"/>
                        </a:solidFill>
                        <a:effectLst/>
                        <a:latin typeface="Arial" panose="020B0604020202020204" pitchFamily="34" charset="0"/>
                      </a:endParaRPr>
                    </a:p>
                  </a:txBody>
                  <a:tcPr marL="1868" marR="1868" marT="1868" marB="17928" anchor="ctr">
                    <a:solidFill>
                      <a:schemeClr val="accent2">
                        <a:lumMod val="40000"/>
                        <a:lumOff val="60000"/>
                      </a:schemeClr>
                    </a:solidFill>
                  </a:tcPr>
                </a:tc>
                <a:tc>
                  <a:txBody>
                    <a:bodyPr/>
                    <a:lstStyle/>
                    <a:p>
                      <a:pPr algn="ctr"/>
                      <a:r>
                        <a:rPr lang="en-US" sz="1200">
                          <a:solidFill>
                            <a:srgbClr val="8D0000"/>
                          </a:solidFill>
                        </a:rPr>
                        <a:t>61.2%</a:t>
                      </a:r>
                      <a:endParaRPr lang="en-GB" sz="1200">
                        <a:solidFill>
                          <a:srgbClr val="8D0000"/>
                        </a:solidFill>
                      </a:endParaRPr>
                    </a:p>
                  </a:txBody>
                  <a:tcPr marL="35856" marR="35856" marT="17928" marB="17928" anchor="ctr">
                    <a:solidFill>
                      <a:schemeClr val="accent2">
                        <a:lumMod val="40000"/>
                        <a:lumOff val="60000"/>
                      </a:schemeClr>
                    </a:solidFill>
                  </a:tcPr>
                </a:tc>
                <a:tc>
                  <a:txBody>
                    <a:bodyPr/>
                    <a:lstStyle/>
                    <a:p>
                      <a:pPr algn="ctr"/>
                      <a:r>
                        <a:rPr lang="en-US" sz="1200">
                          <a:solidFill>
                            <a:srgbClr val="8D0000"/>
                          </a:solidFill>
                        </a:rPr>
                        <a:t>48.9%</a:t>
                      </a:r>
                      <a:endParaRPr lang="en-GB" sz="1200">
                        <a:solidFill>
                          <a:srgbClr val="8D0000"/>
                        </a:solidFill>
                      </a:endParaRPr>
                    </a:p>
                  </a:txBody>
                  <a:tcPr marL="35856" marR="35856" marT="17928" marB="17928" anchor="ctr">
                    <a:solidFill>
                      <a:schemeClr val="accent2">
                        <a:lumMod val="40000"/>
                        <a:lumOff val="60000"/>
                      </a:schemeClr>
                    </a:solidFill>
                  </a:tcPr>
                </a:tc>
                <a:extLst>
                  <a:ext uri="{0D108BD9-81ED-4DB2-BD59-A6C34878D82A}">
                    <a16:rowId xmlns:a16="http://schemas.microsoft.com/office/drawing/2014/main" val="357739936"/>
                  </a:ext>
                </a:extLst>
              </a:tr>
              <a:tr h="234932">
                <a:tc>
                  <a:txBody>
                    <a:bodyPr/>
                    <a:lstStyle/>
                    <a:p>
                      <a:pPr algn="l" fontAlgn="ctr"/>
                      <a:r>
                        <a:rPr lang="en-US" sz="1200" b="0" i="0" u="none" strike="noStrike">
                          <a:solidFill>
                            <a:srgbClr val="000000"/>
                          </a:solidFill>
                          <a:effectLst/>
                          <a:latin typeface="Arial" panose="020B0604020202020204" pitchFamily="34" charset="0"/>
                        </a:rPr>
                        <a:t>Grade A &amp; Exec</a:t>
                      </a:r>
                      <a:endParaRPr lang="en-GB" sz="1200" b="0" i="0" u="none" strike="noStrike">
                        <a:solidFill>
                          <a:srgbClr val="000000"/>
                        </a:solidFill>
                        <a:effectLst/>
                        <a:latin typeface="Arial" panose="020B0604020202020204" pitchFamily="34" charset="0"/>
                      </a:endParaRPr>
                    </a:p>
                  </a:txBody>
                  <a:tcPr marL="1868" marR="1868" marT="1868" marB="17928" anchor="ctr">
                    <a:noFill/>
                  </a:tcPr>
                </a:tc>
                <a:tc>
                  <a:txBody>
                    <a:bodyPr/>
                    <a:lstStyle/>
                    <a:p>
                      <a:pPr algn="ctr" fontAlgn="ctr"/>
                      <a:r>
                        <a:rPr lang="en-US" sz="1200" b="0" i="0" u="none" strike="noStrike">
                          <a:solidFill>
                            <a:srgbClr val="8D0000"/>
                          </a:solidFill>
                          <a:effectLst/>
                          <a:latin typeface="Arial" panose="020B0604020202020204" pitchFamily="34" charset="0"/>
                        </a:rPr>
                        <a:t>64.5%</a:t>
                      </a:r>
                      <a:endParaRPr lang="en-GB" sz="1200" b="0" i="0" u="none" strike="noStrike">
                        <a:solidFill>
                          <a:srgbClr val="8D0000"/>
                        </a:solidFill>
                        <a:effectLst/>
                        <a:latin typeface="Arial" panose="020B0604020202020204" pitchFamily="34" charset="0"/>
                      </a:endParaRPr>
                    </a:p>
                  </a:txBody>
                  <a:tcPr marL="1868" marR="1868" marT="1868" marB="17928" anchor="ctr">
                    <a:noFill/>
                  </a:tcPr>
                </a:tc>
                <a:tc>
                  <a:txBody>
                    <a:bodyPr/>
                    <a:lstStyle/>
                    <a:p>
                      <a:pPr algn="ctr"/>
                      <a:r>
                        <a:rPr lang="en-US" sz="1200">
                          <a:solidFill>
                            <a:srgbClr val="8D0000"/>
                          </a:solidFill>
                        </a:rPr>
                        <a:t>52.3%</a:t>
                      </a:r>
                      <a:endParaRPr lang="en-GB" sz="1200">
                        <a:solidFill>
                          <a:srgbClr val="8D0000"/>
                        </a:solidFill>
                      </a:endParaRPr>
                    </a:p>
                  </a:txBody>
                  <a:tcPr marL="35856" marR="35856" marT="17928" marB="17928" anchor="ctr">
                    <a:noFill/>
                  </a:tcPr>
                </a:tc>
                <a:tc>
                  <a:txBody>
                    <a:bodyPr/>
                    <a:lstStyle/>
                    <a:p>
                      <a:pPr algn="ctr"/>
                      <a:r>
                        <a:rPr lang="en-US" sz="1200">
                          <a:solidFill>
                            <a:srgbClr val="8D0000"/>
                          </a:solidFill>
                        </a:rPr>
                        <a:t>33.7%</a:t>
                      </a:r>
                      <a:endParaRPr lang="en-GB" sz="1200">
                        <a:solidFill>
                          <a:srgbClr val="8D0000"/>
                        </a:solidFill>
                      </a:endParaRPr>
                    </a:p>
                  </a:txBody>
                  <a:tcPr marL="35856" marR="35856" marT="17928" marB="17928" anchor="ctr">
                    <a:noFill/>
                  </a:tcPr>
                </a:tc>
                <a:extLst>
                  <a:ext uri="{0D108BD9-81ED-4DB2-BD59-A6C34878D82A}">
                    <a16:rowId xmlns:a16="http://schemas.microsoft.com/office/drawing/2014/main" val="4088308051"/>
                  </a:ext>
                </a:extLst>
              </a:tr>
              <a:tr h="188102">
                <a:tc>
                  <a:txBody>
                    <a:bodyPr/>
                    <a:lstStyle/>
                    <a:p>
                      <a:pPr algn="l" fontAlgn="ctr"/>
                      <a:r>
                        <a:rPr lang="en-US" sz="1200" b="0" i="0" u="none" strike="noStrike">
                          <a:solidFill>
                            <a:srgbClr val="000000"/>
                          </a:solidFill>
                          <a:effectLst/>
                          <a:latin typeface="Arial" panose="020B0604020202020204" pitchFamily="34" charset="0"/>
                        </a:rPr>
                        <a:t>Corporate Services</a:t>
                      </a:r>
                      <a:endParaRPr lang="en-GB" sz="1200" b="0" i="0" u="none" strike="noStrike">
                        <a:solidFill>
                          <a:srgbClr val="0000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8D0000"/>
                          </a:solidFill>
                          <a:effectLst/>
                          <a:latin typeface="Arial" panose="020B0604020202020204" pitchFamily="34" charset="0"/>
                        </a:rPr>
                        <a:t>73.7%</a:t>
                      </a:r>
                      <a:endParaRPr lang="en-GB" sz="1200" b="0" i="0" u="none" strike="noStrike">
                        <a:solidFill>
                          <a:srgbClr val="8D0000"/>
                        </a:solidFill>
                        <a:effectLst/>
                        <a:latin typeface="Arial" panose="020B0604020202020204" pitchFamily="34" charset="0"/>
                      </a:endParaRPr>
                    </a:p>
                  </a:txBody>
                  <a:tcPr marL="1868" marR="1868" marT="1868" marB="17928" anchor="ctr"/>
                </a:tc>
                <a:tc>
                  <a:txBody>
                    <a:bodyPr/>
                    <a:lstStyle/>
                    <a:p>
                      <a:pPr algn="ctr"/>
                      <a:r>
                        <a:rPr lang="en-US" sz="1200">
                          <a:solidFill>
                            <a:srgbClr val="005F00"/>
                          </a:solidFill>
                        </a:rPr>
                        <a:t>85.2%</a:t>
                      </a:r>
                      <a:endParaRPr lang="en-GB" sz="1200">
                        <a:solidFill>
                          <a:srgbClr val="005F00"/>
                        </a:solidFill>
                      </a:endParaRPr>
                    </a:p>
                  </a:txBody>
                  <a:tcPr marL="35856" marR="35856" marT="17928" marB="17928" anchor="ctr"/>
                </a:tc>
                <a:tc>
                  <a:txBody>
                    <a:bodyPr/>
                    <a:lstStyle/>
                    <a:p>
                      <a:pPr algn="ctr"/>
                      <a:r>
                        <a:rPr lang="en-US" sz="1200">
                          <a:solidFill>
                            <a:srgbClr val="8D0000"/>
                          </a:solidFill>
                        </a:rPr>
                        <a:t>62.8%</a:t>
                      </a:r>
                      <a:endParaRPr lang="en-GB" sz="1200">
                        <a:solidFill>
                          <a:srgbClr val="8D0000"/>
                        </a:solidFill>
                      </a:endParaRPr>
                    </a:p>
                  </a:txBody>
                  <a:tcPr marL="35856" marR="35856" marT="17928" marB="17928" anchor="ctr"/>
                </a:tc>
                <a:extLst>
                  <a:ext uri="{0D108BD9-81ED-4DB2-BD59-A6C34878D82A}">
                    <a16:rowId xmlns:a16="http://schemas.microsoft.com/office/drawing/2014/main" val="3133007004"/>
                  </a:ext>
                </a:extLst>
              </a:tr>
              <a:tr h="91508">
                <a:tc>
                  <a:txBody>
                    <a:bodyPr/>
                    <a:lstStyle/>
                    <a:p>
                      <a:pPr algn="l" fontAlgn="ctr"/>
                      <a:r>
                        <a:rPr lang="en-US" sz="1200" b="0" i="0" u="none" strike="noStrike">
                          <a:solidFill>
                            <a:srgbClr val="000000"/>
                          </a:solidFill>
                          <a:effectLst/>
                          <a:latin typeface="Arial" panose="020B0604020202020204" pitchFamily="34" charset="0"/>
                        </a:rPr>
                        <a:t>Engagement Policy &amp; Strategy</a:t>
                      </a:r>
                      <a:endParaRPr lang="en-GB" sz="1200" b="0" i="0" u="none" strike="noStrike">
                        <a:solidFill>
                          <a:srgbClr val="0000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8D0000"/>
                          </a:solidFill>
                          <a:effectLst/>
                          <a:latin typeface="Arial" panose="020B0604020202020204" pitchFamily="34" charset="0"/>
                        </a:rPr>
                        <a:t>73.5%</a:t>
                      </a:r>
                      <a:endParaRPr lang="en-GB" sz="1200" b="0" i="0" u="none" strike="noStrike">
                        <a:solidFill>
                          <a:srgbClr val="8D00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8D0000"/>
                          </a:solidFill>
                          <a:effectLst/>
                          <a:latin typeface="Arial" panose="020B0604020202020204" pitchFamily="34" charset="0"/>
                        </a:rPr>
                        <a:t>77.2%</a:t>
                      </a:r>
                      <a:endParaRPr lang="en-GB" sz="1200" b="0" i="0" u="none" strike="noStrike">
                        <a:solidFill>
                          <a:srgbClr val="8D0000"/>
                        </a:solidFill>
                        <a:effectLst/>
                        <a:latin typeface="Arial" panose="020B0604020202020204" pitchFamily="34" charset="0"/>
                      </a:endParaRPr>
                    </a:p>
                  </a:txBody>
                  <a:tcPr marL="1868" marR="1868" marT="1868" marB="17928" anchor="ctr"/>
                </a:tc>
                <a:tc>
                  <a:txBody>
                    <a:bodyPr/>
                    <a:lstStyle/>
                    <a:p>
                      <a:pPr algn="ctr"/>
                      <a:r>
                        <a:rPr lang="en-US" sz="1200">
                          <a:solidFill>
                            <a:srgbClr val="8D0000"/>
                          </a:solidFill>
                        </a:rPr>
                        <a:t>56.7%</a:t>
                      </a:r>
                      <a:endParaRPr lang="en-GB" sz="1200">
                        <a:solidFill>
                          <a:srgbClr val="8D0000"/>
                        </a:solidFill>
                      </a:endParaRPr>
                    </a:p>
                  </a:txBody>
                  <a:tcPr marL="1868" marR="1868" marT="1868" marB="17928" anchor="ctr"/>
                </a:tc>
                <a:extLst>
                  <a:ext uri="{0D108BD9-81ED-4DB2-BD59-A6C34878D82A}">
                    <a16:rowId xmlns:a16="http://schemas.microsoft.com/office/drawing/2014/main" val="2920853108"/>
                  </a:ext>
                </a:extLst>
              </a:tr>
              <a:tr h="151273">
                <a:tc>
                  <a:txBody>
                    <a:bodyPr/>
                    <a:lstStyle/>
                    <a:p>
                      <a:pPr algn="l" fontAlgn="ctr"/>
                      <a:r>
                        <a:rPr lang="en-US" sz="1200" b="0" i="0" u="none" strike="noStrike">
                          <a:solidFill>
                            <a:srgbClr val="000000"/>
                          </a:solidFill>
                          <a:effectLst/>
                          <a:latin typeface="Arial" panose="020B0604020202020204" pitchFamily="34" charset="0"/>
                        </a:rPr>
                        <a:t>Operations &amp; Reg Leadership</a:t>
                      </a:r>
                      <a:endParaRPr lang="en-GB" sz="1200" b="0" i="0" u="none" strike="noStrike">
                        <a:solidFill>
                          <a:srgbClr val="0000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8D0000"/>
                          </a:solidFill>
                          <a:effectLst/>
                          <a:latin typeface="Arial" panose="020B0604020202020204" pitchFamily="34" charset="0"/>
                        </a:rPr>
                        <a:t>78.9%</a:t>
                      </a:r>
                      <a:endParaRPr lang="en-GB" sz="1200" b="0" i="0" u="none" strike="noStrike">
                        <a:solidFill>
                          <a:srgbClr val="8D00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8D0000"/>
                          </a:solidFill>
                          <a:effectLst/>
                          <a:latin typeface="Arial" panose="020B0604020202020204" pitchFamily="34" charset="0"/>
                        </a:rPr>
                        <a:t>55.3%</a:t>
                      </a:r>
                      <a:endParaRPr lang="en-GB" sz="1200" b="0" i="0" u="none" strike="noStrike">
                        <a:solidFill>
                          <a:srgbClr val="8D0000"/>
                        </a:solidFill>
                        <a:effectLst/>
                        <a:latin typeface="Arial" panose="020B0604020202020204" pitchFamily="34" charset="0"/>
                      </a:endParaRPr>
                    </a:p>
                  </a:txBody>
                  <a:tcPr marL="1868" marR="1868" marT="1868" marB="17928" anchor="ctr"/>
                </a:tc>
                <a:tc>
                  <a:txBody>
                    <a:bodyPr/>
                    <a:lstStyle/>
                    <a:p>
                      <a:pPr algn="ctr"/>
                      <a:r>
                        <a:rPr lang="en-US" sz="1200">
                          <a:solidFill>
                            <a:srgbClr val="8D0000"/>
                          </a:solidFill>
                        </a:rPr>
                        <a:t>43.6%</a:t>
                      </a:r>
                      <a:endParaRPr lang="en-GB" sz="1200">
                        <a:solidFill>
                          <a:srgbClr val="8D0000"/>
                        </a:solidFill>
                      </a:endParaRPr>
                    </a:p>
                  </a:txBody>
                  <a:tcPr marL="1868" marR="1868" marT="1868" marB="17928" anchor="ctr"/>
                </a:tc>
                <a:extLst>
                  <a:ext uri="{0D108BD9-81ED-4DB2-BD59-A6C34878D82A}">
                    <a16:rowId xmlns:a16="http://schemas.microsoft.com/office/drawing/2014/main" val="676186301"/>
                  </a:ext>
                </a:extLst>
              </a:tr>
              <a:tr h="0">
                <a:tc>
                  <a:txBody>
                    <a:bodyPr/>
                    <a:lstStyle/>
                    <a:p>
                      <a:pPr algn="l" fontAlgn="ctr"/>
                      <a:r>
                        <a:rPr lang="en-US" sz="1200" b="0" i="0" u="none" strike="noStrike">
                          <a:solidFill>
                            <a:srgbClr val="000000"/>
                          </a:solidFill>
                          <a:effectLst/>
                          <a:latin typeface="Arial" panose="020B0604020202020204" pitchFamily="34" charset="0"/>
                        </a:rPr>
                        <a:t>Technology, Data &amp; Insight</a:t>
                      </a:r>
                      <a:endParaRPr lang="en-GB" sz="1200" b="0" i="0" u="none" strike="noStrike">
                        <a:solidFill>
                          <a:srgbClr val="000000"/>
                        </a:solidFill>
                        <a:effectLst/>
                        <a:latin typeface="Arial" panose="020B0604020202020204" pitchFamily="34" charset="0"/>
                      </a:endParaRPr>
                    </a:p>
                  </a:txBody>
                  <a:tcPr marL="1868" marR="1868" marT="1868" marB="17928" anchor="ctr">
                    <a:solidFill>
                      <a:schemeClr val="bg1"/>
                    </a:solidFill>
                  </a:tcPr>
                </a:tc>
                <a:tc>
                  <a:txBody>
                    <a:bodyPr/>
                    <a:lstStyle/>
                    <a:p>
                      <a:pPr algn="ctr" fontAlgn="ctr"/>
                      <a:r>
                        <a:rPr lang="en-US" sz="1200" b="0" i="0" u="none" strike="noStrike">
                          <a:solidFill>
                            <a:srgbClr val="005F00"/>
                          </a:solidFill>
                          <a:effectLst/>
                          <a:latin typeface="Arial" panose="020B0604020202020204" pitchFamily="34" charset="0"/>
                        </a:rPr>
                        <a:t>83.7%</a:t>
                      </a:r>
                      <a:endParaRPr lang="en-GB" sz="1200" b="0" i="0" u="none" strike="noStrike">
                        <a:solidFill>
                          <a:srgbClr val="005F00"/>
                        </a:solidFill>
                        <a:effectLst/>
                        <a:latin typeface="Arial" panose="020B0604020202020204" pitchFamily="34" charset="0"/>
                      </a:endParaRPr>
                    </a:p>
                  </a:txBody>
                  <a:tcPr marL="1868" marR="1868" marT="1868" marB="17928" anchor="ctr">
                    <a:solidFill>
                      <a:schemeClr val="bg1"/>
                    </a:solidFill>
                  </a:tcPr>
                </a:tc>
                <a:tc>
                  <a:txBody>
                    <a:bodyPr/>
                    <a:lstStyle/>
                    <a:p>
                      <a:pPr algn="ctr" fontAlgn="ctr"/>
                      <a:r>
                        <a:rPr lang="en-US" sz="1200" b="0" i="0" u="none" strike="noStrike">
                          <a:solidFill>
                            <a:srgbClr val="AA0000"/>
                          </a:solidFill>
                          <a:effectLst/>
                          <a:latin typeface="Arial" panose="020B0604020202020204" pitchFamily="34" charset="0"/>
                        </a:rPr>
                        <a:t>58.3%</a:t>
                      </a:r>
                      <a:endParaRPr lang="en-GB" sz="1200" b="0" i="0" u="none" strike="noStrike">
                        <a:solidFill>
                          <a:srgbClr val="AA0000"/>
                        </a:solidFill>
                        <a:effectLst/>
                        <a:latin typeface="Arial" panose="020B0604020202020204" pitchFamily="34" charset="0"/>
                      </a:endParaRPr>
                    </a:p>
                  </a:txBody>
                  <a:tcPr marL="1868" marR="1868" marT="1868" marB="17928" anchor="ctr">
                    <a:solidFill>
                      <a:schemeClr val="bg1"/>
                    </a:solidFill>
                  </a:tcPr>
                </a:tc>
                <a:tc>
                  <a:txBody>
                    <a:bodyPr/>
                    <a:lstStyle/>
                    <a:p>
                      <a:pPr algn="ctr"/>
                      <a:r>
                        <a:rPr lang="en-US" sz="1200">
                          <a:solidFill>
                            <a:srgbClr val="8D0000"/>
                          </a:solidFill>
                        </a:rPr>
                        <a:t>48.8%</a:t>
                      </a:r>
                      <a:endParaRPr lang="en-GB" sz="1200">
                        <a:solidFill>
                          <a:srgbClr val="8D0000"/>
                        </a:solidFill>
                      </a:endParaRPr>
                    </a:p>
                  </a:txBody>
                  <a:tcPr marL="1868" marR="1868" marT="1868" marB="17928" anchor="ctr">
                    <a:solidFill>
                      <a:schemeClr val="bg1"/>
                    </a:solidFill>
                  </a:tcPr>
                </a:tc>
                <a:extLst>
                  <a:ext uri="{0D108BD9-81ED-4DB2-BD59-A6C34878D82A}">
                    <a16:rowId xmlns:a16="http://schemas.microsoft.com/office/drawing/2014/main" val="3621899021"/>
                  </a:ext>
                </a:extLst>
              </a:tr>
            </a:tbl>
          </a:graphicData>
        </a:graphic>
      </p:graphicFrame>
      <p:graphicFrame>
        <p:nvGraphicFramePr>
          <p:cNvPr id="4" name="Table 3">
            <a:extLst>
              <a:ext uri="{FF2B5EF4-FFF2-40B4-BE49-F238E27FC236}">
                <a16:creationId xmlns:a16="http://schemas.microsoft.com/office/drawing/2014/main" id="{FB3EA48A-ACFD-2B53-4FFA-81A94AB6EC3E}"/>
              </a:ext>
            </a:extLst>
          </p:cNvPr>
          <p:cNvGraphicFramePr>
            <a:graphicFrameLocks noGrp="1"/>
          </p:cNvGraphicFramePr>
          <p:nvPr>
            <p:extLst>
              <p:ext uri="{D42A27DB-BD31-4B8C-83A1-F6EECF244321}">
                <p14:modId xmlns:p14="http://schemas.microsoft.com/office/powerpoint/2010/main" val="3606030504"/>
              </p:ext>
            </p:extLst>
          </p:nvPr>
        </p:nvGraphicFramePr>
        <p:xfrm>
          <a:off x="472782" y="3597822"/>
          <a:ext cx="4685747" cy="1915384"/>
        </p:xfrm>
        <a:graphic>
          <a:graphicData uri="http://schemas.openxmlformats.org/drawingml/2006/table">
            <a:tbl>
              <a:tblPr>
                <a:tableStyleId>{5940675A-B579-460E-94D1-54222C63F5DA}</a:tableStyleId>
              </a:tblPr>
              <a:tblGrid>
                <a:gridCol w="2108761">
                  <a:extLst>
                    <a:ext uri="{9D8B030D-6E8A-4147-A177-3AD203B41FA5}">
                      <a16:colId xmlns:a16="http://schemas.microsoft.com/office/drawing/2014/main" val="2778779833"/>
                    </a:ext>
                  </a:extLst>
                </a:gridCol>
                <a:gridCol w="850245">
                  <a:extLst>
                    <a:ext uri="{9D8B030D-6E8A-4147-A177-3AD203B41FA5}">
                      <a16:colId xmlns:a16="http://schemas.microsoft.com/office/drawing/2014/main" val="2583132868"/>
                    </a:ext>
                  </a:extLst>
                </a:gridCol>
                <a:gridCol w="890733">
                  <a:extLst>
                    <a:ext uri="{9D8B030D-6E8A-4147-A177-3AD203B41FA5}">
                      <a16:colId xmlns:a16="http://schemas.microsoft.com/office/drawing/2014/main" val="1390406967"/>
                    </a:ext>
                  </a:extLst>
                </a:gridCol>
                <a:gridCol w="836008">
                  <a:extLst>
                    <a:ext uri="{9D8B030D-6E8A-4147-A177-3AD203B41FA5}">
                      <a16:colId xmlns:a16="http://schemas.microsoft.com/office/drawing/2014/main" val="3042714998"/>
                    </a:ext>
                  </a:extLst>
                </a:gridCol>
              </a:tblGrid>
              <a:tr h="299868">
                <a:tc>
                  <a:txBody>
                    <a:bodyPr/>
                    <a:lstStyle/>
                    <a:p>
                      <a:pPr algn="l" fontAlgn="ctr"/>
                      <a:r>
                        <a:rPr lang="en-US" sz="1200" b="1" i="0" u="none" strike="noStrike">
                          <a:solidFill>
                            <a:srgbClr val="000000"/>
                          </a:solidFill>
                          <a:effectLst/>
                          <a:latin typeface="Arial" panose="020B0604020202020204" pitchFamily="34" charset="0"/>
                        </a:rPr>
                        <a:t>Disability - Yes</a:t>
                      </a:r>
                    </a:p>
                  </a:txBody>
                  <a:tcPr marL="1868" marR="1868" marT="1868" marB="0" anchor="ctr">
                    <a:solidFill>
                      <a:schemeClr val="accent4">
                        <a:lumMod val="40000"/>
                        <a:lumOff val="60000"/>
                      </a:schemeClr>
                    </a:solidFill>
                  </a:tcPr>
                </a:tc>
                <a:tc>
                  <a:txBody>
                    <a:bodyPr/>
                    <a:lstStyle/>
                    <a:p>
                      <a:pPr algn="ctr" fontAlgn="ctr"/>
                      <a:r>
                        <a:rPr lang="en-GB" sz="1200" b="1" u="none" strike="noStrike">
                          <a:effectLst/>
                        </a:rPr>
                        <a:t>Application to Shortlist</a:t>
                      </a:r>
                      <a:endParaRPr lang="en-GB" sz="1200" b="1" i="0" u="none" strike="noStrike">
                        <a:solidFill>
                          <a:srgbClr val="000000"/>
                        </a:solidFill>
                        <a:effectLst/>
                        <a:latin typeface="Arial" panose="020B0604020202020204" pitchFamily="34" charset="0"/>
                      </a:endParaRPr>
                    </a:p>
                  </a:txBody>
                  <a:tcPr marL="1868" marR="1868" marT="1868" marB="0" anchor="ctr">
                    <a:solidFill>
                      <a:schemeClr val="accent4">
                        <a:lumMod val="40000"/>
                        <a:lumOff val="60000"/>
                      </a:schemeClr>
                    </a:solidFill>
                  </a:tcPr>
                </a:tc>
                <a:tc>
                  <a:txBody>
                    <a:bodyPr/>
                    <a:lstStyle/>
                    <a:p>
                      <a:pPr algn="ctr" fontAlgn="ctr"/>
                      <a:r>
                        <a:rPr lang="en-GB" sz="1200" b="1" u="none" strike="noStrike">
                          <a:effectLst/>
                        </a:rPr>
                        <a:t>Shortlisting to Offer</a:t>
                      </a:r>
                    </a:p>
                  </a:txBody>
                  <a:tcPr marL="1868" marR="1868" marT="1868" marB="0" anchor="ctr">
                    <a:solidFill>
                      <a:schemeClr val="accent4">
                        <a:lumMod val="40000"/>
                        <a:lumOff val="60000"/>
                      </a:schemeClr>
                    </a:solidFill>
                  </a:tcPr>
                </a:tc>
                <a:tc>
                  <a:txBody>
                    <a:bodyPr/>
                    <a:lstStyle/>
                    <a:p>
                      <a:pPr algn="ctr"/>
                      <a:r>
                        <a:rPr lang="en-GB" sz="1200" b="1" u="none" strike="noStrike">
                          <a:effectLst/>
                        </a:rPr>
                        <a:t>Application to Offer</a:t>
                      </a:r>
                    </a:p>
                  </a:txBody>
                  <a:tcPr marL="1868" marR="1868" marT="1868" marB="0" anchor="ctr">
                    <a:solidFill>
                      <a:schemeClr val="accent4">
                        <a:lumMod val="40000"/>
                        <a:lumOff val="60000"/>
                      </a:schemeClr>
                    </a:solidFill>
                  </a:tcPr>
                </a:tc>
                <a:extLst>
                  <a:ext uri="{0D108BD9-81ED-4DB2-BD59-A6C34878D82A}">
                    <a16:rowId xmlns:a16="http://schemas.microsoft.com/office/drawing/2014/main" val="4031162297"/>
                  </a:ext>
                </a:extLst>
              </a:tr>
              <a:tr h="234932">
                <a:tc>
                  <a:txBody>
                    <a:bodyPr/>
                    <a:lstStyle/>
                    <a:p>
                      <a:pPr algn="l" fontAlgn="ctr"/>
                      <a:r>
                        <a:rPr lang="en-US" sz="1200" b="1" i="0" u="none" strike="noStrike">
                          <a:solidFill>
                            <a:srgbClr val="000000"/>
                          </a:solidFill>
                          <a:effectLst/>
                          <a:latin typeface="Arial" panose="020B0604020202020204" pitchFamily="34" charset="0"/>
                        </a:rPr>
                        <a:t>CQC 2023-24</a:t>
                      </a:r>
                      <a:endParaRPr lang="en-GB" sz="1200" b="1" i="0" u="none" strike="noStrike">
                        <a:solidFill>
                          <a:srgbClr val="000000"/>
                        </a:solidFill>
                        <a:effectLst/>
                        <a:latin typeface="Arial" panose="020B0604020202020204" pitchFamily="34" charset="0"/>
                      </a:endParaRPr>
                    </a:p>
                  </a:txBody>
                  <a:tcPr marL="1868" marR="1868" marT="1868" marB="17928" anchor="ctr">
                    <a:solidFill>
                      <a:schemeClr val="accent2">
                        <a:lumMod val="40000"/>
                        <a:lumOff val="60000"/>
                      </a:schemeClr>
                    </a:solidFill>
                  </a:tcPr>
                </a:tc>
                <a:tc>
                  <a:txBody>
                    <a:bodyPr/>
                    <a:lstStyle/>
                    <a:p>
                      <a:pPr algn="ctr" fontAlgn="ctr"/>
                      <a:r>
                        <a:rPr lang="en-US" sz="1200" b="0" i="0" u="none" strike="noStrike">
                          <a:solidFill>
                            <a:srgbClr val="005F00"/>
                          </a:solidFill>
                          <a:effectLst/>
                          <a:latin typeface="Arial" panose="020B0604020202020204" pitchFamily="34" charset="0"/>
                        </a:rPr>
                        <a:t>139.3%</a:t>
                      </a:r>
                      <a:endParaRPr lang="en-GB" sz="1200" b="0" i="0" u="none" strike="noStrike">
                        <a:solidFill>
                          <a:srgbClr val="005F00"/>
                        </a:solidFill>
                        <a:effectLst/>
                        <a:latin typeface="Arial" panose="020B0604020202020204" pitchFamily="34" charset="0"/>
                      </a:endParaRPr>
                    </a:p>
                  </a:txBody>
                  <a:tcPr marL="1868" marR="1868" marT="1868" marB="17928" anchor="ctr">
                    <a:solidFill>
                      <a:schemeClr val="accent2">
                        <a:lumMod val="40000"/>
                        <a:lumOff val="60000"/>
                      </a:schemeClr>
                    </a:solidFill>
                  </a:tcPr>
                </a:tc>
                <a:tc>
                  <a:txBody>
                    <a:bodyPr/>
                    <a:lstStyle/>
                    <a:p>
                      <a:pPr algn="ctr"/>
                      <a:r>
                        <a:rPr lang="en-US" sz="1200">
                          <a:solidFill>
                            <a:srgbClr val="005F00"/>
                          </a:solidFill>
                        </a:rPr>
                        <a:t>88.9%</a:t>
                      </a:r>
                      <a:endParaRPr lang="en-GB" sz="1200">
                        <a:solidFill>
                          <a:srgbClr val="005F00"/>
                        </a:solidFill>
                      </a:endParaRPr>
                    </a:p>
                  </a:txBody>
                  <a:tcPr marL="35856" marR="35856" marT="17928" marB="17928" anchor="ctr">
                    <a:solidFill>
                      <a:schemeClr val="accent2">
                        <a:lumMod val="40000"/>
                        <a:lumOff val="60000"/>
                      </a:schemeClr>
                    </a:solidFill>
                  </a:tcPr>
                </a:tc>
                <a:tc>
                  <a:txBody>
                    <a:bodyPr/>
                    <a:lstStyle/>
                    <a:p>
                      <a:pPr algn="ctr"/>
                      <a:r>
                        <a:rPr lang="en-US" sz="1200">
                          <a:solidFill>
                            <a:srgbClr val="005F00"/>
                          </a:solidFill>
                        </a:rPr>
                        <a:t>123.8%</a:t>
                      </a:r>
                      <a:endParaRPr lang="en-GB" sz="1200">
                        <a:solidFill>
                          <a:srgbClr val="005F00"/>
                        </a:solidFill>
                      </a:endParaRPr>
                    </a:p>
                  </a:txBody>
                  <a:tcPr marL="35856" marR="35856" marT="17928" marB="17928" anchor="ctr">
                    <a:solidFill>
                      <a:schemeClr val="accent2">
                        <a:lumMod val="40000"/>
                        <a:lumOff val="60000"/>
                      </a:schemeClr>
                    </a:solidFill>
                  </a:tcPr>
                </a:tc>
                <a:extLst>
                  <a:ext uri="{0D108BD9-81ED-4DB2-BD59-A6C34878D82A}">
                    <a16:rowId xmlns:a16="http://schemas.microsoft.com/office/drawing/2014/main" val="1781108486"/>
                  </a:ext>
                </a:extLst>
              </a:tr>
              <a:tr h="234932">
                <a:tc>
                  <a:txBody>
                    <a:bodyPr/>
                    <a:lstStyle/>
                    <a:p>
                      <a:pPr algn="l" fontAlgn="ctr"/>
                      <a:r>
                        <a:rPr lang="en-US" sz="1200" b="1" i="0" u="none" strike="noStrike">
                          <a:solidFill>
                            <a:srgbClr val="000000"/>
                          </a:solidFill>
                          <a:effectLst/>
                          <a:latin typeface="Arial" panose="020B0604020202020204" pitchFamily="34" charset="0"/>
                        </a:rPr>
                        <a:t>CQC 2024-25</a:t>
                      </a:r>
                      <a:endParaRPr lang="en-GB" sz="1200" b="1" i="0" u="none" strike="noStrike">
                        <a:solidFill>
                          <a:srgbClr val="000000"/>
                        </a:solidFill>
                        <a:effectLst/>
                        <a:latin typeface="Arial" panose="020B0604020202020204" pitchFamily="34" charset="0"/>
                      </a:endParaRPr>
                    </a:p>
                  </a:txBody>
                  <a:tcPr marL="1868" marR="1868" marT="1868" marB="17928" anchor="ctr">
                    <a:solidFill>
                      <a:schemeClr val="accent2">
                        <a:lumMod val="40000"/>
                        <a:lumOff val="60000"/>
                      </a:schemeClr>
                    </a:solidFill>
                  </a:tcPr>
                </a:tc>
                <a:tc>
                  <a:txBody>
                    <a:bodyPr/>
                    <a:lstStyle/>
                    <a:p>
                      <a:pPr algn="ctr" fontAlgn="ctr"/>
                      <a:r>
                        <a:rPr lang="en-US" sz="1200" b="0" i="0" u="none" strike="noStrike">
                          <a:solidFill>
                            <a:srgbClr val="005F00"/>
                          </a:solidFill>
                          <a:effectLst/>
                          <a:latin typeface="Arial" panose="020B0604020202020204" pitchFamily="34" charset="0"/>
                        </a:rPr>
                        <a:t>144.7%</a:t>
                      </a:r>
                      <a:endParaRPr lang="en-GB" sz="1200" b="0" i="0" u="none" strike="noStrike">
                        <a:solidFill>
                          <a:srgbClr val="005F00"/>
                        </a:solidFill>
                        <a:effectLst/>
                        <a:latin typeface="Arial" panose="020B0604020202020204" pitchFamily="34" charset="0"/>
                      </a:endParaRPr>
                    </a:p>
                  </a:txBody>
                  <a:tcPr marL="1868" marR="1868" marT="1868" marB="17928" anchor="ctr">
                    <a:solidFill>
                      <a:schemeClr val="accent2">
                        <a:lumMod val="40000"/>
                        <a:lumOff val="60000"/>
                      </a:schemeClr>
                    </a:solidFill>
                  </a:tcPr>
                </a:tc>
                <a:tc>
                  <a:txBody>
                    <a:bodyPr/>
                    <a:lstStyle/>
                    <a:p>
                      <a:pPr algn="ctr"/>
                      <a:r>
                        <a:rPr lang="en-US" sz="1200">
                          <a:solidFill>
                            <a:srgbClr val="005F00"/>
                          </a:solidFill>
                        </a:rPr>
                        <a:t>120.7%</a:t>
                      </a:r>
                      <a:endParaRPr lang="en-GB" sz="1200">
                        <a:solidFill>
                          <a:srgbClr val="005F00"/>
                        </a:solidFill>
                      </a:endParaRPr>
                    </a:p>
                  </a:txBody>
                  <a:tcPr marL="35856" marR="35856" marT="17928" marB="17928" anchor="ctr">
                    <a:solidFill>
                      <a:schemeClr val="accent2">
                        <a:lumMod val="40000"/>
                        <a:lumOff val="60000"/>
                      </a:schemeClr>
                    </a:solidFill>
                  </a:tcPr>
                </a:tc>
                <a:tc>
                  <a:txBody>
                    <a:bodyPr/>
                    <a:lstStyle/>
                    <a:p>
                      <a:pPr algn="ctr"/>
                      <a:r>
                        <a:rPr lang="en-US" sz="1200">
                          <a:solidFill>
                            <a:srgbClr val="005F00"/>
                          </a:solidFill>
                        </a:rPr>
                        <a:t>174.6%</a:t>
                      </a:r>
                      <a:endParaRPr lang="en-GB" sz="1200">
                        <a:solidFill>
                          <a:srgbClr val="005F00"/>
                        </a:solidFill>
                      </a:endParaRPr>
                    </a:p>
                  </a:txBody>
                  <a:tcPr marL="35856" marR="35856" marT="17928" marB="17928" anchor="ctr">
                    <a:solidFill>
                      <a:schemeClr val="accent2">
                        <a:lumMod val="40000"/>
                        <a:lumOff val="60000"/>
                      </a:schemeClr>
                    </a:solidFill>
                  </a:tcPr>
                </a:tc>
                <a:extLst>
                  <a:ext uri="{0D108BD9-81ED-4DB2-BD59-A6C34878D82A}">
                    <a16:rowId xmlns:a16="http://schemas.microsoft.com/office/drawing/2014/main" val="1129485295"/>
                  </a:ext>
                </a:extLst>
              </a:tr>
              <a:tr h="234932">
                <a:tc>
                  <a:txBody>
                    <a:bodyPr/>
                    <a:lstStyle/>
                    <a:p>
                      <a:pPr algn="l" fontAlgn="ctr"/>
                      <a:r>
                        <a:rPr lang="en-US" sz="1200" b="0" i="0" u="none" strike="noStrike">
                          <a:solidFill>
                            <a:srgbClr val="000000"/>
                          </a:solidFill>
                          <a:effectLst/>
                          <a:latin typeface="Arial" panose="020B0604020202020204" pitchFamily="34" charset="0"/>
                        </a:rPr>
                        <a:t>Grade A &amp; Exec</a:t>
                      </a:r>
                      <a:endParaRPr lang="en-GB" sz="1200" b="0" i="0" u="none" strike="noStrike">
                        <a:solidFill>
                          <a:srgbClr val="000000"/>
                        </a:solidFill>
                        <a:effectLst/>
                        <a:latin typeface="Arial" panose="020B0604020202020204" pitchFamily="34" charset="0"/>
                      </a:endParaRPr>
                    </a:p>
                  </a:txBody>
                  <a:tcPr marL="1868" marR="1868" marT="1868" marB="17928" anchor="ctr">
                    <a:noFill/>
                  </a:tcPr>
                </a:tc>
                <a:tc>
                  <a:txBody>
                    <a:bodyPr/>
                    <a:lstStyle/>
                    <a:p>
                      <a:pPr algn="ctr" fontAlgn="ctr"/>
                      <a:r>
                        <a:rPr lang="en-US" sz="1200" b="0" i="0" u="none" strike="noStrike">
                          <a:solidFill>
                            <a:srgbClr val="005F00"/>
                          </a:solidFill>
                          <a:effectLst/>
                          <a:latin typeface="Arial" panose="020B0604020202020204" pitchFamily="34" charset="0"/>
                        </a:rPr>
                        <a:t>147.1%</a:t>
                      </a:r>
                      <a:endParaRPr lang="en-GB" sz="1200" b="0" i="0" u="none" strike="noStrike">
                        <a:solidFill>
                          <a:srgbClr val="005F00"/>
                        </a:solidFill>
                        <a:effectLst/>
                        <a:latin typeface="Arial" panose="020B0604020202020204" pitchFamily="34" charset="0"/>
                      </a:endParaRPr>
                    </a:p>
                  </a:txBody>
                  <a:tcPr marL="1868" marR="1868" marT="1868" marB="17928" anchor="ctr">
                    <a:noFill/>
                  </a:tcPr>
                </a:tc>
                <a:tc>
                  <a:txBody>
                    <a:bodyPr/>
                    <a:lstStyle/>
                    <a:p>
                      <a:pPr algn="ctr"/>
                      <a:r>
                        <a:rPr lang="en-US" sz="1200">
                          <a:solidFill>
                            <a:srgbClr val="005F00"/>
                          </a:solidFill>
                        </a:rPr>
                        <a:t>111.5%</a:t>
                      </a:r>
                      <a:endParaRPr lang="en-GB" sz="1200">
                        <a:solidFill>
                          <a:srgbClr val="005F00"/>
                        </a:solidFill>
                      </a:endParaRPr>
                    </a:p>
                  </a:txBody>
                  <a:tcPr marL="35856" marR="35856" marT="17928" marB="17928" anchor="ctr">
                    <a:noFill/>
                  </a:tcPr>
                </a:tc>
                <a:tc>
                  <a:txBody>
                    <a:bodyPr/>
                    <a:lstStyle/>
                    <a:p>
                      <a:pPr algn="ctr"/>
                      <a:r>
                        <a:rPr lang="en-US" sz="1200">
                          <a:solidFill>
                            <a:srgbClr val="005F00"/>
                          </a:solidFill>
                        </a:rPr>
                        <a:t>164.0%</a:t>
                      </a:r>
                      <a:endParaRPr lang="en-GB" sz="1200">
                        <a:solidFill>
                          <a:srgbClr val="005F00"/>
                        </a:solidFill>
                      </a:endParaRPr>
                    </a:p>
                  </a:txBody>
                  <a:tcPr marL="35856" marR="35856" marT="17928" marB="17928" anchor="ctr">
                    <a:noFill/>
                  </a:tcPr>
                </a:tc>
                <a:extLst>
                  <a:ext uri="{0D108BD9-81ED-4DB2-BD59-A6C34878D82A}">
                    <a16:rowId xmlns:a16="http://schemas.microsoft.com/office/drawing/2014/main" val="607505238"/>
                  </a:ext>
                </a:extLst>
              </a:tr>
              <a:tr h="234932">
                <a:tc>
                  <a:txBody>
                    <a:bodyPr/>
                    <a:lstStyle/>
                    <a:p>
                      <a:pPr algn="l" fontAlgn="ctr"/>
                      <a:r>
                        <a:rPr lang="en-US" sz="1200" b="0" i="0" u="none" strike="noStrike">
                          <a:solidFill>
                            <a:srgbClr val="000000"/>
                          </a:solidFill>
                          <a:effectLst/>
                          <a:latin typeface="Arial" panose="020B0604020202020204" pitchFamily="34" charset="0"/>
                        </a:rPr>
                        <a:t>Corporate Services</a:t>
                      </a:r>
                      <a:endParaRPr lang="en-GB" sz="1200" b="0" i="0" u="none" strike="noStrike">
                        <a:solidFill>
                          <a:srgbClr val="0000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005F00"/>
                          </a:solidFill>
                          <a:effectLst/>
                          <a:latin typeface="Arial" panose="020B0604020202020204" pitchFamily="34" charset="0"/>
                        </a:rPr>
                        <a:t>120.3%</a:t>
                      </a:r>
                      <a:endParaRPr lang="en-GB" sz="1200" b="0" i="0" u="none" strike="noStrike">
                        <a:solidFill>
                          <a:srgbClr val="005F00"/>
                        </a:solidFill>
                        <a:effectLst/>
                        <a:latin typeface="Arial" panose="020B0604020202020204" pitchFamily="34" charset="0"/>
                      </a:endParaRPr>
                    </a:p>
                  </a:txBody>
                  <a:tcPr marL="1868" marR="1868" marT="1868" marB="17928" anchor="ctr"/>
                </a:tc>
                <a:tc>
                  <a:txBody>
                    <a:bodyPr/>
                    <a:lstStyle/>
                    <a:p>
                      <a:pPr algn="ctr"/>
                      <a:r>
                        <a:rPr lang="en-US" sz="1200">
                          <a:solidFill>
                            <a:srgbClr val="005F00"/>
                          </a:solidFill>
                        </a:rPr>
                        <a:t>158.7%</a:t>
                      </a:r>
                      <a:endParaRPr lang="en-GB" sz="1200">
                        <a:solidFill>
                          <a:srgbClr val="005F00"/>
                        </a:solidFill>
                      </a:endParaRPr>
                    </a:p>
                  </a:txBody>
                  <a:tcPr marL="35856" marR="35856" marT="17928" marB="17928" anchor="ctr"/>
                </a:tc>
                <a:tc>
                  <a:txBody>
                    <a:bodyPr/>
                    <a:lstStyle/>
                    <a:p>
                      <a:pPr algn="ctr"/>
                      <a:r>
                        <a:rPr lang="en-US" sz="1200">
                          <a:solidFill>
                            <a:srgbClr val="005F00"/>
                          </a:solidFill>
                        </a:rPr>
                        <a:t>190.8%</a:t>
                      </a:r>
                      <a:endParaRPr lang="en-GB" sz="1200">
                        <a:solidFill>
                          <a:srgbClr val="005F00"/>
                        </a:solidFill>
                      </a:endParaRPr>
                    </a:p>
                  </a:txBody>
                  <a:tcPr marL="35856" marR="35856" marT="17928" marB="17928" anchor="ctr"/>
                </a:tc>
                <a:extLst>
                  <a:ext uri="{0D108BD9-81ED-4DB2-BD59-A6C34878D82A}">
                    <a16:rowId xmlns:a16="http://schemas.microsoft.com/office/drawing/2014/main" val="357739936"/>
                  </a:ext>
                </a:extLst>
              </a:tr>
              <a:tr h="188102">
                <a:tc>
                  <a:txBody>
                    <a:bodyPr/>
                    <a:lstStyle/>
                    <a:p>
                      <a:pPr algn="l" fontAlgn="ctr"/>
                      <a:r>
                        <a:rPr lang="en-US" sz="1200" b="0" i="0" u="none" strike="noStrike">
                          <a:solidFill>
                            <a:srgbClr val="000000"/>
                          </a:solidFill>
                          <a:effectLst/>
                          <a:latin typeface="Arial" panose="020B0604020202020204" pitchFamily="34" charset="0"/>
                        </a:rPr>
                        <a:t>Engagement Policy &amp; Strategy</a:t>
                      </a:r>
                      <a:endParaRPr lang="en-GB" sz="1200" b="0" i="0" u="none" strike="noStrike">
                        <a:solidFill>
                          <a:srgbClr val="0000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005F00"/>
                          </a:solidFill>
                          <a:effectLst/>
                          <a:latin typeface="Arial" panose="020B0604020202020204" pitchFamily="34" charset="0"/>
                        </a:rPr>
                        <a:t>271.9%</a:t>
                      </a:r>
                      <a:endParaRPr lang="en-GB" sz="1200" b="0" i="0" u="none" strike="noStrike">
                        <a:solidFill>
                          <a:srgbClr val="005F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8B0000"/>
                          </a:solidFill>
                          <a:effectLst/>
                          <a:latin typeface="Arial" panose="020B0604020202020204" pitchFamily="34" charset="0"/>
                        </a:rPr>
                        <a:t>65.8%</a:t>
                      </a:r>
                      <a:endParaRPr lang="en-GB" sz="1200" b="0" i="0" u="none" strike="noStrike">
                        <a:solidFill>
                          <a:srgbClr val="8B0000"/>
                        </a:solidFill>
                        <a:effectLst/>
                        <a:latin typeface="Arial" panose="020B0604020202020204" pitchFamily="34" charset="0"/>
                      </a:endParaRPr>
                    </a:p>
                  </a:txBody>
                  <a:tcPr marL="1868" marR="1868" marT="1868" marB="17928" anchor="ctr"/>
                </a:tc>
                <a:tc>
                  <a:txBody>
                    <a:bodyPr/>
                    <a:lstStyle/>
                    <a:p>
                      <a:pPr algn="ctr"/>
                      <a:r>
                        <a:rPr lang="en-US" sz="1200">
                          <a:solidFill>
                            <a:srgbClr val="005F00"/>
                          </a:solidFill>
                        </a:rPr>
                        <a:t>178.9%</a:t>
                      </a:r>
                      <a:endParaRPr lang="en-GB" sz="1200">
                        <a:solidFill>
                          <a:srgbClr val="005F00"/>
                        </a:solidFill>
                      </a:endParaRPr>
                    </a:p>
                  </a:txBody>
                  <a:tcPr marL="1868" marR="1868" marT="1868" marB="17928" anchor="ctr"/>
                </a:tc>
                <a:extLst>
                  <a:ext uri="{0D108BD9-81ED-4DB2-BD59-A6C34878D82A}">
                    <a16:rowId xmlns:a16="http://schemas.microsoft.com/office/drawing/2014/main" val="3133007004"/>
                  </a:ext>
                </a:extLst>
              </a:tr>
              <a:tr h="91508">
                <a:tc>
                  <a:txBody>
                    <a:bodyPr/>
                    <a:lstStyle/>
                    <a:p>
                      <a:pPr algn="l" fontAlgn="ctr"/>
                      <a:r>
                        <a:rPr lang="en-US" sz="1200" b="0" i="0" u="none" strike="noStrike">
                          <a:solidFill>
                            <a:srgbClr val="000000"/>
                          </a:solidFill>
                          <a:effectLst/>
                          <a:latin typeface="Arial" panose="020B0604020202020204" pitchFamily="34" charset="0"/>
                        </a:rPr>
                        <a:t>Operations &amp; Reg Leadership</a:t>
                      </a:r>
                      <a:endParaRPr lang="en-GB" sz="1200" b="0" i="0" u="none" strike="noStrike">
                        <a:solidFill>
                          <a:srgbClr val="0000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005F00"/>
                          </a:solidFill>
                          <a:effectLst/>
                          <a:latin typeface="Arial" panose="020B0604020202020204" pitchFamily="34" charset="0"/>
                        </a:rPr>
                        <a:t>138.5%</a:t>
                      </a:r>
                      <a:endParaRPr lang="en-GB" sz="1200" b="0" i="0" u="none" strike="noStrike">
                        <a:solidFill>
                          <a:srgbClr val="005F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005F00"/>
                          </a:solidFill>
                          <a:effectLst/>
                          <a:latin typeface="Arial" panose="020B0604020202020204" pitchFamily="34" charset="0"/>
                        </a:rPr>
                        <a:t>122.0%</a:t>
                      </a:r>
                      <a:endParaRPr lang="en-GB" sz="1200" b="0" i="0" u="none" strike="noStrike">
                        <a:solidFill>
                          <a:srgbClr val="005F00"/>
                        </a:solidFill>
                        <a:effectLst/>
                        <a:latin typeface="Arial" panose="020B0604020202020204" pitchFamily="34" charset="0"/>
                      </a:endParaRPr>
                    </a:p>
                  </a:txBody>
                  <a:tcPr marL="1868" marR="1868" marT="1868" marB="17928" anchor="ctr"/>
                </a:tc>
                <a:tc>
                  <a:txBody>
                    <a:bodyPr/>
                    <a:lstStyle/>
                    <a:p>
                      <a:pPr algn="ctr"/>
                      <a:r>
                        <a:rPr lang="en-US" sz="1200">
                          <a:solidFill>
                            <a:srgbClr val="005F00"/>
                          </a:solidFill>
                        </a:rPr>
                        <a:t>169.0%</a:t>
                      </a:r>
                      <a:endParaRPr lang="en-GB" sz="1200">
                        <a:solidFill>
                          <a:srgbClr val="005F00"/>
                        </a:solidFill>
                      </a:endParaRPr>
                    </a:p>
                  </a:txBody>
                  <a:tcPr marL="1868" marR="1868" marT="1868" marB="17928" anchor="ctr"/>
                </a:tc>
                <a:extLst>
                  <a:ext uri="{0D108BD9-81ED-4DB2-BD59-A6C34878D82A}">
                    <a16:rowId xmlns:a16="http://schemas.microsoft.com/office/drawing/2014/main" val="2920853108"/>
                  </a:ext>
                </a:extLst>
              </a:tr>
              <a:tr h="170764">
                <a:tc>
                  <a:txBody>
                    <a:bodyPr/>
                    <a:lstStyle/>
                    <a:p>
                      <a:pPr algn="l" fontAlgn="ctr"/>
                      <a:r>
                        <a:rPr lang="en-US" sz="1200" b="0" i="0" u="none" strike="noStrike">
                          <a:solidFill>
                            <a:srgbClr val="000000"/>
                          </a:solidFill>
                          <a:effectLst/>
                          <a:latin typeface="Arial" panose="020B0604020202020204" pitchFamily="34" charset="0"/>
                        </a:rPr>
                        <a:t>Technology, Data &amp; Insight</a:t>
                      </a:r>
                      <a:endParaRPr lang="en-GB" sz="1200" b="0" i="0" u="none" strike="noStrike">
                        <a:solidFill>
                          <a:srgbClr val="0000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005F00"/>
                          </a:solidFill>
                          <a:effectLst/>
                          <a:latin typeface="Arial" panose="020B0604020202020204" pitchFamily="34" charset="0"/>
                        </a:rPr>
                        <a:t>164.1%</a:t>
                      </a:r>
                      <a:endParaRPr lang="en-GB" sz="1200" b="0" i="0" u="none" strike="noStrike">
                        <a:solidFill>
                          <a:srgbClr val="005F00"/>
                        </a:solidFill>
                        <a:effectLst/>
                        <a:latin typeface="Arial" panose="020B0604020202020204" pitchFamily="34" charset="0"/>
                      </a:endParaRPr>
                    </a:p>
                  </a:txBody>
                  <a:tcPr marL="1868" marR="1868" marT="1868" marB="17928" anchor="ctr"/>
                </a:tc>
                <a:tc>
                  <a:txBody>
                    <a:bodyPr/>
                    <a:lstStyle/>
                    <a:p>
                      <a:pPr algn="ctr" fontAlgn="ctr"/>
                      <a:r>
                        <a:rPr lang="en-US" sz="1200" b="0" i="0" u="none" strike="noStrike">
                          <a:solidFill>
                            <a:srgbClr val="8B0000"/>
                          </a:solidFill>
                          <a:effectLst/>
                          <a:latin typeface="Arial" panose="020B0604020202020204" pitchFamily="34" charset="0"/>
                        </a:rPr>
                        <a:t>78.0%</a:t>
                      </a:r>
                      <a:endParaRPr lang="en-GB" sz="1200" b="0" i="0" u="none" strike="noStrike">
                        <a:solidFill>
                          <a:srgbClr val="8B0000"/>
                        </a:solidFill>
                        <a:effectLst/>
                        <a:latin typeface="Arial" panose="020B0604020202020204" pitchFamily="34" charset="0"/>
                      </a:endParaRPr>
                    </a:p>
                  </a:txBody>
                  <a:tcPr marL="1868" marR="1868" marT="1868" marB="17928" anchor="ctr"/>
                </a:tc>
                <a:tc>
                  <a:txBody>
                    <a:bodyPr/>
                    <a:lstStyle/>
                    <a:p>
                      <a:pPr algn="ctr"/>
                      <a:r>
                        <a:rPr lang="en-US" sz="1200">
                          <a:solidFill>
                            <a:srgbClr val="005F00"/>
                          </a:solidFill>
                        </a:rPr>
                        <a:t>128.0%</a:t>
                      </a:r>
                      <a:endParaRPr lang="en-GB" sz="1200">
                        <a:solidFill>
                          <a:srgbClr val="005F00"/>
                        </a:solidFill>
                      </a:endParaRPr>
                    </a:p>
                  </a:txBody>
                  <a:tcPr marL="1868" marR="1868" marT="1868" marB="17928" anchor="ctr"/>
                </a:tc>
                <a:extLst>
                  <a:ext uri="{0D108BD9-81ED-4DB2-BD59-A6C34878D82A}">
                    <a16:rowId xmlns:a16="http://schemas.microsoft.com/office/drawing/2014/main" val="676186301"/>
                  </a:ext>
                </a:extLst>
              </a:tr>
            </a:tbl>
          </a:graphicData>
        </a:graphic>
      </p:graphicFrame>
      <p:graphicFrame>
        <p:nvGraphicFramePr>
          <p:cNvPr id="8" name="Table 7">
            <a:extLst>
              <a:ext uri="{FF2B5EF4-FFF2-40B4-BE49-F238E27FC236}">
                <a16:creationId xmlns:a16="http://schemas.microsoft.com/office/drawing/2014/main" id="{08DB5067-EDEE-84C1-FF6D-2B7C34F8E48C}"/>
              </a:ext>
            </a:extLst>
          </p:cNvPr>
          <p:cNvGraphicFramePr>
            <a:graphicFrameLocks noGrp="1"/>
          </p:cNvGraphicFramePr>
          <p:nvPr>
            <p:extLst>
              <p:ext uri="{D42A27DB-BD31-4B8C-83A1-F6EECF244321}">
                <p14:modId xmlns:p14="http://schemas.microsoft.com/office/powerpoint/2010/main" val="481961959"/>
              </p:ext>
            </p:extLst>
          </p:nvPr>
        </p:nvGraphicFramePr>
        <p:xfrm>
          <a:off x="5284439" y="1547338"/>
          <a:ext cx="3402361" cy="3965868"/>
        </p:xfrm>
        <a:graphic>
          <a:graphicData uri="http://schemas.openxmlformats.org/drawingml/2006/table">
            <a:tbl>
              <a:tblPr/>
              <a:tblGrid>
                <a:gridCol w="1077830">
                  <a:extLst>
                    <a:ext uri="{9D8B030D-6E8A-4147-A177-3AD203B41FA5}">
                      <a16:colId xmlns:a16="http://schemas.microsoft.com/office/drawing/2014/main" val="863792210"/>
                    </a:ext>
                  </a:extLst>
                </a:gridCol>
                <a:gridCol w="882746">
                  <a:extLst>
                    <a:ext uri="{9D8B030D-6E8A-4147-A177-3AD203B41FA5}">
                      <a16:colId xmlns:a16="http://schemas.microsoft.com/office/drawing/2014/main" val="3747880559"/>
                    </a:ext>
                  </a:extLst>
                </a:gridCol>
                <a:gridCol w="877869">
                  <a:extLst>
                    <a:ext uri="{9D8B030D-6E8A-4147-A177-3AD203B41FA5}">
                      <a16:colId xmlns:a16="http://schemas.microsoft.com/office/drawing/2014/main" val="712667004"/>
                    </a:ext>
                  </a:extLst>
                </a:gridCol>
                <a:gridCol w="563916">
                  <a:extLst>
                    <a:ext uri="{9D8B030D-6E8A-4147-A177-3AD203B41FA5}">
                      <a16:colId xmlns:a16="http://schemas.microsoft.com/office/drawing/2014/main" val="1884126147"/>
                    </a:ext>
                  </a:extLst>
                </a:gridCol>
              </a:tblGrid>
              <a:tr h="733418">
                <a:tc>
                  <a:txBody>
                    <a:bodyPr/>
                    <a:lstStyle/>
                    <a:p>
                      <a:pPr algn="l" fontAlgn="base">
                        <a:lnSpc>
                          <a:spcPts val="1425"/>
                        </a:lnSpc>
                        <a:buNone/>
                      </a:pPr>
                      <a:r>
                        <a:rPr lang="en-US" sz="1000" b="1" i="0" u="none" strike="noStrike">
                          <a:solidFill>
                            <a:srgbClr val="000000"/>
                          </a:solidFill>
                          <a:effectLst/>
                          <a:latin typeface="Arial" panose="020B0604020202020204" pitchFamily="34" charset="0"/>
                        </a:rPr>
                        <a:t>Sexual Orientation – LGB+</a:t>
                      </a:r>
                      <a:r>
                        <a:rPr lang="en-US" sz="1000" b="0" i="0">
                          <a:solidFill>
                            <a:srgbClr val="000000"/>
                          </a:solidFill>
                          <a:effectLst/>
                          <a:latin typeface="Arial" panose="020B0604020202020204" pitchFamily="34" charset="0"/>
                        </a:rPr>
                        <a:t>​</a:t>
                      </a:r>
                      <a:endParaRPr lang="en-US"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rgbClr val="CFABD1"/>
                    </a:solidFill>
                  </a:tcPr>
                </a:tc>
                <a:tc>
                  <a:txBody>
                    <a:bodyPr/>
                    <a:lstStyle/>
                    <a:p>
                      <a:pPr algn="ctr" fontAlgn="base">
                        <a:lnSpc>
                          <a:spcPts val="1425"/>
                        </a:lnSpc>
                        <a:buNone/>
                      </a:pPr>
                      <a:r>
                        <a:rPr lang="en-GB" sz="1000" b="1" i="0" u="none" strike="noStrike">
                          <a:solidFill>
                            <a:srgbClr val="000000"/>
                          </a:solidFill>
                          <a:effectLst/>
                          <a:latin typeface="Arial" panose="020B0604020202020204" pitchFamily="34" charset="0"/>
                        </a:rPr>
                        <a:t>Application to Shortlist</a:t>
                      </a:r>
                      <a:r>
                        <a:rPr lang="en-GB" sz="1000" b="0" i="0">
                          <a:solidFill>
                            <a:srgbClr val="000000"/>
                          </a:solidFill>
                          <a:effectLst/>
                          <a:latin typeface="Arial" panose="020B0604020202020204" pitchFamily="34" charset="0"/>
                        </a:rPr>
                        <a:t>​</a:t>
                      </a:r>
                      <a:endParaRPr lang="en-GB"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rgbClr val="CFABD1"/>
                    </a:solidFill>
                  </a:tcPr>
                </a:tc>
                <a:tc>
                  <a:txBody>
                    <a:bodyPr/>
                    <a:lstStyle/>
                    <a:p>
                      <a:pPr algn="ctr" fontAlgn="base">
                        <a:lnSpc>
                          <a:spcPts val="1425"/>
                        </a:lnSpc>
                        <a:buNone/>
                      </a:pPr>
                      <a:r>
                        <a:rPr lang="en-GB" sz="1000" b="1" i="0" u="none" strike="noStrike">
                          <a:solidFill>
                            <a:srgbClr val="000000"/>
                          </a:solidFill>
                          <a:effectLst/>
                          <a:latin typeface="Arial" panose="020B0604020202020204" pitchFamily="34" charset="0"/>
                        </a:rPr>
                        <a:t>Shortlisting to Offer</a:t>
                      </a:r>
                      <a:r>
                        <a:rPr lang="en-GB" sz="1000" b="0" i="0">
                          <a:solidFill>
                            <a:srgbClr val="000000"/>
                          </a:solidFill>
                          <a:effectLst/>
                          <a:latin typeface="Arial" panose="020B0604020202020204" pitchFamily="34" charset="0"/>
                        </a:rPr>
                        <a:t>​</a:t>
                      </a:r>
                      <a:endParaRPr lang="en-GB"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rgbClr val="CFABD1"/>
                    </a:solidFill>
                  </a:tcPr>
                </a:tc>
                <a:tc>
                  <a:txBody>
                    <a:bodyPr/>
                    <a:lstStyle/>
                    <a:p>
                      <a:pPr algn="ctr" fontAlgn="base">
                        <a:lnSpc>
                          <a:spcPts val="1425"/>
                        </a:lnSpc>
                        <a:buNone/>
                      </a:pPr>
                      <a:r>
                        <a:rPr lang="en-GB" sz="1000" b="1" i="0" u="none" strike="noStrike">
                          <a:solidFill>
                            <a:srgbClr val="000000"/>
                          </a:solidFill>
                          <a:effectLst/>
                          <a:latin typeface="Arial" panose="020B0604020202020204" pitchFamily="34" charset="0"/>
                        </a:rPr>
                        <a:t>Application to Offer</a:t>
                      </a:r>
                      <a:r>
                        <a:rPr lang="en-GB" sz="1000" b="0" i="0">
                          <a:solidFill>
                            <a:srgbClr val="000000"/>
                          </a:solidFill>
                          <a:effectLst/>
                          <a:latin typeface="Arial" panose="020B0604020202020204" pitchFamily="34" charset="0"/>
                        </a:rPr>
                        <a:t>​</a:t>
                      </a:r>
                      <a:endParaRPr lang="en-GB"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rgbClr val="CFABD1"/>
                    </a:solidFill>
                  </a:tcPr>
                </a:tc>
                <a:extLst>
                  <a:ext uri="{0D108BD9-81ED-4DB2-BD59-A6C34878D82A}">
                    <a16:rowId xmlns:a16="http://schemas.microsoft.com/office/drawing/2014/main" val="3733398164"/>
                  </a:ext>
                </a:extLst>
              </a:tr>
              <a:tr h="419466">
                <a:tc>
                  <a:txBody>
                    <a:bodyPr/>
                    <a:lstStyle/>
                    <a:p>
                      <a:pPr algn="l" fontAlgn="base">
                        <a:lnSpc>
                          <a:spcPts val="1425"/>
                        </a:lnSpc>
                        <a:buNone/>
                      </a:pPr>
                      <a:r>
                        <a:rPr lang="en-US" sz="1000" b="1" i="0" u="none" strike="noStrike">
                          <a:solidFill>
                            <a:srgbClr val="000000"/>
                          </a:solidFill>
                          <a:effectLst/>
                          <a:latin typeface="Arial" panose="020B0604020202020204" pitchFamily="34" charset="0"/>
                        </a:rPr>
                        <a:t>CQC 2023-24</a:t>
                      </a:r>
                      <a:r>
                        <a:rPr lang="en-US" sz="1000" b="0" i="0">
                          <a:solidFill>
                            <a:srgbClr val="000000"/>
                          </a:solidFill>
                          <a:effectLst/>
                          <a:latin typeface="Arial" panose="020B0604020202020204" pitchFamily="34" charset="0"/>
                        </a:rPr>
                        <a:t>​</a:t>
                      </a:r>
                      <a:endParaRPr lang="en-US"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chemeClr val="bg1"/>
                    </a:solidFill>
                  </a:tcPr>
                </a:tc>
                <a:tc>
                  <a:txBody>
                    <a:bodyPr/>
                    <a:lstStyle/>
                    <a:p>
                      <a:pPr algn="ctr" fontAlgn="base">
                        <a:lnSpc>
                          <a:spcPts val="1425"/>
                        </a:lnSpc>
                        <a:buNone/>
                      </a:pPr>
                      <a:r>
                        <a:rPr lang="en-US" sz="1000" b="0" i="0" u="none" strike="noStrike">
                          <a:solidFill>
                            <a:srgbClr val="005F00"/>
                          </a:solidFill>
                          <a:effectLst/>
                          <a:latin typeface="Arial" panose="020B0604020202020204" pitchFamily="34" charset="0"/>
                        </a:rPr>
                        <a:t>96.8%</a:t>
                      </a:r>
                      <a:r>
                        <a:rPr lang="en-US" sz="1000" b="0" i="0">
                          <a:solidFill>
                            <a:srgbClr val="005F00"/>
                          </a:solidFill>
                          <a:effectLst/>
                          <a:latin typeface="Arial" panose="020B0604020202020204" pitchFamily="34" charset="0"/>
                        </a:rPr>
                        <a:t>​</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chemeClr val="bg1"/>
                    </a:solidFill>
                  </a:tcPr>
                </a:tc>
                <a:tc>
                  <a:txBody>
                    <a:bodyPr/>
                    <a:lstStyle/>
                    <a:p>
                      <a:pPr algn="ctr" fontAlgn="base">
                        <a:lnSpc>
                          <a:spcPts val="1425"/>
                        </a:lnSpc>
                        <a:buNone/>
                      </a:pPr>
                      <a:r>
                        <a:rPr lang="en-US" sz="1000" b="0" i="0">
                          <a:solidFill>
                            <a:srgbClr val="005F00"/>
                          </a:solidFill>
                          <a:effectLst/>
                          <a:latin typeface="Arial" panose="020B0604020202020204" pitchFamily="34" charset="0"/>
                        </a:rPr>
                        <a:t>103.4%​</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chemeClr val="bg1"/>
                    </a:solidFill>
                  </a:tcPr>
                </a:tc>
                <a:tc>
                  <a:txBody>
                    <a:bodyPr/>
                    <a:lstStyle/>
                    <a:p>
                      <a:pPr algn="ctr" fontAlgn="base">
                        <a:lnSpc>
                          <a:spcPts val="1425"/>
                        </a:lnSpc>
                        <a:buNone/>
                      </a:pPr>
                      <a:r>
                        <a:rPr lang="en-US" sz="1000" b="0" i="0">
                          <a:solidFill>
                            <a:srgbClr val="005F00"/>
                          </a:solidFill>
                          <a:effectLst/>
                          <a:latin typeface="Arial" panose="020B0604020202020204" pitchFamily="34" charset="0"/>
                        </a:rPr>
                        <a:t>100.1%​</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12581143"/>
                  </a:ext>
                </a:extLst>
              </a:tr>
              <a:tr h="419466">
                <a:tc>
                  <a:txBody>
                    <a:bodyPr/>
                    <a:lstStyle/>
                    <a:p>
                      <a:pPr algn="l" fontAlgn="base">
                        <a:lnSpc>
                          <a:spcPts val="1425"/>
                        </a:lnSpc>
                        <a:buNone/>
                      </a:pPr>
                      <a:r>
                        <a:rPr lang="en-US" sz="1000" b="1" i="0" u="none" strike="noStrike">
                          <a:solidFill>
                            <a:srgbClr val="000000"/>
                          </a:solidFill>
                          <a:effectLst/>
                          <a:latin typeface="Arial" panose="020B0604020202020204" pitchFamily="34" charset="0"/>
                        </a:rPr>
                        <a:t>CQC 2024-25</a:t>
                      </a:r>
                      <a:r>
                        <a:rPr lang="en-US" sz="1000" b="0" i="0">
                          <a:solidFill>
                            <a:srgbClr val="000000"/>
                          </a:solidFill>
                          <a:effectLst/>
                          <a:latin typeface="Arial" panose="020B0604020202020204" pitchFamily="34" charset="0"/>
                        </a:rPr>
                        <a:t>​</a:t>
                      </a:r>
                      <a:endParaRPr lang="en-US"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chemeClr val="bg1"/>
                    </a:solidFill>
                  </a:tcPr>
                </a:tc>
                <a:tc>
                  <a:txBody>
                    <a:bodyPr/>
                    <a:lstStyle/>
                    <a:p>
                      <a:pPr algn="ctr" fontAlgn="base">
                        <a:lnSpc>
                          <a:spcPts val="1425"/>
                        </a:lnSpc>
                        <a:buNone/>
                      </a:pPr>
                      <a:r>
                        <a:rPr lang="en-US" sz="1000" b="0" i="0" u="none" strike="noStrike">
                          <a:solidFill>
                            <a:srgbClr val="005F00"/>
                          </a:solidFill>
                          <a:effectLst/>
                          <a:latin typeface="Arial" panose="020B0604020202020204" pitchFamily="34" charset="0"/>
                        </a:rPr>
                        <a:t>96.8%</a:t>
                      </a:r>
                      <a:r>
                        <a:rPr lang="en-US" sz="1000" b="0" i="0">
                          <a:solidFill>
                            <a:srgbClr val="005F00"/>
                          </a:solidFill>
                          <a:effectLst/>
                          <a:latin typeface="Arial" panose="020B0604020202020204" pitchFamily="34" charset="0"/>
                        </a:rPr>
                        <a:t>​</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chemeClr val="bg1"/>
                    </a:solidFill>
                  </a:tcPr>
                </a:tc>
                <a:tc>
                  <a:txBody>
                    <a:bodyPr/>
                    <a:lstStyle/>
                    <a:p>
                      <a:pPr algn="ctr" fontAlgn="base">
                        <a:lnSpc>
                          <a:spcPts val="1425"/>
                        </a:lnSpc>
                        <a:buNone/>
                      </a:pPr>
                      <a:r>
                        <a:rPr lang="en-US" sz="1000" b="0" i="0">
                          <a:solidFill>
                            <a:srgbClr val="005F00"/>
                          </a:solidFill>
                          <a:effectLst/>
                          <a:latin typeface="Arial" panose="020B0604020202020204" pitchFamily="34" charset="0"/>
                        </a:rPr>
                        <a:t>103.4%​</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chemeClr val="bg1"/>
                    </a:solidFill>
                  </a:tcPr>
                </a:tc>
                <a:tc>
                  <a:txBody>
                    <a:bodyPr/>
                    <a:lstStyle/>
                    <a:p>
                      <a:pPr algn="ctr" fontAlgn="base">
                        <a:lnSpc>
                          <a:spcPts val="1425"/>
                        </a:lnSpc>
                        <a:buNone/>
                      </a:pPr>
                      <a:r>
                        <a:rPr lang="en-US" sz="1000" b="0" i="0">
                          <a:solidFill>
                            <a:srgbClr val="005F00"/>
                          </a:solidFill>
                          <a:effectLst/>
                          <a:latin typeface="Arial" panose="020B0604020202020204" pitchFamily="34" charset="0"/>
                        </a:rPr>
                        <a:t>100.1%​</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55957309"/>
                  </a:ext>
                </a:extLst>
              </a:tr>
              <a:tr h="419466">
                <a:tc>
                  <a:txBody>
                    <a:bodyPr/>
                    <a:lstStyle/>
                    <a:p>
                      <a:pPr algn="l" fontAlgn="base">
                        <a:lnSpc>
                          <a:spcPts val="1425"/>
                        </a:lnSpc>
                        <a:buNone/>
                      </a:pPr>
                      <a:r>
                        <a:rPr lang="en-US" sz="1000" b="0" i="0" u="none" strike="noStrike">
                          <a:solidFill>
                            <a:srgbClr val="000000"/>
                          </a:solidFill>
                          <a:effectLst/>
                          <a:latin typeface="Arial" panose="020B0604020202020204" pitchFamily="34" charset="0"/>
                        </a:rPr>
                        <a:t>Grade A &amp; Exec</a:t>
                      </a:r>
                      <a:r>
                        <a:rPr lang="en-US" sz="1000" b="0" i="0">
                          <a:solidFill>
                            <a:srgbClr val="000000"/>
                          </a:solidFill>
                          <a:effectLst/>
                          <a:latin typeface="Arial" panose="020B0604020202020204" pitchFamily="34" charset="0"/>
                        </a:rPr>
                        <a:t>​</a:t>
                      </a:r>
                      <a:endParaRPr lang="en-US"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u="none" strike="noStrike">
                          <a:solidFill>
                            <a:srgbClr val="005F00"/>
                          </a:solidFill>
                          <a:effectLst/>
                          <a:latin typeface="Arial" panose="020B0604020202020204" pitchFamily="34" charset="0"/>
                        </a:rPr>
                        <a:t>100.1%</a:t>
                      </a:r>
                      <a:r>
                        <a:rPr lang="en-US" sz="1000" b="0" i="0">
                          <a:solidFill>
                            <a:srgbClr val="005F00"/>
                          </a:solidFill>
                          <a:effectLst/>
                          <a:latin typeface="Arial" panose="020B0604020202020204" pitchFamily="34" charset="0"/>
                        </a:rPr>
                        <a:t>​</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a:solidFill>
                            <a:srgbClr val="005F00"/>
                          </a:solidFill>
                          <a:effectLst/>
                          <a:latin typeface="Arial" panose="020B0604020202020204" pitchFamily="34" charset="0"/>
                        </a:rPr>
                        <a:t>110.1%​</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a:solidFill>
                            <a:srgbClr val="005F00"/>
                          </a:solidFill>
                          <a:effectLst/>
                          <a:latin typeface="Arial" panose="020B0604020202020204" pitchFamily="34" charset="0"/>
                        </a:rPr>
                        <a:t>110.2%​</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9302584"/>
                  </a:ext>
                </a:extLst>
              </a:tr>
              <a:tr h="493513">
                <a:tc>
                  <a:txBody>
                    <a:bodyPr/>
                    <a:lstStyle/>
                    <a:p>
                      <a:pPr algn="l" fontAlgn="base">
                        <a:lnSpc>
                          <a:spcPts val="1425"/>
                        </a:lnSpc>
                        <a:buNone/>
                      </a:pPr>
                      <a:r>
                        <a:rPr lang="en-US" sz="1000" b="0" i="0" u="none" strike="noStrike">
                          <a:solidFill>
                            <a:srgbClr val="000000"/>
                          </a:solidFill>
                          <a:effectLst/>
                          <a:latin typeface="Arial" panose="020B0604020202020204" pitchFamily="34" charset="0"/>
                        </a:rPr>
                        <a:t>Corporate Services</a:t>
                      </a:r>
                      <a:r>
                        <a:rPr lang="en-US" sz="1000" b="0" i="0">
                          <a:solidFill>
                            <a:srgbClr val="000000"/>
                          </a:solidFill>
                          <a:effectLst/>
                          <a:latin typeface="Arial" panose="020B0604020202020204" pitchFamily="34" charset="0"/>
                        </a:rPr>
                        <a:t>​</a:t>
                      </a:r>
                      <a:endParaRPr lang="en-US"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u="none" strike="noStrike">
                          <a:solidFill>
                            <a:srgbClr val="005F00"/>
                          </a:solidFill>
                          <a:effectLst/>
                          <a:latin typeface="Arial" panose="020B0604020202020204" pitchFamily="34" charset="0"/>
                        </a:rPr>
                        <a:t>119.7%</a:t>
                      </a:r>
                      <a:r>
                        <a:rPr lang="en-US" sz="1000" b="0" i="0">
                          <a:solidFill>
                            <a:srgbClr val="005F00"/>
                          </a:solidFill>
                          <a:effectLst/>
                          <a:latin typeface="Arial" panose="020B0604020202020204" pitchFamily="34" charset="0"/>
                        </a:rPr>
                        <a:t>​</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a:solidFill>
                            <a:srgbClr val="005F00"/>
                          </a:solidFill>
                          <a:effectLst/>
                          <a:latin typeface="Arial" panose="020B0604020202020204" pitchFamily="34" charset="0"/>
                        </a:rPr>
                        <a:t>117.6%​</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a:solidFill>
                            <a:srgbClr val="005F00"/>
                          </a:solidFill>
                          <a:effectLst/>
                          <a:latin typeface="Arial" panose="020B0604020202020204" pitchFamily="34" charset="0"/>
                        </a:rPr>
                        <a:t>140.8%​</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7768470"/>
                  </a:ext>
                </a:extLst>
              </a:tr>
              <a:tr h="493513">
                <a:tc>
                  <a:txBody>
                    <a:bodyPr/>
                    <a:lstStyle/>
                    <a:p>
                      <a:pPr algn="l" fontAlgn="base">
                        <a:lnSpc>
                          <a:spcPts val="1425"/>
                        </a:lnSpc>
                        <a:buNone/>
                      </a:pPr>
                      <a:r>
                        <a:rPr lang="en-US" sz="1000" b="0" i="0" u="none" strike="noStrike">
                          <a:solidFill>
                            <a:srgbClr val="000000"/>
                          </a:solidFill>
                          <a:effectLst/>
                          <a:latin typeface="Arial" panose="020B0604020202020204" pitchFamily="34" charset="0"/>
                        </a:rPr>
                        <a:t>Engagement Policy &amp; Strategy</a:t>
                      </a:r>
                      <a:r>
                        <a:rPr lang="en-US" sz="1000" b="0" i="0">
                          <a:solidFill>
                            <a:srgbClr val="000000"/>
                          </a:solidFill>
                          <a:effectLst/>
                          <a:latin typeface="Arial" panose="020B0604020202020204" pitchFamily="34" charset="0"/>
                        </a:rPr>
                        <a:t>​</a:t>
                      </a:r>
                      <a:endParaRPr lang="en-US"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u="none" strike="noStrike">
                          <a:solidFill>
                            <a:srgbClr val="005F00"/>
                          </a:solidFill>
                          <a:effectLst/>
                          <a:latin typeface="Arial" panose="020B0604020202020204" pitchFamily="34" charset="0"/>
                        </a:rPr>
                        <a:t>135.3%</a:t>
                      </a:r>
                      <a:r>
                        <a:rPr lang="en-US" sz="1000" b="0" i="0">
                          <a:solidFill>
                            <a:srgbClr val="005F00"/>
                          </a:solidFill>
                          <a:effectLst/>
                          <a:latin typeface="Arial" panose="020B0604020202020204" pitchFamily="34" charset="0"/>
                        </a:rPr>
                        <a:t>​</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u="none" strike="noStrike">
                          <a:solidFill>
                            <a:srgbClr val="005F00"/>
                          </a:solidFill>
                          <a:effectLst/>
                          <a:latin typeface="Arial" panose="020B0604020202020204" pitchFamily="34" charset="0"/>
                        </a:rPr>
                        <a:t>114.3%</a:t>
                      </a:r>
                      <a:r>
                        <a:rPr lang="en-US" sz="1000" b="0" i="0">
                          <a:solidFill>
                            <a:srgbClr val="005F00"/>
                          </a:solidFill>
                          <a:effectLst/>
                          <a:latin typeface="Arial" panose="020B0604020202020204" pitchFamily="34" charset="0"/>
                        </a:rPr>
                        <a:t>​</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a:solidFill>
                            <a:srgbClr val="005F00"/>
                          </a:solidFill>
                          <a:effectLst/>
                          <a:latin typeface="Arial" panose="020B0604020202020204" pitchFamily="34" charset="0"/>
                        </a:rPr>
                        <a:t>154.6%​</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0586217"/>
                  </a:ext>
                </a:extLst>
              </a:tr>
              <a:tr h="493513">
                <a:tc>
                  <a:txBody>
                    <a:bodyPr/>
                    <a:lstStyle/>
                    <a:p>
                      <a:pPr algn="l" fontAlgn="base">
                        <a:lnSpc>
                          <a:spcPts val="1425"/>
                        </a:lnSpc>
                        <a:buNone/>
                      </a:pPr>
                      <a:r>
                        <a:rPr lang="en-US" sz="1000" b="0" i="0" u="none" strike="noStrike">
                          <a:solidFill>
                            <a:srgbClr val="000000"/>
                          </a:solidFill>
                          <a:effectLst/>
                          <a:latin typeface="Arial" panose="020B0604020202020204" pitchFamily="34" charset="0"/>
                        </a:rPr>
                        <a:t>Operations &amp; Reg Leadership</a:t>
                      </a:r>
                      <a:r>
                        <a:rPr lang="en-US" sz="1000" b="0" i="0">
                          <a:solidFill>
                            <a:srgbClr val="000000"/>
                          </a:solidFill>
                          <a:effectLst/>
                          <a:latin typeface="Arial" panose="020B0604020202020204" pitchFamily="34" charset="0"/>
                        </a:rPr>
                        <a:t>​</a:t>
                      </a:r>
                      <a:endParaRPr lang="en-US"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u="none" strike="noStrike">
                          <a:solidFill>
                            <a:srgbClr val="005F00"/>
                          </a:solidFill>
                          <a:effectLst/>
                          <a:latin typeface="Arial" panose="020B0604020202020204" pitchFamily="34" charset="0"/>
                        </a:rPr>
                        <a:t>89.5%</a:t>
                      </a:r>
                      <a:r>
                        <a:rPr lang="en-US" sz="1000" b="0" i="0">
                          <a:solidFill>
                            <a:srgbClr val="005F00"/>
                          </a:solidFill>
                          <a:effectLst/>
                          <a:latin typeface="Arial" panose="020B0604020202020204" pitchFamily="34" charset="0"/>
                        </a:rPr>
                        <a:t>​</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u="none" strike="noStrike">
                          <a:solidFill>
                            <a:srgbClr val="005F00"/>
                          </a:solidFill>
                          <a:effectLst/>
                          <a:latin typeface="Arial" panose="020B0604020202020204" pitchFamily="34" charset="0"/>
                        </a:rPr>
                        <a:t>90.4%</a:t>
                      </a:r>
                      <a:r>
                        <a:rPr lang="en-US" sz="1000" b="0" i="0">
                          <a:solidFill>
                            <a:srgbClr val="005F00"/>
                          </a:solidFill>
                          <a:effectLst/>
                          <a:latin typeface="Arial" panose="020B0604020202020204" pitchFamily="34" charset="0"/>
                        </a:rPr>
                        <a:t>​</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tc>
                  <a:txBody>
                    <a:bodyPr/>
                    <a:lstStyle/>
                    <a:p>
                      <a:pPr algn="ctr" fontAlgn="base">
                        <a:lnSpc>
                          <a:spcPts val="1425"/>
                        </a:lnSpc>
                        <a:buNone/>
                      </a:pPr>
                      <a:r>
                        <a:rPr lang="en-US" sz="1000" b="0" i="0">
                          <a:solidFill>
                            <a:srgbClr val="005F00"/>
                          </a:solidFill>
                          <a:effectLst/>
                          <a:latin typeface="Arial" panose="020B0604020202020204" pitchFamily="34" charset="0"/>
                        </a:rPr>
                        <a:t>80.8%​</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2196832"/>
                  </a:ext>
                </a:extLst>
              </a:tr>
              <a:tr h="493513">
                <a:tc>
                  <a:txBody>
                    <a:bodyPr/>
                    <a:lstStyle/>
                    <a:p>
                      <a:pPr algn="l" fontAlgn="base">
                        <a:lnSpc>
                          <a:spcPts val="1425"/>
                        </a:lnSpc>
                        <a:buNone/>
                      </a:pPr>
                      <a:r>
                        <a:rPr lang="en-US" sz="1000" b="0" i="0" u="none" strike="noStrike">
                          <a:solidFill>
                            <a:srgbClr val="000000"/>
                          </a:solidFill>
                          <a:effectLst/>
                          <a:latin typeface="Arial" panose="020B0604020202020204" pitchFamily="34" charset="0"/>
                        </a:rPr>
                        <a:t>Technology, Data &amp; Insight</a:t>
                      </a:r>
                      <a:r>
                        <a:rPr lang="en-US" sz="1000" b="0" i="0">
                          <a:solidFill>
                            <a:srgbClr val="000000"/>
                          </a:solidFill>
                          <a:effectLst/>
                          <a:latin typeface="Arial" panose="020B0604020202020204" pitchFamily="34" charset="0"/>
                        </a:rPr>
                        <a:t>​</a:t>
                      </a:r>
                      <a:endParaRPr lang="en-US" sz="1000" b="0" i="0">
                        <a:solidFill>
                          <a:srgbClr val="0000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425"/>
                        </a:lnSpc>
                        <a:buNone/>
                      </a:pPr>
                      <a:r>
                        <a:rPr lang="en-US" sz="1000" b="0" i="0" u="none" strike="noStrike">
                          <a:solidFill>
                            <a:srgbClr val="005F00"/>
                          </a:solidFill>
                          <a:effectLst/>
                          <a:latin typeface="Arial" panose="020B0604020202020204" pitchFamily="34" charset="0"/>
                        </a:rPr>
                        <a:t>101.7%</a:t>
                      </a:r>
                      <a:r>
                        <a:rPr lang="en-US" sz="1000" b="0" i="0">
                          <a:solidFill>
                            <a:srgbClr val="005F00"/>
                          </a:solidFill>
                          <a:effectLst/>
                          <a:latin typeface="Arial" panose="020B0604020202020204" pitchFamily="34" charset="0"/>
                        </a:rPr>
                        <a:t>​</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425"/>
                        </a:lnSpc>
                        <a:buNone/>
                      </a:pPr>
                      <a:r>
                        <a:rPr lang="en-US" sz="1000" b="0" i="0" u="none" strike="noStrike">
                          <a:solidFill>
                            <a:srgbClr val="005F00"/>
                          </a:solidFill>
                          <a:effectLst/>
                          <a:latin typeface="Arial" panose="020B0604020202020204" pitchFamily="34" charset="0"/>
                        </a:rPr>
                        <a:t>98.8%</a:t>
                      </a:r>
                      <a:r>
                        <a:rPr lang="en-US" sz="1000" b="0" i="0">
                          <a:solidFill>
                            <a:srgbClr val="005F00"/>
                          </a:solidFill>
                          <a:effectLst/>
                          <a:latin typeface="Arial" panose="020B0604020202020204" pitchFamily="34" charset="0"/>
                        </a:rPr>
                        <a:t>​</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425"/>
                        </a:lnSpc>
                        <a:buNone/>
                      </a:pPr>
                      <a:r>
                        <a:rPr lang="en-US" sz="1000" b="0" i="0">
                          <a:solidFill>
                            <a:srgbClr val="005F00"/>
                          </a:solidFill>
                          <a:effectLst/>
                          <a:latin typeface="Arial" panose="020B0604020202020204" pitchFamily="34" charset="0"/>
                        </a:rPr>
                        <a:t>100.5%​</a:t>
                      </a:r>
                      <a:endParaRPr lang="en-US" sz="1000" b="0" i="0">
                        <a:solidFill>
                          <a:srgbClr val="005F00"/>
                        </a:solidFill>
                        <a:effectLst/>
                      </a:endParaRPr>
                    </a:p>
                  </a:txBody>
                  <a:tcPr marL="25714" marR="25714" marT="12857" marB="12857" anchor="ctr">
                    <a:lnL w="5224" cap="flat" cmpd="sng" algn="ctr">
                      <a:solidFill>
                        <a:srgbClr val="000000"/>
                      </a:solidFill>
                      <a:prstDash val="solid"/>
                      <a:round/>
                      <a:headEnd type="none" w="med" len="med"/>
                      <a:tailEnd type="none" w="med" len="med"/>
                    </a:lnL>
                    <a:lnR w="5224" cap="flat" cmpd="sng" algn="ctr">
                      <a:solidFill>
                        <a:srgbClr val="000000"/>
                      </a:solidFill>
                      <a:prstDash val="solid"/>
                      <a:round/>
                      <a:headEnd type="none" w="med" len="med"/>
                      <a:tailEnd type="none" w="med" len="med"/>
                    </a:lnR>
                    <a:lnT w="5224" cap="flat" cmpd="sng" algn="ctr">
                      <a:solidFill>
                        <a:srgbClr val="000000"/>
                      </a:solidFill>
                      <a:prstDash val="solid"/>
                      <a:round/>
                      <a:headEnd type="none" w="med" len="med"/>
                      <a:tailEnd type="none" w="med" len="med"/>
                    </a:lnT>
                    <a:lnB w="5224"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97606779"/>
                  </a:ext>
                </a:extLst>
              </a:tr>
            </a:tbl>
          </a:graphicData>
        </a:graphic>
      </p:graphicFrame>
    </p:spTree>
    <p:extLst>
      <p:ext uri="{BB962C8B-B14F-4D97-AF65-F5344CB8AC3E}">
        <p14:creationId xmlns:p14="http://schemas.microsoft.com/office/powerpoint/2010/main" val="1300480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247F8-382D-AD74-F6D8-6E87051A51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3796F9-B326-7274-630F-D1C3D9B865A3}"/>
              </a:ext>
            </a:extLst>
          </p:cNvPr>
          <p:cNvSpPr>
            <a:spLocks noGrp="1"/>
          </p:cNvSpPr>
          <p:nvPr>
            <p:ph type="title"/>
          </p:nvPr>
        </p:nvSpPr>
        <p:spPr>
          <a:xfrm>
            <a:off x="628650" y="421343"/>
            <a:ext cx="5734050" cy="1046440"/>
          </a:xfrm>
        </p:spPr>
        <p:txBody>
          <a:bodyPr/>
          <a:lstStyle/>
          <a:p>
            <a:r>
              <a:rPr lang="en-GB" sz="1700"/>
              <a:t>Recruit talented Colleagues: </a:t>
            </a:r>
            <a:br>
              <a:rPr lang="en-GB" sz="1700"/>
            </a:br>
            <a:r>
              <a:rPr lang="en-GB" sz="1700"/>
              <a:t>Improve GIS appointments, Adjustments used and Adjustments experience, and Flexible Working adverts use to increase diverse appointments</a:t>
            </a:r>
          </a:p>
        </p:txBody>
      </p:sp>
      <p:sp>
        <p:nvSpPr>
          <p:cNvPr id="10" name="TextBox 9">
            <a:extLst>
              <a:ext uri="{FF2B5EF4-FFF2-40B4-BE49-F238E27FC236}">
                <a16:creationId xmlns:a16="http://schemas.microsoft.com/office/drawing/2014/main" id="{708B1172-8E0F-B2F7-82DA-F82C82420E82}"/>
              </a:ext>
            </a:extLst>
          </p:cNvPr>
          <p:cNvSpPr txBox="1"/>
          <p:nvPr/>
        </p:nvSpPr>
        <p:spPr>
          <a:xfrm>
            <a:off x="424543" y="1513506"/>
            <a:ext cx="4435928" cy="4893647"/>
          </a:xfrm>
          <a:prstGeom prst="rect">
            <a:avLst/>
          </a:prstGeom>
          <a:noFill/>
        </p:spPr>
        <p:txBody>
          <a:bodyPr wrap="square" rtlCol="0">
            <a:spAutoFit/>
          </a:bodyPr>
          <a:lstStyle/>
          <a:p>
            <a:pPr marL="342900" lvl="0" indent="-342900">
              <a:buFont typeface="Arial" panose="020B0604020202020204" pitchFamily="34" charset="0"/>
              <a:buChar char="•"/>
            </a:pPr>
            <a:endParaRPr lang="en-GB" sz="1200" b="1">
              <a:latin typeface="Arial" panose="020B0604020202020204" pitchFamily="34" charset="0"/>
              <a:ea typeface="Times New Roman" panose="02020603050405020304" pitchFamily="18" charset="0"/>
              <a:cs typeface="Arial" panose="020B0604020202020204" pitchFamily="34" charset="0"/>
            </a:endParaRPr>
          </a:p>
          <a:p>
            <a:pPr lvl="0"/>
            <a:endParaRPr lang="en-GB" sz="1200" b="1">
              <a:latin typeface="Arial" panose="020B0604020202020204" pitchFamily="34" charset="0"/>
              <a:ea typeface="Times New Roman" panose="02020603050405020304" pitchFamily="18" charset="0"/>
              <a:cs typeface="Arial" panose="020B0604020202020204" pitchFamily="34" charset="0"/>
            </a:endParaRPr>
          </a:p>
          <a:p>
            <a:pPr marL="171450" indent="-171450">
              <a:buFont typeface="Arial" panose="020B0604020202020204" pitchFamily="34" charset="0"/>
              <a:buChar char="•"/>
            </a:pPr>
            <a:r>
              <a:rPr lang="en-GB" sz="1200">
                <a:effectLst/>
                <a:latin typeface="Arial" panose="020B0604020202020204" pitchFamily="34" charset="0"/>
              </a:rPr>
              <a:t>Out of the 13.1% disabled applicants (4,569), 5.6% (1,954 ) requested to apply under the guaranteed interview scheme, 348 were shortlisted and 84 offered roles </a:t>
            </a:r>
            <a:r>
              <a:rPr lang="en-US" sz="1200"/>
              <a:t>- an overall conversion rate of 4.3%*.</a:t>
            </a:r>
          </a:p>
          <a:p>
            <a:pPr marL="171450" indent="-171450">
              <a:buFont typeface="Arial" panose="020B0604020202020204" pitchFamily="34" charset="0"/>
              <a:buChar char="•"/>
            </a:pPr>
            <a:endParaRPr lang="en-US" sz="1200"/>
          </a:p>
          <a:p>
            <a:pPr marL="171450" indent="-171450">
              <a:buFont typeface="Arial" panose="020B0604020202020204" pitchFamily="34" charset="0"/>
              <a:buChar char="•"/>
            </a:pPr>
            <a:r>
              <a:rPr lang="en-US" sz="1200"/>
              <a:t>At Grade A and Exec there is a slightly higher conversion rate of 5.2%. which denotes that GIS candidates have had slightly higher success rates in Exec and Grade A than overall. </a:t>
            </a:r>
          </a:p>
          <a:p>
            <a:pPr marL="171450" indent="-171450">
              <a:buFont typeface="Arial" panose="020B0604020202020204" pitchFamily="34" charset="0"/>
              <a:buChar char="•"/>
            </a:pPr>
            <a:endParaRPr lang="en-US" sz="1200"/>
          </a:p>
          <a:p>
            <a:pPr marL="171450" indent="-171450">
              <a:buFont typeface="Arial" panose="020B0604020202020204" pitchFamily="34" charset="0"/>
              <a:buChar char="•"/>
            </a:pPr>
            <a:r>
              <a:rPr lang="en-GB" sz="1200">
                <a:effectLst/>
              </a:rPr>
              <a:t>Recruitment recorded 272 candidates who requested adjustments. We do not have analysis on how many of these candidates were successful.** </a:t>
            </a:r>
            <a:endParaRPr lang="en-GB" sz="1200"/>
          </a:p>
          <a:p>
            <a:pPr marL="171450" indent="-171450">
              <a:buFont typeface="Arial" panose="020B0604020202020204" pitchFamily="34" charset="0"/>
              <a:buChar char="•"/>
            </a:pPr>
            <a:endParaRPr lang="en-GB" sz="1200">
              <a:effectLst/>
            </a:endParaRPr>
          </a:p>
          <a:p>
            <a:pPr marL="171450" indent="-171450">
              <a:buFont typeface="Arial" panose="020B0604020202020204" pitchFamily="34" charset="0"/>
              <a:buChar char="•"/>
            </a:pPr>
            <a:r>
              <a:rPr lang="en-GB" sz="1200">
                <a:effectLst/>
              </a:rPr>
              <a:t>Out of </a:t>
            </a:r>
            <a:r>
              <a:rPr lang="en-GB" sz="1200">
                <a:ea typeface="Aptos" panose="020B0004020202020204" pitchFamily="34" charset="0"/>
                <a:cs typeface="Aptos" panose="020B0004020202020204" pitchFamily="34" charset="0"/>
              </a:rPr>
              <a:t>267 responses to the </a:t>
            </a:r>
            <a:r>
              <a:rPr lang="en-GB" sz="1200">
                <a:effectLst/>
                <a:ea typeface="Aptos" panose="020B0004020202020204" pitchFamily="34" charset="0"/>
                <a:cs typeface="Aptos" panose="020B0004020202020204" pitchFamily="34" charset="0"/>
              </a:rPr>
              <a:t>Candidate Experience Survey in the last 6 months </a:t>
            </a:r>
            <a:r>
              <a:rPr lang="en-GB" sz="1200">
                <a:ea typeface="Aptos" panose="020B0004020202020204" pitchFamily="34" charset="0"/>
                <a:cs typeface="Aptos" panose="020B0004020202020204" pitchFamily="34" charset="0"/>
              </a:rPr>
              <a:t>, </a:t>
            </a:r>
            <a:r>
              <a:rPr lang="en-GB" sz="1200">
                <a:effectLst/>
                <a:ea typeface="Aptos" panose="020B0004020202020204" pitchFamily="34" charset="0"/>
              </a:rPr>
              <a:t>84% confirmed that they </a:t>
            </a:r>
            <a:r>
              <a:rPr lang="en-GB" sz="1200">
                <a:ea typeface="Aptos" panose="020B0004020202020204" pitchFamily="34" charset="0"/>
              </a:rPr>
              <a:t>f</a:t>
            </a:r>
            <a:r>
              <a:rPr lang="en-GB" sz="1200">
                <a:effectLst/>
                <a:ea typeface="Aptos" panose="020B0004020202020204" pitchFamily="34" charset="0"/>
              </a:rPr>
              <a:t>elt comfortable requesting an adjustment or did not require one.</a:t>
            </a:r>
          </a:p>
          <a:p>
            <a:pPr marL="171450" indent="-171450">
              <a:buFont typeface="Arial" panose="020B0604020202020204" pitchFamily="34" charset="0"/>
              <a:buChar char="•"/>
            </a:pPr>
            <a:endParaRPr lang="en-GB" sz="1200">
              <a:solidFill>
                <a:srgbClr val="FF0000"/>
              </a:solidFill>
            </a:endParaRPr>
          </a:p>
          <a:p>
            <a:pPr marL="171450" indent="-171450">
              <a:buFont typeface="Arial" panose="020B0604020202020204" pitchFamily="34" charset="0"/>
              <a:buChar char="•"/>
            </a:pPr>
            <a:r>
              <a:rPr lang="en-GB" sz="1200"/>
              <a:t>We currently do not collate data against appointments but there has been an increase in flexible working adverts since 2023-2024. The number of adverts with all flexible patterns considered is 47.5% in 2024-2025. </a:t>
            </a:r>
            <a:endParaRPr lang="en-GB" sz="1200">
              <a:effectLst/>
              <a:latin typeface="Arial" panose="020B0604020202020204" pitchFamily="34" charset="0"/>
            </a:endParaRPr>
          </a:p>
          <a:p>
            <a:pPr marL="171450" indent="-171450">
              <a:buFont typeface="Arial" panose="020B0604020202020204" pitchFamily="34" charset="0"/>
              <a:buChar char="•"/>
            </a:pPr>
            <a:endParaRPr lang="en-US" sz="1200"/>
          </a:p>
          <a:p>
            <a:pPr marL="171450" indent="-171450">
              <a:buFont typeface="Arial" panose="020B0604020202020204" pitchFamily="34" charset="0"/>
              <a:buChar char="•"/>
            </a:pPr>
            <a:endParaRPr lang="en-GB" sz="1200" b="1">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6" name="Table 5">
            <a:extLst>
              <a:ext uri="{FF2B5EF4-FFF2-40B4-BE49-F238E27FC236}">
                <a16:creationId xmlns:a16="http://schemas.microsoft.com/office/drawing/2014/main" id="{8C3A2711-BE38-490F-AC7F-179D252B2C8E}"/>
              </a:ext>
            </a:extLst>
          </p:cNvPr>
          <p:cNvGraphicFramePr>
            <a:graphicFrameLocks noGrp="1"/>
          </p:cNvGraphicFramePr>
          <p:nvPr>
            <p:extLst>
              <p:ext uri="{D42A27DB-BD31-4B8C-83A1-F6EECF244321}">
                <p14:modId xmlns:p14="http://schemas.microsoft.com/office/powerpoint/2010/main" val="2155966822"/>
              </p:ext>
            </p:extLst>
          </p:nvPr>
        </p:nvGraphicFramePr>
        <p:xfrm>
          <a:off x="5124324" y="4403164"/>
          <a:ext cx="3533609" cy="1135210"/>
        </p:xfrm>
        <a:graphic>
          <a:graphicData uri="http://schemas.openxmlformats.org/drawingml/2006/table">
            <a:tbl>
              <a:tblPr firstRow="1" bandRow="1">
                <a:tableStyleId>{5940675A-B579-460E-94D1-54222C63F5DA}</a:tableStyleId>
              </a:tblPr>
              <a:tblGrid>
                <a:gridCol w="1863887">
                  <a:extLst>
                    <a:ext uri="{9D8B030D-6E8A-4147-A177-3AD203B41FA5}">
                      <a16:colId xmlns:a16="http://schemas.microsoft.com/office/drawing/2014/main" val="2425110417"/>
                    </a:ext>
                  </a:extLst>
                </a:gridCol>
                <a:gridCol w="834861">
                  <a:extLst>
                    <a:ext uri="{9D8B030D-6E8A-4147-A177-3AD203B41FA5}">
                      <a16:colId xmlns:a16="http://schemas.microsoft.com/office/drawing/2014/main" val="3927726765"/>
                    </a:ext>
                  </a:extLst>
                </a:gridCol>
                <a:gridCol w="834861">
                  <a:extLst>
                    <a:ext uri="{9D8B030D-6E8A-4147-A177-3AD203B41FA5}">
                      <a16:colId xmlns:a16="http://schemas.microsoft.com/office/drawing/2014/main" val="2642510626"/>
                    </a:ext>
                  </a:extLst>
                </a:gridCol>
              </a:tblGrid>
              <a:tr h="316620">
                <a:tc>
                  <a:txBody>
                    <a:bodyPr/>
                    <a:lstStyle/>
                    <a:p>
                      <a:r>
                        <a:rPr lang="en-US" sz="1000" b="1">
                          <a:solidFill>
                            <a:schemeClr val="tx1"/>
                          </a:solidFill>
                        </a:rPr>
                        <a:t>Guaranteed Interview Scheme</a:t>
                      </a:r>
                      <a:endParaRPr lang="en-GB" sz="1000" b="1">
                        <a:solidFill>
                          <a:schemeClr val="tx1"/>
                        </a:solidFill>
                      </a:endParaRPr>
                    </a:p>
                  </a:txBody>
                  <a:tcPr>
                    <a:solidFill>
                      <a:schemeClr val="bg1"/>
                    </a:solidFill>
                  </a:tcPr>
                </a:tc>
                <a:tc>
                  <a:txBody>
                    <a:bodyPr/>
                    <a:lstStyle/>
                    <a:p>
                      <a:pPr algn="ctr"/>
                      <a:r>
                        <a:rPr lang="en-US" sz="1000" b="1">
                          <a:solidFill>
                            <a:schemeClr val="tx1"/>
                          </a:solidFill>
                        </a:rPr>
                        <a:t>2024-25</a:t>
                      </a:r>
                    </a:p>
                    <a:p>
                      <a:pPr algn="ctr"/>
                      <a:r>
                        <a:rPr lang="en-US" sz="1000" b="1">
                          <a:solidFill>
                            <a:schemeClr val="tx1"/>
                          </a:solidFill>
                        </a:rPr>
                        <a:t>Overall</a:t>
                      </a:r>
                      <a:endParaRPr lang="en-GB" sz="1000" b="1">
                        <a:solidFill>
                          <a:schemeClr val="tx1"/>
                        </a:solidFill>
                      </a:endParaRPr>
                    </a:p>
                  </a:txBody>
                  <a:tcPr>
                    <a:solidFill>
                      <a:schemeClr val="bg1"/>
                    </a:solidFill>
                  </a:tcPr>
                </a:tc>
                <a:tc>
                  <a:txBody>
                    <a:bodyPr/>
                    <a:lstStyle/>
                    <a:p>
                      <a:pPr algn="ctr"/>
                      <a:r>
                        <a:rPr lang="en-US" sz="1000" b="1">
                          <a:solidFill>
                            <a:schemeClr val="tx1"/>
                          </a:solidFill>
                        </a:rPr>
                        <a:t>2024-25 </a:t>
                      </a:r>
                    </a:p>
                    <a:p>
                      <a:pPr algn="ctr"/>
                      <a:r>
                        <a:rPr lang="en-US" sz="1000" b="1">
                          <a:solidFill>
                            <a:schemeClr val="tx1"/>
                          </a:solidFill>
                        </a:rPr>
                        <a:t>A &amp; Exec</a:t>
                      </a:r>
                      <a:endParaRPr lang="en-GB" sz="1000" b="1">
                        <a:solidFill>
                          <a:schemeClr val="tx1"/>
                        </a:solidFill>
                      </a:endParaRPr>
                    </a:p>
                  </a:txBody>
                  <a:tcPr>
                    <a:solidFill>
                      <a:schemeClr val="bg1"/>
                    </a:solidFill>
                  </a:tcPr>
                </a:tc>
                <a:extLst>
                  <a:ext uri="{0D108BD9-81ED-4DB2-BD59-A6C34878D82A}">
                    <a16:rowId xmlns:a16="http://schemas.microsoft.com/office/drawing/2014/main" val="2740988571"/>
                  </a:ext>
                </a:extLst>
              </a:tr>
              <a:tr h="251290">
                <a:tc>
                  <a:txBody>
                    <a:bodyPr/>
                    <a:lstStyle/>
                    <a:p>
                      <a:r>
                        <a:rPr lang="en-US" sz="1000"/>
                        <a:t>Applicants</a:t>
                      </a:r>
                      <a:endParaRPr lang="en-GB" sz="1000"/>
                    </a:p>
                  </a:txBody>
                  <a:tcPr>
                    <a:solidFill>
                      <a:schemeClr val="bg1"/>
                    </a:solidFill>
                  </a:tcPr>
                </a:tc>
                <a:tc>
                  <a:txBody>
                    <a:bodyPr/>
                    <a:lstStyle/>
                    <a:p>
                      <a:pPr algn="ctr"/>
                      <a:r>
                        <a:rPr lang="en-US" sz="1000"/>
                        <a:t>1,954</a:t>
                      </a:r>
                      <a:endParaRPr lang="en-GB" sz="1000"/>
                    </a:p>
                  </a:txBody>
                  <a:tcPr>
                    <a:solidFill>
                      <a:schemeClr val="bg1"/>
                    </a:solidFill>
                  </a:tcPr>
                </a:tc>
                <a:tc>
                  <a:txBody>
                    <a:bodyPr/>
                    <a:lstStyle/>
                    <a:p>
                      <a:pPr algn="ctr"/>
                      <a:r>
                        <a:rPr lang="en-US" sz="1000"/>
                        <a:t>306</a:t>
                      </a:r>
                      <a:endParaRPr lang="en-GB" sz="1000"/>
                    </a:p>
                  </a:txBody>
                  <a:tcPr>
                    <a:solidFill>
                      <a:schemeClr val="bg1"/>
                    </a:solidFill>
                  </a:tcPr>
                </a:tc>
                <a:extLst>
                  <a:ext uri="{0D108BD9-81ED-4DB2-BD59-A6C34878D82A}">
                    <a16:rowId xmlns:a16="http://schemas.microsoft.com/office/drawing/2014/main" val="1126505276"/>
                  </a:ext>
                </a:extLst>
              </a:tr>
              <a:tr h="210957">
                <a:tc>
                  <a:txBody>
                    <a:bodyPr/>
                    <a:lstStyle/>
                    <a:p>
                      <a:r>
                        <a:rPr lang="en-US" sz="1000"/>
                        <a:t>Shortlisted</a:t>
                      </a:r>
                      <a:endParaRPr lang="en-GB" sz="1000"/>
                    </a:p>
                  </a:txBody>
                  <a:tcPr>
                    <a:solidFill>
                      <a:schemeClr val="bg1"/>
                    </a:solidFill>
                  </a:tcPr>
                </a:tc>
                <a:tc>
                  <a:txBody>
                    <a:bodyPr/>
                    <a:lstStyle/>
                    <a:p>
                      <a:pPr algn="ctr"/>
                      <a:r>
                        <a:rPr lang="en-US" sz="1000"/>
                        <a:t>348</a:t>
                      </a:r>
                      <a:endParaRPr lang="en-GB" sz="1000"/>
                    </a:p>
                  </a:txBody>
                  <a:tcPr>
                    <a:solidFill>
                      <a:schemeClr val="bg1"/>
                    </a:solidFill>
                  </a:tcPr>
                </a:tc>
                <a:tc>
                  <a:txBody>
                    <a:bodyPr/>
                    <a:lstStyle/>
                    <a:p>
                      <a:pPr algn="ctr"/>
                      <a:r>
                        <a:rPr lang="en-US" sz="1000"/>
                        <a:t>56</a:t>
                      </a:r>
                      <a:endParaRPr lang="en-GB" sz="1000"/>
                    </a:p>
                  </a:txBody>
                  <a:tcPr>
                    <a:solidFill>
                      <a:schemeClr val="bg1"/>
                    </a:solidFill>
                  </a:tcPr>
                </a:tc>
                <a:extLst>
                  <a:ext uri="{0D108BD9-81ED-4DB2-BD59-A6C34878D82A}">
                    <a16:rowId xmlns:a16="http://schemas.microsoft.com/office/drawing/2014/main" val="143999032"/>
                  </a:ext>
                </a:extLst>
              </a:tr>
              <a:tr h="210957">
                <a:tc>
                  <a:txBody>
                    <a:bodyPr/>
                    <a:lstStyle/>
                    <a:p>
                      <a:r>
                        <a:rPr lang="en-US" sz="1000"/>
                        <a:t>Offered</a:t>
                      </a:r>
                      <a:endParaRPr lang="en-GB" sz="1000"/>
                    </a:p>
                  </a:txBody>
                  <a:tcPr>
                    <a:solidFill>
                      <a:schemeClr val="bg1"/>
                    </a:solidFill>
                  </a:tcPr>
                </a:tc>
                <a:tc>
                  <a:txBody>
                    <a:bodyPr/>
                    <a:lstStyle/>
                    <a:p>
                      <a:pPr algn="ctr"/>
                      <a:r>
                        <a:rPr lang="en-US" sz="1000"/>
                        <a:t>84</a:t>
                      </a:r>
                      <a:endParaRPr lang="en-GB" sz="1000"/>
                    </a:p>
                  </a:txBody>
                  <a:tcPr>
                    <a:solidFill>
                      <a:schemeClr val="bg1"/>
                    </a:solidFill>
                  </a:tcPr>
                </a:tc>
                <a:tc>
                  <a:txBody>
                    <a:bodyPr/>
                    <a:lstStyle/>
                    <a:p>
                      <a:pPr algn="ctr"/>
                      <a:r>
                        <a:rPr lang="en-US" sz="1000"/>
                        <a:t>16</a:t>
                      </a:r>
                      <a:endParaRPr lang="en-GB" sz="1000"/>
                    </a:p>
                  </a:txBody>
                  <a:tcPr>
                    <a:solidFill>
                      <a:schemeClr val="bg1"/>
                    </a:solidFill>
                  </a:tcPr>
                </a:tc>
                <a:extLst>
                  <a:ext uri="{0D108BD9-81ED-4DB2-BD59-A6C34878D82A}">
                    <a16:rowId xmlns:a16="http://schemas.microsoft.com/office/drawing/2014/main" val="4176688174"/>
                  </a:ext>
                </a:extLst>
              </a:tr>
            </a:tbl>
          </a:graphicData>
        </a:graphic>
      </p:graphicFrame>
      <p:graphicFrame>
        <p:nvGraphicFramePr>
          <p:cNvPr id="7" name="Table 6">
            <a:extLst>
              <a:ext uri="{FF2B5EF4-FFF2-40B4-BE49-F238E27FC236}">
                <a16:creationId xmlns:a16="http://schemas.microsoft.com/office/drawing/2014/main" id="{CF186F9A-9998-E360-76FC-77811E72B5AD}"/>
              </a:ext>
            </a:extLst>
          </p:cNvPr>
          <p:cNvGraphicFramePr>
            <a:graphicFrameLocks noGrp="1"/>
          </p:cNvGraphicFramePr>
          <p:nvPr>
            <p:extLst>
              <p:ext uri="{D42A27DB-BD31-4B8C-83A1-F6EECF244321}">
                <p14:modId xmlns:p14="http://schemas.microsoft.com/office/powerpoint/2010/main" val="4248185864"/>
              </p:ext>
            </p:extLst>
          </p:nvPr>
        </p:nvGraphicFramePr>
        <p:xfrm>
          <a:off x="5124323" y="1837162"/>
          <a:ext cx="3533609" cy="2154808"/>
        </p:xfrm>
        <a:graphic>
          <a:graphicData uri="http://schemas.openxmlformats.org/drawingml/2006/table">
            <a:tbl>
              <a:tblPr firstRow="1" firstCol="1" bandRow="1">
                <a:tableStyleId>{5C22544A-7EE6-4342-B048-85BDC9FD1C3A}</a:tableStyleId>
              </a:tblPr>
              <a:tblGrid>
                <a:gridCol w="916120">
                  <a:extLst>
                    <a:ext uri="{9D8B030D-6E8A-4147-A177-3AD203B41FA5}">
                      <a16:colId xmlns:a16="http://schemas.microsoft.com/office/drawing/2014/main" val="281242825"/>
                    </a:ext>
                  </a:extLst>
                </a:gridCol>
                <a:gridCol w="1204448">
                  <a:extLst>
                    <a:ext uri="{9D8B030D-6E8A-4147-A177-3AD203B41FA5}">
                      <a16:colId xmlns:a16="http://schemas.microsoft.com/office/drawing/2014/main" val="2841080073"/>
                    </a:ext>
                  </a:extLst>
                </a:gridCol>
                <a:gridCol w="1413041">
                  <a:extLst>
                    <a:ext uri="{9D8B030D-6E8A-4147-A177-3AD203B41FA5}">
                      <a16:colId xmlns:a16="http://schemas.microsoft.com/office/drawing/2014/main" val="1539388508"/>
                    </a:ext>
                  </a:extLst>
                </a:gridCol>
              </a:tblGrid>
              <a:tr h="464958">
                <a:tc>
                  <a:txBody>
                    <a:bodyPr/>
                    <a:lstStyle/>
                    <a:p>
                      <a:pPr marL="0" algn="l" defTabSz="932962" rtl="0" eaLnBrk="1" latinLnBrk="0" hangingPunct="1">
                        <a:buNone/>
                      </a:pPr>
                      <a:r>
                        <a:rPr lang="en-GB" sz="1000" b="1" kern="1200">
                          <a:solidFill>
                            <a:schemeClr val="tx1"/>
                          </a:solidFill>
                          <a:latin typeface="+mn-lt"/>
                          <a:ea typeface="+mn-ea"/>
                          <a:cs typeface="+mn-cs"/>
                        </a:rPr>
                        <a:t>Adverts Opened 2024-25</a:t>
                      </a: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32962" rtl="0" eaLnBrk="1" latinLnBrk="0" hangingPunct="1">
                        <a:buNone/>
                      </a:pPr>
                      <a:r>
                        <a:rPr lang="en-GB" sz="1000" b="1" kern="1200">
                          <a:solidFill>
                            <a:schemeClr val="tx1"/>
                          </a:solidFill>
                          <a:latin typeface="+mn-lt"/>
                          <a:ea typeface="+mn-ea"/>
                          <a:cs typeface="+mn-cs"/>
                        </a:rPr>
                        <a:t>No.</a:t>
                      </a: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32962" rtl="0" eaLnBrk="1" latinLnBrk="0" hangingPunct="1">
                        <a:buNone/>
                      </a:pPr>
                      <a:r>
                        <a:rPr lang="en-GB" sz="1000" b="1" kern="1200">
                          <a:solidFill>
                            <a:schemeClr val="tx1"/>
                          </a:solidFill>
                          <a:latin typeface="+mn-lt"/>
                          <a:ea typeface="+mn-ea"/>
                          <a:cs typeface="+mn-cs"/>
                        </a:rPr>
                        <a:t>%</a:t>
                      </a: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26441336"/>
                  </a:ext>
                </a:extLst>
              </a:tr>
              <a:tr h="622364">
                <a:tc>
                  <a:txBody>
                    <a:bodyPr/>
                    <a:lstStyle/>
                    <a:p>
                      <a:pPr>
                        <a:buNone/>
                      </a:pPr>
                      <a:r>
                        <a:rPr lang="en-GB" sz="1200">
                          <a:solidFill>
                            <a:schemeClr val="tx1"/>
                          </a:solidFill>
                          <a:effectLst/>
                        </a:rPr>
                        <a:t>All Flexible Patterns Considered</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buNone/>
                      </a:pPr>
                      <a:r>
                        <a:rPr lang="en-GB" sz="1200">
                          <a:solidFill>
                            <a:schemeClr val="tx1"/>
                          </a:solidFill>
                          <a:effectLst/>
                        </a:rPr>
                        <a:t>228</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buNone/>
                      </a:pPr>
                      <a:r>
                        <a:rPr lang="en-GB" sz="1200">
                          <a:solidFill>
                            <a:schemeClr val="tx1"/>
                          </a:solidFill>
                          <a:effectLst/>
                        </a:rPr>
                        <a:t>47.50%</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8006882"/>
                  </a:ext>
                </a:extLst>
              </a:tr>
              <a:tr h="371967">
                <a:tc>
                  <a:txBody>
                    <a:bodyPr/>
                    <a:lstStyle/>
                    <a:p>
                      <a:pPr>
                        <a:buNone/>
                      </a:pPr>
                      <a:r>
                        <a:rPr lang="en-GB" sz="1200">
                          <a:solidFill>
                            <a:schemeClr val="tx1"/>
                          </a:solidFill>
                          <a:effectLst/>
                        </a:rPr>
                        <a:t>Full Time Only</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buNone/>
                      </a:pPr>
                      <a:r>
                        <a:rPr lang="en-GB" sz="1200">
                          <a:solidFill>
                            <a:schemeClr val="tx1"/>
                          </a:solidFill>
                          <a:effectLst/>
                        </a:rPr>
                        <a:t>217</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buNone/>
                      </a:pPr>
                      <a:r>
                        <a:rPr lang="en-GB" sz="1200">
                          <a:solidFill>
                            <a:schemeClr val="tx1"/>
                          </a:solidFill>
                          <a:effectLst/>
                        </a:rPr>
                        <a:t>45.20%</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1326526"/>
                  </a:ext>
                </a:extLst>
              </a:tr>
              <a:tr h="371967">
                <a:tc>
                  <a:txBody>
                    <a:bodyPr/>
                    <a:lstStyle/>
                    <a:p>
                      <a:pPr>
                        <a:buNone/>
                      </a:pPr>
                      <a:r>
                        <a:rPr lang="en-GB" sz="1200">
                          <a:solidFill>
                            <a:schemeClr val="tx1"/>
                          </a:solidFill>
                          <a:effectLst/>
                        </a:rPr>
                        <a:t>Part Time Role</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buNone/>
                      </a:pPr>
                      <a:r>
                        <a:rPr lang="en-GB" sz="1200">
                          <a:solidFill>
                            <a:schemeClr val="tx1"/>
                          </a:solidFill>
                          <a:effectLst/>
                        </a:rPr>
                        <a:t>12</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buNone/>
                      </a:pPr>
                      <a:r>
                        <a:rPr lang="en-GB" sz="1200">
                          <a:solidFill>
                            <a:schemeClr val="tx1"/>
                          </a:solidFill>
                          <a:effectLst/>
                        </a:rPr>
                        <a:t>2.50%</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54946435"/>
                  </a:ext>
                </a:extLst>
              </a:tr>
              <a:tr h="323552">
                <a:tc>
                  <a:txBody>
                    <a:bodyPr/>
                    <a:lstStyle/>
                    <a:p>
                      <a:pPr>
                        <a:buNone/>
                      </a:pPr>
                      <a:r>
                        <a:rPr lang="en-GB" sz="1200">
                          <a:solidFill>
                            <a:schemeClr val="tx1"/>
                          </a:solidFill>
                          <a:effectLst/>
                        </a:rPr>
                        <a:t>Not Stated</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buNone/>
                      </a:pPr>
                      <a:r>
                        <a:rPr lang="en-GB" sz="1200">
                          <a:solidFill>
                            <a:schemeClr val="tx1"/>
                          </a:solidFill>
                          <a:effectLst/>
                        </a:rPr>
                        <a:t>23</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buNone/>
                      </a:pPr>
                      <a:r>
                        <a:rPr lang="en-GB" sz="1200">
                          <a:solidFill>
                            <a:schemeClr val="tx1"/>
                          </a:solidFill>
                          <a:effectLst/>
                        </a:rPr>
                        <a:t>4.80%</a:t>
                      </a:r>
                      <a:endParaRPr lang="en-GB" sz="120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36579" marR="36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3540531"/>
                  </a:ext>
                </a:extLst>
              </a:tr>
            </a:tbl>
          </a:graphicData>
        </a:graphic>
      </p:graphicFrame>
    </p:spTree>
    <p:extLst>
      <p:ext uri="{BB962C8B-B14F-4D97-AF65-F5344CB8AC3E}">
        <p14:creationId xmlns:p14="http://schemas.microsoft.com/office/powerpoint/2010/main" val="3003946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A9F8C-5E4E-CF3A-1C3E-D915031D25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3101E0-FCE0-673E-F430-94E2788F10F0}"/>
              </a:ext>
            </a:extLst>
          </p:cNvPr>
          <p:cNvSpPr>
            <a:spLocks noGrp="1"/>
          </p:cNvSpPr>
          <p:nvPr>
            <p:ph type="title"/>
          </p:nvPr>
        </p:nvSpPr>
        <p:spPr>
          <a:xfrm>
            <a:off x="593896" y="433013"/>
            <a:ext cx="5734050" cy="1046440"/>
          </a:xfrm>
        </p:spPr>
        <p:txBody>
          <a:bodyPr/>
          <a:lstStyle/>
          <a:p>
            <a:r>
              <a:rPr lang="en-US" sz="1700"/>
              <a:t>Invest in our colleagues delivery: Career Conversations, Leaders annual Talent round and improve Successful Manager Programme uptake, and Inclusive Leadership Pathway promotions, </a:t>
            </a:r>
            <a:endParaRPr lang="en-GB" sz="1700"/>
          </a:p>
        </p:txBody>
      </p:sp>
      <p:pic>
        <p:nvPicPr>
          <p:cNvPr id="1026" name="Picture 2" descr="Chart 1, Chart element">
            <a:extLst>
              <a:ext uri="{FF2B5EF4-FFF2-40B4-BE49-F238E27FC236}">
                <a16:creationId xmlns:a16="http://schemas.microsoft.com/office/drawing/2014/main" id="{C19B8425-C9A5-B75C-2488-4DFFDF37A5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065" y="1519691"/>
            <a:ext cx="4233421" cy="311259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8E288F7-0AF8-055A-BCBF-86455AE843B4}"/>
              </a:ext>
            </a:extLst>
          </p:cNvPr>
          <p:cNvSpPr txBox="1"/>
          <p:nvPr/>
        </p:nvSpPr>
        <p:spPr>
          <a:xfrm>
            <a:off x="415269" y="4672523"/>
            <a:ext cx="4233421" cy="738664"/>
          </a:xfrm>
          <a:prstGeom prst="rect">
            <a:avLst/>
          </a:prstGeom>
          <a:noFill/>
        </p:spPr>
        <p:txBody>
          <a:bodyPr wrap="square" rtlCol="0">
            <a:spAutoFit/>
          </a:bodyPr>
          <a:lstStyle/>
          <a:p>
            <a:r>
              <a:rPr lang="en-US" sz="1400" b="0" i="0">
                <a:solidFill>
                  <a:srgbClr val="000000"/>
                </a:solidFill>
                <a:effectLst/>
              </a:rPr>
              <a:t>224 Successful Manager Pathway Programme participants were onboarded, and 204 colleagues remain in CQC.*</a:t>
            </a:r>
            <a:endParaRPr lang="en-GB" sz="1400"/>
          </a:p>
        </p:txBody>
      </p:sp>
      <p:graphicFrame>
        <p:nvGraphicFramePr>
          <p:cNvPr id="15" name="Table 14">
            <a:extLst>
              <a:ext uri="{FF2B5EF4-FFF2-40B4-BE49-F238E27FC236}">
                <a16:creationId xmlns:a16="http://schemas.microsoft.com/office/drawing/2014/main" id="{EC80893F-3A18-14CB-84D6-2D82AD3C3C9E}"/>
              </a:ext>
            </a:extLst>
          </p:cNvPr>
          <p:cNvGraphicFramePr>
            <a:graphicFrameLocks noGrp="1"/>
          </p:cNvGraphicFramePr>
          <p:nvPr>
            <p:extLst>
              <p:ext uri="{D42A27DB-BD31-4B8C-83A1-F6EECF244321}">
                <p14:modId xmlns:p14="http://schemas.microsoft.com/office/powerpoint/2010/main" val="107849711"/>
              </p:ext>
            </p:extLst>
          </p:nvPr>
        </p:nvGraphicFramePr>
        <p:xfrm>
          <a:off x="5029774" y="1353416"/>
          <a:ext cx="3816512" cy="3278871"/>
        </p:xfrm>
        <a:graphic>
          <a:graphicData uri="http://schemas.openxmlformats.org/drawingml/2006/table">
            <a:tbl>
              <a:tblPr/>
              <a:tblGrid>
                <a:gridCol w="954128">
                  <a:extLst>
                    <a:ext uri="{9D8B030D-6E8A-4147-A177-3AD203B41FA5}">
                      <a16:colId xmlns:a16="http://schemas.microsoft.com/office/drawing/2014/main" val="2931211606"/>
                    </a:ext>
                  </a:extLst>
                </a:gridCol>
                <a:gridCol w="954128">
                  <a:extLst>
                    <a:ext uri="{9D8B030D-6E8A-4147-A177-3AD203B41FA5}">
                      <a16:colId xmlns:a16="http://schemas.microsoft.com/office/drawing/2014/main" val="710964520"/>
                    </a:ext>
                  </a:extLst>
                </a:gridCol>
                <a:gridCol w="954128">
                  <a:extLst>
                    <a:ext uri="{9D8B030D-6E8A-4147-A177-3AD203B41FA5}">
                      <a16:colId xmlns:a16="http://schemas.microsoft.com/office/drawing/2014/main" val="1494218278"/>
                    </a:ext>
                  </a:extLst>
                </a:gridCol>
                <a:gridCol w="954128">
                  <a:extLst>
                    <a:ext uri="{9D8B030D-6E8A-4147-A177-3AD203B41FA5}">
                      <a16:colId xmlns:a16="http://schemas.microsoft.com/office/drawing/2014/main" val="46678262"/>
                    </a:ext>
                  </a:extLst>
                </a:gridCol>
              </a:tblGrid>
              <a:tr h="691660">
                <a:tc gridSpan="4">
                  <a:txBody>
                    <a:bodyPr/>
                    <a:lstStyle/>
                    <a:p>
                      <a:pPr>
                        <a:buNone/>
                      </a:pPr>
                      <a:r>
                        <a:rPr lang="en-US" sz="1200" b="1" u="sng">
                          <a:solidFill>
                            <a:schemeClr val="tx1"/>
                          </a:solidFill>
                          <a:effectLst/>
                          <a:latin typeface="+mn-lt"/>
                        </a:rPr>
                        <a:t>Inclusive Leadership Pathway Promotion information</a:t>
                      </a:r>
                      <a:r>
                        <a:rPr lang="en-US" sz="1200" u="sng">
                          <a:solidFill>
                            <a:schemeClr val="tx1"/>
                          </a:solidFill>
                          <a:effectLst/>
                          <a:latin typeface="+mn-lt"/>
                        </a:rPr>
                        <a:t> </a:t>
                      </a:r>
                      <a:r>
                        <a:rPr lang="en-US" sz="1200">
                          <a:solidFill>
                            <a:schemeClr val="tx1"/>
                          </a:solidFill>
                          <a:effectLst/>
                          <a:latin typeface="+mn-lt"/>
                        </a:rPr>
                        <a:t> </a:t>
                      </a:r>
                    </a:p>
                  </a:txBody>
                  <a:tcPr marL="32198" marR="32198" marT="16099" marB="16099" anchor="ctr">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8937198"/>
                  </a:ext>
                </a:extLst>
              </a:tr>
              <a:tr h="909433">
                <a:tc>
                  <a:txBody>
                    <a:bodyPr/>
                    <a:lstStyle/>
                    <a:p>
                      <a:pPr>
                        <a:buNone/>
                      </a:pPr>
                      <a:r>
                        <a:rPr lang="en-GB" sz="1200" u="sng">
                          <a:solidFill>
                            <a:schemeClr val="tx1"/>
                          </a:solidFill>
                          <a:effectLst/>
                          <a:latin typeface="+mn-lt"/>
                        </a:rPr>
                        <a:t>Number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Grade Change from/to </a:t>
                      </a:r>
                      <a:r>
                        <a:rPr lang="en-GB" sz="1200">
                          <a:solidFill>
                            <a:schemeClr val="tx1"/>
                          </a:solidFill>
                          <a:effectLst/>
                          <a:latin typeface="+mn-lt"/>
                        </a:rPr>
                        <a:t> </a:t>
                      </a:r>
                    </a:p>
                  </a:txBody>
                  <a:tcPr marL="32198" marR="32198" marT="16099" marB="16099" anchor="ctr">
                    <a:lnL>
                      <a:noFill/>
                    </a:lnL>
                    <a:lnR>
                      <a:noFill/>
                    </a:lnR>
                    <a:lnT>
                      <a:noFill/>
                    </a:lnT>
                    <a:lnB>
                      <a:noFill/>
                    </a:lnB>
                    <a:noFill/>
                  </a:tcPr>
                </a:tc>
                <a:tc gridSpan="2">
                  <a:txBody>
                    <a:bodyPr/>
                    <a:lstStyle/>
                    <a:p>
                      <a:pPr>
                        <a:buNone/>
                      </a:pPr>
                      <a:r>
                        <a:rPr lang="en-GB" sz="1200" u="sng">
                          <a:solidFill>
                            <a:schemeClr val="tx1"/>
                          </a:solidFill>
                          <a:effectLst/>
                          <a:latin typeface="+mn-lt"/>
                        </a:rPr>
                        <a:t>Demographic breakdown </a:t>
                      </a:r>
                      <a:r>
                        <a:rPr lang="en-GB" sz="1200">
                          <a:solidFill>
                            <a:schemeClr val="tx1"/>
                          </a:solidFill>
                          <a:effectLst/>
                          <a:latin typeface="+mn-lt"/>
                        </a:rPr>
                        <a:t> </a:t>
                      </a:r>
                    </a:p>
                  </a:txBody>
                  <a:tcPr marL="32198" marR="32198" marT="16099" marB="16099" anchor="ctr">
                    <a:lnL>
                      <a:noFill/>
                    </a:lnL>
                    <a:lnR>
                      <a:noFill/>
                    </a:lnR>
                    <a:lnT>
                      <a:noFill/>
                    </a:lnT>
                    <a:lnB>
                      <a:noFill/>
                    </a:lnB>
                    <a:noFill/>
                  </a:tcPr>
                </a:tc>
                <a:tc hMerge="1">
                  <a:txBody>
                    <a:bodyPr/>
                    <a:lstStyle/>
                    <a:p>
                      <a:endParaRPr lang="en-GB"/>
                    </a:p>
                  </a:txBody>
                  <a:tcPr/>
                </a:tc>
                <a:extLst>
                  <a:ext uri="{0D108BD9-81ED-4DB2-BD59-A6C34878D82A}">
                    <a16:rowId xmlns:a16="http://schemas.microsoft.com/office/drawing/2014/main" val="93845461"/>
                  </a:ext>
                </a:extLst>
              </a:tr>
              <a:tr h="473888">
                <a:tc>
                  <a:txBody>
                    <a:bodyPr/>
                    <a:lstStyle/>
                    <a:p>
                      <a:pPr>
                        <a:buNone/>
                      </a:pPr>
                      <a:r>
                        <a:rPr lang="en-GB" sz="1200" u="sng">
                          <a:solidFill>
                            <a:schemeClr val="tx1"/>
                          </a:solidFill>
                          <a:effectLst/>
                          <a:latin typeface="+mn-lt"/>
                        </a:rPr>
                        <a:t>4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A-E3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Disabled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3 </a:t>
                      </a:r>
                      <a:r>
                        <a:rPr lang="en-GB" sz="1200">
                          <a:solidFill>
                            <a:schemeClr val="tx1"/>
                          </a:solidFill>
                          <a:effectLst/>
                          <a:latin typeface="+mn-lt"/>
                        </a:rPr>
                        <a:t> </a:t>
                      </a:r>
                    </a:p>
                  </a:txBody>
                  <a:tcPr marL="32198" marR="32198" marT="16099" marB="16099" anchor="ctr">
                    <a:lnL>
                      <a:noFill/>
                    </a:lnL>
                    <a:lnR>
                      <a:noFill/>
                    </a:lnR>
                    <a:lnT>
                      <a:noFill/>
                    </a:lnT>
                    <a:lnB>
                      <a:noFill/>
                    </a:lnB>
                    <a:noFill/>
                  </a:tcPr>
                </a:tc>
                <a:extLst>
                  <a:ext uri="{0D108BD9-81ED-4DB2-BD59-A6C34878D82A}">
                    <a16:rowId xmlns:a16="http://schemas.microsoft.com/office/drawing/2014/main" val="3100330353"/>
                  </a:ext>
                </a:extLst>
              </a:tr>
              <a:tr h="691660">
                <a:tc>
                  <a:txBody>
                    <a:bodyPr/>
                    <a:lstStyle/>
                    <a:p>
                      <a:pPr>
                        <a:buNone/>
                      </a:pPr>
                      <a:r>
                        <a:rPr lang="en-GB" sz="1200" u="sng">
                          <a:solidFill>
                            <a:schemeClr val="tx1"/>
                          </a:solidFill>
                          <a:effectLst/>
                          <a:latin typeface="+mn-lt"/>
                        </a:rPr>
                        <a:t>8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B-A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Ethnic Minority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11 </a:t>
                      </a:r>
                      <a:r>
                        <a:rPr lang="en-GB" sz="1200">
                          <a:solidFill>
                            <a:schemeClr val="tx1"/>
                          </a:solidFill>
                          <a:effectLst/>
                          <a:latin typeface="+mn-lt"/>
                        </a:rPr>
                        <a:t> </a:t>
                      </a:r>
                    </a:p>
                  </a:txBody>
                  <a:tcPr marL="32198" marR="32198" marT="16099" marB="16099" anchor="ctr">
                    <a:lnL>
                      <a:noFill/>
                    </a:lnL>
                    <a:lnR>
                      <a:noFill/>
                    </a:lnR>
                    <a:lnT>
                      <a:noFill/>
                    </a:lnT>
                    <a:lnB>
                      <a:noFill/>
                    </a:lnB>
                    <a:noFill/>
                  </a:tcPr>
                </a:tc>
                <a:extLst>
                  <a:ext uri="{0D108BD9-81ED-4DB2-BD59-A6C34878D82A}">
                    <a16:rowId xmlns:a16="http://schemas.microsoft.com/office/drawing/2014/main" val="3831093613"/>
                  </a:ext>
                </a:extLst>
              </a:tr>
              <a:tr h="256115">
                <a:tc>
                  <a:txBody>
                    <a:bodyPr/>
                    <a:lstStyle/>
                    <a:p>
                      <a:pPr>
                        <a:buNone/>
                      </a:pPr>
                      <a:r>
                        <a:rPr lang="en-GB" sz="1200" u="sng">
                          <a:solidFill>
                            <a:schemeClr val="tx1"/>
                          </a:solidFill>
                          <a:effectLst/>
                          <a:latin typeface="+mn-lt"/>
                        </a:rPr>
                        <a:t>1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C-A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Both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2 </a:t>
                      </a:r>
                      <a:r>
                        <a:rPr lang="en-GB" sz="1200">
                          <a:solidFill>
                            <a:schemeClr val="tx1"/>
                          </a:solidFill>
                          <a:effectLst/>
                          <a:latin typeface="+mn-lt"/>
                        </a:rPr>
                        <a:t> </a:t>
                      </a:r>
                    </a:p>
                  </a:txBody>
                  <a:tcPr marL="32198" marR="32198" marT="16099" marB="16099" anchor="ctr">
                    <a:lnL>
                      <a:noFill/>
                    </a:lnL>
                    <a:lnR>
                      <a:noFill/>
                    </a:lnR>
                    <a:lnT>
                      <a:noFill/>
                    </a:lnT>
                    <a:lnB>
                      <a:noFill/>
                    </a:lnB>
                    <a:noFill/>
                  </a:tcPr>
                </a:tc>
                <a:extLst>
                  <a:ext uri="{0D108BD9-81ED-4DB2-BD59-A6C34878D82A}">
                    <a16:rowId xmlns:a16="http://schemas.microsoft.com/office/drawing/2014/main" val="2057222012"/>
                  </a:ext>
                </a:extLst>
              </a:tr>
              <a:tr h="256115">
                <a:tc>
                  <a:txBody>
                    <a:bodyPr/>
                    <a:lstStyle/>
                    <a:p>
                      <a:pPr>
                        <a:buNone/>
                      </a:pPr>
                      <a:r>
                        <a:rPr lang="en-GB" sz="1200" u="sng">
                          <a:solidFill>
                            <a:schemeClr val="tx1"/>
                          </a:solidFill>
                          <a:effectLst/>
                          <a:latin typeface="+mn-lt"/>
                        </a:rPr>
                        <a:t>1 </a:t>
                      </a:r>
                      <a:r>
                        <a:rPr lang="en-GB" sz="1200">
                          <a:solidFill>
                            <a:schemeClr val="tx1"/>
                          </a:solidFill>
                          <a:effectLst/>
                          <a:latin typeface="+mn-lt"/>
                        </a:rPr>
                        <a:t> </a:t>
                      </a:r>
                    </a:p>
                  </a:txBody>
                  <a:tcPr marL="32198" marR="32198" marT="16099" marB="16099" anchor="ctr">
                    <a:lnL>
                      <a:noFill/>
                    </a:lnL>
                    <a:lnR>
                      <a:noFill/>
                    </a:lnR>
                    <a:lnT>
                      <a:noFill/>
                    </a:lnT>
                    <a:lnB>
                      <a:noFill/>
                    </a:lnB>
                    <a:noFill/>
                  </a:tcPr>
                </a:tc>
                <a:tc>
                  <a:txBody>
                    <a:bodyPr/>
                    <a:lstStyle/>
                    <a:p>
                      <a:pPr>
                        <a:buNone/>
                      </a:pPr>
                      <a:r>
                        <a:rPr lang="en-GB" sz="1200" u="sng">
                          <a:solidFill>
                            <a:schemeClr val="tx1"/>
                          </a:solidFill>
                          <a:effectLst/>
                          <a:latin typeface="+mn-lt"/>
                        </a:rPr>
                        <a:t>C-B </a:t>
                      </a:r>
                      <a:r>
                        <a:rPr lang="en-GB" sz="1200">
                          <a:solidFill>
                            <a:schemeClr val="tx1"/>
                          </a:solidFill>
                          <a:effectLst/>
                          <a:latin typeface="+mn-lt"/>
                        </a:rPr>
                        <a:t> </a:t>
                      </a:r>
                    </a:p>
                  </a:txBody>
                  <a:tcPr marL="32198" marR="32198" marT="16099" marB="16099" anchor="ctr">
                    <a:lnL>
                      <a:noFill/>
                    </a:lnL>
                    <a:lnR>
                      <a:noFill/>
                    </a:lnR>
                    <a:lnT>
                      <a:noFill/>
                    </a:lnT>
                    <a:lnB>
                      <a:noFill/>
                    </a:lnB>
                    <a:noFill/>
                  </a:tcPr>
                </a:tc>
                <a:tc gridSpan="2">
                  <a:txBody>
                    <a:bodyPr/>
                    <a:lstStyle/>
                    <a:p>
                      <a:pPr>
                        <a:buNone/>
                      </a:pPr>
                      <a:r>
                        <a:rPr lang="en-GB" sz="1200" u="sng">
                          <a:solidFill>
                            <a:schemeClr val="tx1"/>
                          </a:solidFill>
                          <a:effectLst/>
                          <a:latin typeface="+mn-lt"/>
                        </a:rPr>
                        <a:t> </a:t>
                      </a:r>
                      <a:r>
                        <a:rPr lang="en-GB" sz="1200">
                          <a:solidFill>
                            <a:schemeClr val="tx1"/>
                          </a:solidFill>
                          <a:effectLst/>
                          <a:latin typeface="+mn-lt"/>
                        </a:rPr>
                        <a:t> </a:t>
                      </a:r>
                    </a:p>
                  </a:txBody>
                  <a:tcPr marL="32198" marR="32198" marT="16099" marB="16099" anchor="ctr">
                    <a:lnL>
                      <a:noFill/>
                    </a:lnL>
                    <a:lnR>
                      <a:noFill/>
                    </a:lnR>
                    <a:lnT>
                      <a:noFill/>
                    </a:lnT>
                    <a:lnB>
                      <a:noFill/>
                    </a:lnB>
                    <a:noFill/>
                  </a:tcPr>
                </a:tc>
                <a:tc hMerge="1">
                  <a:txBody>
                    <a:bodyPr/>
                    <a:lstStyle/>
                    <a:p>
                      <a:endParaRPr lang="en-GB"/>
                    </a:p>
                  </a:txBody>
                  <a:tcPr/>
                </a:tc>
                <a:extLst>
                  <a:ext uri="{0D108BD9-81ED-4DB2-BD59-A6C34878D82A}">
                    <a16:rowId xmlns:a16="http://schemas.microsoft.com/office/drawing/2014/main" val="2314458708"/>
                  </a:ext>
                </a:extLst>
              </a:tr>
            </a:tbl>
          </a:graphicData>
        </a:graphic>
      </p:graphicFrame>
      <p:sp>
        <p:nvSpPr>
          <p:cNvPr id="17" name="TextBox 16">
            <a:extLst>
              <a:ext uri="{FF2B5EF4-FFF2-40B4-BE49-F238E27FC236}">
                <a16:creationId xmlns:a16="http://schemas.microsoft.com/office/drawing/2014/main" id="{00488DF1-1084-1DF6-AD96-0AA08AEBE3B4}"/>
              </a:ext>
            </a:extLst>
          </p:cNvPr>
          <p:cNvSpPr txBox="1"/>
          <p:nvPr/>
        </p:nvSpPr>
        <p:spPr>
          <a:xfrm>
            <a:off x="4910579" y="4672523"/>
            <a:ext cx="4233421" cy="954107"/>
          </a:xfrm>
          <a:prstGeom prst="rect">
            <a:avLst/>
          </a:prstGeom>
          <a:noFill/>
        </p:spPr>
        <p:txBody>
          <a:bodyPr wrap="square" rtlCol="0">
            <a:spAutoFit/>
          </a:bodyPr>
          <a:lstStyle/>
          <a:p>
            <a:r>
              <a:rPr lang="en-US" sz="1400">
                <a:solidFill>
                  <a:srgbClr val="000000"/>
                </a:solidFill>
              </a:rPr>
              <a:t>Inclusive Leadership Pathway outcomes: 4 Grade A-E3 appointments and 8 B-A appointments to support senior race and disability diversity pipeline and retention. </a:t>
            </a:r>
            <a:endParaRPr lang="en-GB" sz="1400"/>
          </a:p>
        </p:txBody>
      </p:sp>
      <p:sp>
        <p:nvSpPr>
          <p:cNvPr id="18" name="TextBox 17">
            <a:extLst>
              <a:ext uri="{FF2B5EF4-FFF2-40B4-BE49-F238E27FC236}">
                <a16:creationId xmlns:a16="http://schemas.microsoft.com/office/drawing/2014/main" id="{C01394C8-C63E-125C-5579-AC8923213956}"/>
              </a:ext>
            </a:extLst>
          </p:cNvPr>
          <p:cNvSpPr txBox="1"/>
          <p:nvPr/>
        </p:nvSpPr>
        <p:spPr>
          <a:xfrm>
            <a:off x="344495" y="5483371"/>
            <a:ext cx="8935223" cy="954107"/>
          </a:xfrm>
          <a:prstGeom prst="rect">
            <a:avLst/>
          </a:prstGeom>
          <a:noFill/>
        </p:spPr>
        <p:txBody>
          <a:bodyPr wrap="square" rtlCol="0">
            <a:spAutoFit/>
          </a:bodyPr>
          <a:lstStyle/>
          <a:p>
            <a:r>
              <a:rPr lang="en-GB" sz="1400" b="1"/>
              <a:t>Career Conversations: *</a:t>
            </a:r>
            <a:r>
              <a:rPr lang="en-GB" sz="1400"/>
              <a:t>*All Exec 3-1 completed their Talent round conversations in 2024 with People Directorate providing succession plans, however this was not tracked against appointments. </a:t>
            </a:r>
          </a:p>
          <a:p>
            <a:r>
              <a:rPr lang="en-GB" sz="1400"/>
              <a:t>There were less than 100 Grade A- F career conversations, which were not mandatory. There may have been unrecorded local conversations. Alongside this, there is inconsistency with use of 1-2-1 check ins on ED.***</a:t>
            </a:r>
            <a:endParaRPr lang="en-GB" sz="1400">
              <a:solidFill>
                <a:srgbClr val="FF0000"/>
              </a:solidFill>
            </a:endParaRPr>
          </a:p>
        </p:txBody>
      </p:sp>
    </p:spTree>
    <p:extLst>
      <p:ext uri="{BB962C8B-B14F-4D97-AF65-F5344CB8AC3E}">
        <p14:creationId xmlns:p14="http://schemas.microsoft.com/office/powerpoint/2010/main" val="666761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C0EFF-759C-599B-A66E-CFB667B6299B}"/>
              </a:ext>
            </a:extLst>
          </p:cNvPr>
          <p:cNvSpPr>
            <a:spLocks noGrp="1"/>
          </p:cNvSpPr>
          <p:nvPr>
            <p:ph type="title"/>
          </p:nvPr>
        </p:nvSpPr>
        <p:spPr>
          <a:xfrm>
            <a:off x="616900" y="634614"/>
            <a:ext cx="5734050" cy="861774"/>
          </a:xfrm>
        </p:spPr>
        <p:txBody>
          <a:bodyPr/>
          <a:lstStyle/>
          <a:p>
            <a:r>
              <a:rPr lang="en-US" sz="1800"/>
              <a:t>Invest in our colleagues: Improve Promotions, Secondments &amp; Act Ups for disability 2024-2025</a:t>
            </a:r>
            <a:br>
              <a:rPr lang="en-US"/>
            </a:br>
            <a:endParaRPr lang="en-GB"/>
          </a:p>
        </p:txBody>
      </p:sp>
      <p:graphicFrame>
        <p:nvGraphicFramePr>
          <p:cNvPr id="6" name="Table 5">
            <a:extLst>
              <a:ext uri="{FF2B5EF4-FFF2-40B4-BE49-F238E27FC236}">
                <a16:creationId xmlns:a16="http://schemas.microsoft.com/office/drawing/2014/main" id="{BA149CC7-7A00-3B09-A2EE-C38C5D2A1BE1}"/>
              </a:ext>
            </a:extLst>
          </p:cNvPr>
          <p:cNvGraphicFramePr>
            <a:graphicFrameLocks noGrp="1"/>
          </p:cNvGraphicFramePr>
          <p:nvPr>
            <p:extLst>
              <p:ext uri="{D42A27DB-BD31-4B8C-83A1-F6EECF244321}">
                <p14:modId xmlns:p14="http://schemas.microsoft.com/office/powerpoint/2010/main" val="1271691970"/>
              </p:ext>
            </p:extLst>
          </p:nvPr>
        </p:nvGraphicFramePr>
        <p:xfrm>
          <a:off x="616900" y="1633905"/>
          <a:ext cx="4140495" cy="1645920"/>
        </p:xfrm>
        <a:graphic>
          <a:graphicData uri="http://schemas.openxmlformats.org/drawingml/2006/table">
            <a:tbl>
              <a:tblPr firstRow="1" bandRow="1">
                <a:tableStyleId>{5940675A-B579-460E-94D1-54222C63F5DA}</a:tableStyleId>
              </a:tblPr>
              <a:tblGrid>
                <a:gridCol w="1586230">
                  <a:extLst>
                    <a:ext uri="{9D8B030D-6E8A-4147-A177-3AD203B41FA5}">
                      <a16:colId xmlns:a16="http://schemas.microsoft.com/office/drawing/2014/main" val="2425110417"/>
                    </a:ext>
                  </a:extLst>
                </a:gridCol>
                <a:gridCol w="893363">
                  <a:extLst>
                    <a:ext uri="{9D8B030D-6E8A-4147-A177-3AD203B41FA5}">
                      <a16:colId xmlns:a16="http://schemas.microsoft.com/office/drawing/2014/main" val="3889195610"/>
                    </a:ext>
                  </a:extLst>
                </a:gridCol>
                <a:gridCol w="908110">
                  <a:extLst>
                    <a:ext uri="{9D8B030D-6E8A-4147-A177-3AD203B41FA5}">
                      <a16:colId xmlns:a16="http://schemas.microsoft.com/office/drawing/2014/main" val="3927726765"/>
                    </a:ext>
                  </a:extLst>
                </a:gridCol>
                <a:gridCol w="752792">
                  <a:extLst>
                    <a:ext uri="{9D8B030D-6E8A-4147-A177-3AD203B41FA5}">
                      <a16:colId xmlns:a16="http://schemas.microsoft.com/office/drawing/2014/main" val="2192327301"/>
                    </a:ext>
                  </a:extLst>
                </a:gridCol>
              </a:tblGrid>
              <a:tr h="0">
                <a:tc>
                  <a:txBody>
                    <a:bodyPr/>
                    <a:lstStyle/>
                    <a:p>
                      <a:endParaRPr lang="en-GB" sz="1200" b="1">
                        <a:solidFill>
                          <a:sysClr val="windowText" lastClr="000000"/>
                        </a:solidFill>
                        <a:latin typeface="+mn-lt"/>
                      </a:endParaRPr>
                    </a:p>
                  </a:txBody>
                  <a:tcPr>
                    <a:solidFill>
                      <a:schemeClr val="accent3">
                        <a:lumMod val="20000"/>
                        <a:lumOff val="80000"/>
                      </a:schemeClr>
                    </a:solidFill>
                  </a:tcPr>
                </a:tc>
                <a:tc>
                  <a:txBody>
                    <a:bodyPr/>
                    <a:lstStyle/>
                    <a:p>
                      <a:pPr lvl="0" algn="ctr">
                        <a:buNone/>
                      </a:pPr>
                      <a:r>
                        <a:rPr lang="en-US" sz="1200" b="1">
                          <a:solidFill>
                            <a:sysClr val="windowText" lastClr="000000"/>
                          </a:solidFill>
                          <a:latin typeface="+mn-lt"/>
                        </a:rPr>
                        <a:t>Disability – Yes</a:t>
                      </a:r>
                      <a:endParaRPr lang="en-US" sz="1200">
                        <a:solidFill>
                          <a:sysClr val="windowText" lastClr="000000"/>
                        </a:solidFill>
                        <a:latin typeface="+mn-lt"/>
                      </a:endParaRPr>
                    </a:p>
                  </a:txBody>
                  <a:tcPr>
                    <a:solidFill>
                      <a:schemeClr val="accent3">
                        <a:lumMod val="20000"/>
                        <a:lumOff val="80000"/>
                      </a:schemeClr>
                    </a:solidFill>
                  </a:tcPr>
                </a:tc>
                <a:tc>
                  <a:txBody>
                    <a:bodyPr/>
                    <a:lstStyle/>
                    <a:p>
                      <a:pPr lvl="0" algn="ctr">
                        <a:buNone/>
                      </a:pPr>
                      <a:r>
                        <a:rPr lang="en-US" sz="1200" b="1">
                          <a:solidFill>
                            <a:sysClr val="windowText" lastClr="000000"/>
                          </a:solidFill>
                          <a:latin typeface="+mn-lt"/>
                        </a:rPr>
                        <a:t>Disability - No</a:t>
                      </a:r>
                      <a:endParaRPr lang="en-US" sz="1200">
                        <a:solidFill>
                          <a:sysClr val="windowText" lastClr="000000"/>
                        </a:solidFill>
                        <a:latin typeface="+mn-lt"/>
                      </a:endParaRPr>
                    </a:p>
                  </a:txBody>
                  <a:tcPr>
                    <a:solidFill>
                      <a:schemeClr val="accent3">
                        <a:lumMod val="20000"/>
                        <a:lumOff val="80000"/>
                      </a:schemeClr>
                    </a:solidFill>
                  </a:tcPr>
                </a:tc>
                <a:tc>
                  <a:txBody>
                    <a:bodyPr/>
                    <a:lstStyle/>
                    <a:p>
                      <a:pPr lvl="0" algn="ctr">
                        <a:buNone/>
                      </a:pPr>
                      <a:r>
                        <a:rPr lang="en-US" sz="1200" b="1">
                          <a:solidFill>
                            <a:sysClr val="windowText" lastClr="000000"/>
                          </a:solidFill>
                          <a:latin typeface="+mn-lt"/>
                        </a:rPr>
                        <a:t>Not</a:t>
                      </a:r>
                    </a:p>
                    <a:p>
                      <a:pPr lvl="0" algn="ctr">
                        <a:buNone/>
                      </a:pPr>
                      <a:r>
                        <a:rPr lang="en-US" sz="1200" b="1">
                          <a:solidFill>
                            <a:sysClr val="windowText" lastClr="000000"/>
                          </a:solidFill>
                          <a:latin typeface="+mn-lt"/>
                        </a:rPr>
                        <a:t>Shared</a:t>
                      </a:r>
                      <a:endParaRPr lang="en-US" sz="1200">
                        <a:solidFill>
                          <a:sysClr val="windowText" lastClr="000000"/>
                        </a:solidFill>
                        <a:latin typeface="+mn-lt"/>
                      </a:endParaRPr>
                    </a:p>
                  </a:txBody>
                  <a:tcPr>
                    <a:solidFill>
                      <a:schemeClr val="accent3">
                        <a:lumMod val="20000"/>
                        <a:lumOff val="80000"/>
                      </a:schemeClr>
                    </a:solidFill>
                  </a:tcPr>
                </a:tc>
                <a:extLst>
                  <a:ext uri="{0D108BD9-81ED-4DB2-BD59-A6C34878D82A}">
                    <a16:rowId xmlns:a16="http://schemas.microsoft.com/office/drawing/2014/main" val="2740988571"/>
                  </a:ext>
                </a:extLst>
              </a:tr>
              <a:tr h="188846">
                <a:tc>
                  <a:txBody>
                    <a:bodyPr/>
                    <a:lstStyle/>
                    <a:p>
                      <a:r>
                        <a:rPr lang="en-US" sz="1200">
                          <a:latin typeface="+mn-lt"/>
                        </a:rPr>
                        <a:t>Promotions</a:t>
                      </a:r>
                      <a:endParaRPr lang="en-GB" sz="1200">
                        <a:latin typeface="+mn-lt"/>
                      </a:endParaRPr>
                    </a:p>
                  </a:txBody>
                  <a:tcPr>
                    <a:solidFill>
                      <a:schemeClr val="bg1"/>
                    </a:solidFill>
                  </a:tcPr>
                </a:tc>
                <a:tc>
                  <a:txBody>
                    <a:bodyPr/>
                    <a:lstStyle/>
                    <a:p>
                      <a:pPr algn="ctr"/>
                      <a:r>
                        <a:rPr lang="en-US" sz="1200">
                          <a:latin typeface="+mn-lt"/>
                        </a:rPr>
                        <a:t>34</a:t>
                      </a:r>
                      <a:endParaRPr lang="en-GB" sz="1200">
                        <a:latin typeface="+mn-lt"/>
                      </a:endParaRPr>
                    </a:p>
                  </a:txBody>
                  <a:tcPr>
                    <a:solidFill>
                      <a:schemeClr val="bg1"/>
                    </a:solidFill>
                  </a:tcPr>
                </a:tc>
                <a:tc>
                  <a:txBody>
                    <a:bodyPr/>
                    <a:lstStyle/>
                    <a:p>
                      <a:pPr algn="ctr"/>
                      <a:r>
                        <a:rPr lang="en-US" sz="1200">
                          <a:latin typeface="+mn-lt"/>
                        </a:rPr>
                        <a:t>132</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extLst>
                  <a:ext uri="{0D108BD9-81ED-4DB2-BD59-A6C34878D82A}">
                    <a16:rowId xmlns:a16="http://schemas.microsoft.com/office/drawing/2014/main" val="1126505276"/>
                  </a:ext>
                </a:extLst>
              </a:tr>
              <a:tr h="188846">
                <a:tc>
                  <a:txBody>
                    <a:bodyPr/>
                    <a:lstStyle/>
                    <a:p>
                      <a:r>
                        <a:rPr lang="en-US" sz="1200">
                          <a:latin typeface="+mn-lt"/>
                        </a:rPr>
                        <a:t>Act Ups &amp; Secondments</a:t>
                      </a:r>
                      <a:endParaRPr lang="en-GB" sz="1200">
                        <a:latin typeface="+mn-lt"/>
                      </a:endParaRPr>
                    </a:p>
                  </a:txBody>
                  <a:tcPr>
                    <a:solidFill>
                      <a:schemeClr val="bg1"/>
                    </a:solidFill>
                  </a:tcPr>
                </a:tc>
                <a:tc>
                  <a:txBody>
                    <a:bodyPr/>
                    <a:lstStyle/>
                    <a:p>
                      <a:pPr algn="ctr"/>
                      <a:r>
                        <a:rPr lang="en-US" sz="1200">
                          <a:latin typeface="+mn-lt"/>
                        </a:rPr>
                        <a:t>31</a:t>
                      </a:r>
                      <a:endParaRPr lang="en-GB" sz="1200">
                        <a:latin typeface="+mn-lt"/>
                      </a:endParaRPr>
                    </a:p>
                  </a:txBody>
                  <a:tcPr>
                    <a:solidFill>
                      <a:schemeClr val="bg1"/>
                    </a:solidFill>
                  </a:tcPr>
                </a:tc>
                <a:tc>
                  <a:txBody>
                    <a:bodyPr/>
                    <a:lstStyle/>
                    <a:p>
                      <a:pPr algn="ctr"/>
                      <a:r>
                        <a:rPr lang="en-US" sz="1200">
                          <a:latin typeface="+mn-lt"/>
                        </a:rPr>
                        <a:t>172</a:t>
                      </a:r>
                      <a:endParaRPr lang="en-GB" sz="1200">
                        <a:latin typeface="+mn-lt"/>
                      </a:endParaRPr>
                    </a:p>
                  </a:txBody>
                  <a:tcPr>
                    <a:solidFill>
                      <a:schemeClr val="bg1"/>
                    </a:solidFill>
                  </a:tcPr>
                </a:tc>
                <a:tc>
                  <a:txBody>
                    <a:bodyPr/>
                    <a:lstStyle/>
                    <a:p>
                      <a:pPr algn="ctr"/>
                      <a:r>
                        <a:rPr lang="en-US" sz="1200">
                          <a:latin typeface="+mn-lt"/>
                        </a:rPr>
                        <a:t>12</a:t>
                      </a:r>
                      <a:endParaRPr lang="en-GB" sz="1200">
                        <a:latin typeface="+mn-lt"/>
                      </a:endParaRPr>
                    </a:p>
                  </a:txBody>
                  <a:tcPr>
                    <a:solidFill>
                      <a:schemeClr val="bg1"/>
                    </a:solidFill>
                  </a:tcPr>
                </a:tc>
                <a:extLst>
                  <a:ext uri="{0D108BD9-81ED-4DB2-BD59-A6C34878D82A}">
                    <a16:rowId xmlns:a16="http://schemas.microsoft.com/office/drawing/2014/main" val="143999032"/>
                  </a:ext>
                </a:extLst>
              </a:tr>
              <a:tr h="188846">
                <a:tc>
                  <a:txBody>
                    <a:bodyPr/>
                    <a:lstStyle/>
                    <a:p>
                      <a:r>
                        <a:rPr lang="en-US" sz="1200" b="1">
                          <a:latin typeface="+mn-lt"/>
                        </a:rPr>
                        <a:t>Overall (Grouped)</a:t>
                      </a:r>
                      <a:endParaRPr lang="en-GB" sz="1200" b="1">
                        <a:latin typeface="+mn-lt"/>
                      </a:endParaRPr>
                    </a:p>
                  </a:txBody>
                  <a:tcPr>
                    <a:solidFill>
                      <a:schemeClr val="accent3">
                        <a:lumMod val="20000"/>
                        <a:lumOff val="80000"/>
                      </a:schemeClr>
                    </a:solidFill>
                  </a:tcPr>
                </a:tc>
                <a:tc>
                  <a:txBody>
                    <a:bodyPr/>
                    <a:lstStyle/>
                    <a:p>
                      <a:pPr algn="ctr"/>
                      <a:r>
                        <a:rPr lang="en-US" sz="1200" b="1">
                          <a:latin typeface="+mn-lt"/>
                        </a:rPr>
                        <a:t>65 (16.8%)</a:t>
                      </a:r>
                      <a:endParaRPr lang="en-GB" sz="1200" b="1">
                        <a:latin typeface="+mn-lt"/>
                      </a:endParaRPr>
                    </a:p>
                  </a:txBody>
                  <a:tcPr>
                    <a:solidFill>
                      <a:schemeClr val="accent3">
                        <a:lumMod val="20000"/>
                        <a:lumOff val="80000"/>
                      </a:schemeClr>
                    </a:solidFill>
                  </a:tcPr>
                </a:tc>
                <a:tc>
                  <a:txBody>
                    <a:bodyPr/>
                    <a:lstStyle/>
                    <a:p>
                      <a:pPr algn="ctr"/>
                      <a:r>
                        <a:rPr lang="en-US" sz="1200" b="1">
                          <a:latin typeface="+mn-lt"/>
                        </a:rPr>
                        <a:t>304 (78.8%)</a:t>
                      </a:r>
                      <a:endParaRPr lang="en-GB" sz="1200" b="1">
                        <a:latin typeface="+mn-lt"/>
                      </a:endParaRPr>
                    </a:p>
                  </a:txBody>
                  <a:tcPr>
                    <a:solidFill>
                      <a:schemeClr val="accent3">
                        <a:lumMod val="20000"/>
                        <a:lumOff val="80000"/>
                      </a:schemeClr>
                    </a:solidFill>
                  </a:tcPr>
                </a:tc>
                <a:tc>
                  <a:txBody>
                    <a:bodyPr/>
                    <a:lstStyle/>
                    <a:p>
                      <a:pPr algn="ctr"/>
                      <a:r>
                        <a:rPr lang="en-US" sz="1200" b="1">
                          <a:latin typeface="+mn-lt"/>
                        </a:rPr>
                        <a:t>17 (4.4%)</a:t>
                      </a:r>
                      <a:endParaRPr lang="en-GB" sz="1200" b="1">
                        <a:latin typeface="+mn-lt"/>
                      </a:endParaRPr>
                    </a:p>
                  </a:txBody>
                  <a:tcPr>
                    <a:solidFill>
                      <a:schemeClr val="accent3">
                        <a:lumMod val="20000"/>
                        <a:lumOff val="80000"/>
                      </a:schemeClr>
                    </a:solidFill>
                  </a:tcPr>
                </a:tc>
                <a:extLst>
                  <a:ext uri="{0D108BD9-81ED-4DB2-BD59-A6C34878D82A}">
                    <a16:rowId xmlns:a16="http://schemas.microsoft.com/office/drawing/2014/main" val="4250561092"/>
                  </a:ext>
                </a:extLst>
              </a:tr>
            </a:tbl>
          </a:graphicData>
        </a:graphic>
      </p:graphicFrame>
      <p:graphicFrame>
        <p:nvGraphicFramePr>
          <p:cNvPr id="9" name="Table 8">
            <a:extLst>
              <a:ext uri="{FF2B5EF4-FFF2-40B4-BE49-F238E27FC236}">
                <a16:creationId xmlns:a16="http://schemas.microsoft.com/office/drawing/2014/main" id="{62B9F5FF-F54F-E96D-85C8-F4979BD7CD37}"/>
              </a:ext>
            </a:extLst>
          </p:cNvPr>
          <p:cNvGraphicFramePr>
            <a:graphicFrameLocks noGrp="1"/>
          </p:cNvGraphicFramePr>
          <p:nvPr>
            <p:extLst>
              <p:ext uri="{D42A27DB-BD31-4B8C-83A1-F6EECF244321}">
                <p14:modId xmlns:p14="http://schemas.microsoft.com/office/powerpoint/2010/main" val="1042397204"/>
              </p:ext>
            </p:extLst>
          </p:nvPr>
        </p:nvGraphicFramePr>
        <p:xfrm>
          <a:off x="4880609" y="1633905"/>
          <a:ext cx="3748405" cy="2804160"/>
        </p:xfrm>
        <a:graphic>
          <a:graphicData uri="http://schemas.openxmlformats.org/drawingml/2006/table">
            <a:tbl>
              <a:tblPr firstRow="1" bandRow="1">
                <a:tableStyleId>{5940675A-B579-460E-94D1-54222C63F5DA}</a:tableStyleId>
              </a:tblPr>
              <a:tblGrid>
                <a:gridCol w="1194140">
                  <a:extLst>
                    <a:ext uri="{9D8B030D-6E8A-4147-A177-3AD203B41FA5}">
                      <a16:colId xmlns:a16="http://schemas.microsoft.com/office/drawing/2014/main" val="2425110417"/>
                    </a:ext>
                  </a:extLst>
                </a:gridCol>
                <a:gridCol w="893363">
                  <a:extLst>
                    <a:ext uri="{9D8B030D-6E8A-4147-A177-3AD203B41FA5}">
                      <a16:colId xmlns:a16="http://schemas.microsoft.com/office/drawing/2014/main" val="3889195610"/>
                    </a:ext>
                  </a:extLst>
                </a:gridCol>
                <a:gridCol w="908110">
                  <a:extLst>
                    <a:ext uri="{9D8B030D-6E8A-4147-A177-3AD203B41FA5}">
                      <a16:colId xmlns:a16="http://schemas.microsoft.com/office/drawing/2014/main" val="3927726765"/>
                    </a:ext>
                  </a:extLst>
                </a:gridCol>
                <a:gridCol w="752792">
                  <a:extLst>
                    <a:ext uri="{9D8B030D-6E8A-4147-A177-3AD203B41FA5}">
                      <a16:colId xmlns:a16="http://schemas.microsoft.com/office/drawing/2014/main" val="2192327301"/>
                    </a:ext>
                  </a:extLst>
                </a:gridCol>
              </a:tblGrid>
              <a:tr h="0">
                <a:tc gridSpan="4">
                  <a:txBody>
                    <a:bodyPr/>
                    <a:lstStyle/>
                    <a:p>
                      <a:pPr algn="ctr"/>
                      <a:r>
                        <a:rPr lang="en-US" sz="1200" b="1">
                          <a:solidFill>
                            <a:sysClr val="windowText" lastClr="000000"/>
                          </a:solidFill>
                          <a:latin typeface="+mn-lt"/>
                        </a:rPr>
                        <a:t>Promotions, Acting Up &amp; Secondment Numbers (Grouped)</a:t>
                      </a:r>
                      <a:endParaRPr lang="en-GB" sz="1200" b="1">
                        <a:solidFill>
                          <a:sysClr val="windowText" lastClr="000000"/>
                        </a:solidFill>
                        <a:latin typeface="+mn-lt"/>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extLst>
                  <a:ext uri="{0D108BD9-81ED-4DB2-BD59-A6C34878D82A}">
                    <a16:rowId xmlns:a16="http://schemas.microsoft.com/office/drawing/2014/main" val="2474072676"/>
                  </a:ext>
                </a:extLst>
              </a:tr>
              <a:tr h="0">
                <a:tc>
                  <a:txBody>
                    <a:bodyPr/>
                    <a:lstStyle/>
                    <a:p>
                      <a:r>
                        <a:rPr lang="en-US" sz="1200" b="1">
                          <a:solidFill>
                            <a:sysClr val="windowText" lastClr="000000"/>
                          </a:solidFill>
                          <a:latin typeface="+mn-lt"/>
                        </a:rPr>
                        <a:t>Grade</a:t>
                      </a:r>
                      <a:endParaRPr lang="en-GB" sz="1200" b="1">
                        <a:solidFill>
                          <a:sysClr val="windowText" lastClr="000000"/>
                        </a:solidFill>
                        <a:latin typeface="+mn-lt"/>
                      </a:endParaRPr>
                    </a:p>
                  </a:txBody>
                  <a:tcPr>
                    <a:solidFill>
                      <a:schemeClr val="accent3">
                        <a:lumMod val="20000"/>
                        <a:lumOff val="80000"/>
                      </a:schemeClr>
                    </a:solidFill>
                  </a:tcPr>
                </a:tc>
                <a:tc>
                  <a:txBody>
                    <a:bodyPr/>
                    <a:lstStyle/>
                    <a:p>
                      <a:pPr lvl="0" algn="ctr">
                        <a:buNone/>
                      </a:pPr>
                      <a:r>
                        <a:rPr lang="en-US" sz="1200" b="1">
                          <a:solidFill>
                            <a:sysClr val="windowText" lastClr="000000"/>
                          </a:solidFill>
                          <a:latin typeface="+mn-lt"/>
                        </a:rPr>
                        <a:t>Disability – Yes</a:t>
                      </a:r>
                      <a:endParaRPr lang="en-US" sz="1200">
                        <a:solidFill>
                          <a:sysClr val="windowText" lastClr="000000"/>
                        </a:solidFill>
                        <a:latin typeface="+mn-lt"/>
                      </a:endParaRPr>
                    </a:p>
                  </a:txBody>
                  <a:tcPr>
                    <a:solidFill>
                      <a:schemeClr val="accent3">
                        <a:lumMod val="20000"/>
                        <a:lumOff val="80000"/>
                      </a:schemeClr>
                    </a:solidFill>
                  </a:tcPr>
                </a:tc>
                <a:tc>
                  <a:txBody>
                    <a:bodyPr/>
                    <a:lstStyle/>
                    <a:p>
                      <a:pPr lvl="0" algn="ctr">
                        <a:buNone/>
                      </a:pPr>
                      <a:r>
                        <a:rPr lang="en-US" sz="1200" b="1">
                          <a:solidFill>
                            <a:sysClr val="windowText" lastClr="000000"/>
                          </a:solidFill>
                          <a:latin typeface="+mn-lt"/>
                        </a:rPr>
                        <a:t>Disability - No</a:t>
                      </a:r>
                      <a:endParaRPr lang="en-US" sz="1200">
                        <a:solidFill>
                          <a:sysClr val="windowText" lastClr="000000"/>
                        </a:solidFill>
                        <a:latin typeface="+mn-lt"/>
                      </a:endParaRPr>
                    </a:p>
                  </a:txBody>
                  <a:tcPr>
                    <a:solidFill>
                      <a:schemeClr val="accent3">
                        <a:lumMod val="20000"/>
                        <a:lumOff val="80000"/>
                      </a:schemeClr>
                    </a:solidFill>
                  </a:tcPr>
                </a:tc>
                <a:tc>
                  <a:txBody>
                    <a:bodyPr/>
                    <a:lstStyle/>
                    <a:p>
                      <a:pPr lvl="0" algn="ctr">
                        <a:buNone/>
                      </a:pPr>
                      <a:r>
                        <a:rPr lang="en-US" sz="1200" b="1">
                          <a:solidFill>
                            <a:sysClr val="windowText" lastClr="000000"/>
                          </a:solidFill>
                          <a:latin typeface="+mn-lt"/>
                        </a:rPr>
                        <a:t>Not</a:t>
                      </a:r>
                    </a:p>
                    <a:p>
                      <a:pPr lvl="0" algn="ctr">
                        <a:buNone/>
                      </a:pPr>
                      <a:r>
                        <a:rPr lang="en-US" sz="1200" b="1">
                          <a:solidFill>
                            <a:sysClr val="windowText" lastClr="000000"/>
                          </a:solidFill>
                          <a:latin typeface="+mn-lt"/>
                        </a:rPr>
                        <a:t>Shared</a:t>
                      </a:r>
                      <a:endParaRPr lang="en-US" sz="1200">
                        <a:solidFill>
                          <a:sysClr val="windowText" lastClr="000000"/>
                        </a:solidFill>
                        <a:latin typeface="+mn-lt"/>
                      </a:endParaRPr>
                    </a:p>
                  </a:txBody>
                  <a:tcPr>
                    <a:solidFill>
                      <a:schemeClr val="accent3">
                        <a:lumMod val="20000"/>
                        <a:lumOff val="80000"/>
                      </a:schemeClr>
                    </a:solidFill>
                  </a:tcPr>
                </a:tc>
                <a:extLst>
                  <a:ext uri="{0D108BD9-81ED-4DB2-BD59-A6C34878D82A}">
                    <a16:rowId xmlns:a16="http://schemas.microsoft.com/office/drawing/2014/main" val="2740988571"/>
                  </a:ext>
                </a:extLst>
              </a:tr>
              <a:tr h="188846">
                <a:tc>
                  <a:txBody>
                    <a:bodyPr/>
                    <a:lstStyle/>
                    <a:p>
                      <a:r>
                        <a:rPr lang="en-US" sz="1200">
                          <a:latin typeface="+mn-lt"/>
                        </a:rPr>
                        <a:t>Exec</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tc>
                  <a:txBody>
                    <a:bodyPr/>
                    <a:lstStyle/>
                    <a:p>
                      <a:pPr algn="ctr"/>
                      <a:r>
                        <a:rPr lang="en-US" sz="1200">
                          <a:latin typeface="+mn-lt"/>
                        </a:rPr>
                        <a:t>34</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extLst>
                  <a:ext uri="{0D108BD9-81ED-4DB2-BD59-A6C34878D82A}">
                    <a16:rowId xmlns:a16="http://schemas.microsoft.com/office/drawing/2014/main" val="1126505276"/>
                  </a:ext>
                </a:extLst>
              </a:tr>
              <a:tr h="188846">
                <a:tc>
                  <a:txBody>
                    <a:bodyPr/>
                    <a:lstStyle/>
                    <a:p>
                      <a:r>
                        <a:rPr lang="en-US" sz="1200">
                          <a:latin typeface="+mn-lt"/>
                        </a:rPr>
                        <a:t>A</a:t>
                      </a:r>
                      <a:endParaRPr lang="en-GB" sz="1200">
                        <a:latin typeface="+mn-lt"/>
                      </a:endParaRPr>
                    </a:p>
                  </a:txBody>
                  <a:tcPr>
                    <a:solidFill>
                      <a:schemeClr val="bg1"/>
                    </a:solidFill>
                  </a:tcPr>
                </a:tc>
                <a:tc>
                  <a:txBody>
                    <a:bodyPr/>
                    <a:lstStyle/>
                    <a:p>
                      <a:pPr algn="ctr"/>
                      <a:r>
                        <a:rPr lang="en-US" sz="1200">
                          <a:latin typeface="+mn-lt"/>
                        </a:rPr>
                        <a:t>17</a:t>
                      </a:r>
                      <a:endParaRPr lang="en-GB" sz="1200">
                        <a:latin typeface="+mn-lt"/>
                      </a:endParaRPr>
                    </a:p>
                  </a:txBody>
                  <a:tcPr>
                    <a:solidFill>
                      <a:schemeClr val="bg1"/>
                    </a:solidFill>
                  </a:tcPr>
                </a:tc>
                <a:tc>
                  <a:txBody>
                    <a:bodyPr/>
                    <a:lstStyle/>
                    <a:p>
                      <a:pPr algn="ctr"/>
                      <a:r>
                        <a:rPr lang="en-US" sz="1200">
                          <a:latin typeface="+mn-lt"/>
                        </a:rPr>
                        <a:t>112</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extLst>
                  <a:ext uri="{0D108BD9-81ED-4DB2-BD59-A6C34878D82A}">
                    <a16:rowId xmlns:a16="http://schemas.microsoft.com/office/drawing/2014/main" val="143999032"/>
                  </a:ext>
                </a:extLst>
              </a:tr>
              <a:tr h="188846">
                <a:tc>
                  <a:txBody>
                    <a:bodyPr/>
                    <a:lstStyle/>
                    <a:p>
                      <a:r>
                        <a:rPr lang="en-US" sz="1200">
                          <a:latin typeface="+mn-lt"/>
                        </a:rPr>
                        <a:t>B</a:t>
                      </a:r>
                      <a:endParaRPr lang="en-GB" sz="1200">
                        <a:latin typeface="+mn-lt"/>
                      </a:endParaRPr>
                    </a:p>
                  </a:txBody>
                  <a:tcPr>
                    <a:solidFill>
                      <a:schemeClr val="bg1"/>
                    </a:solidFill>
                  </a:tcPr>
                </a:tc>
                <a:tc>
                  <a:txBody>
                    <a:bodyPr/>
                    <a:lstStyle/>
                    <a:p>
                      <a:pPr algn="ctr"/>
                      <a:r>
                        <a:rPr lang="en-US" sz="1200">
                          <a:latin typeface="+mn-lt"/>
                        </a:rPr>
                        <a:t>21</a:t>
                      </a:r>
                      <a:endParaRPr lang="en-GB" sz="1200">
                        <a:latin typeface="+mn-lt"/>
                      </a:endParaRPr>
                    </a:p>
                  </a:txBody>
                  <a:tcPr>
                    <a:solidFill>
                      <a:schemeClr val="bg1"/>
                    </a:solidFill>
                  </a:tcPr>
                </a:tc>
                <a:tc>
                  <a:txBody>
                    <a:bodyPr/>
                    <a:lstStyle/>
                    <a:p>
                      <a:pPr algn="ctr"/>
                      <a:r>
                        <a:rPr lang="en-US" sz="1200">
                          <a:latin typeface="+mn-lt"/>
                        </a:rPr>
                        <a:t>96</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extLst>
                  <a:ext uri="{0D108BD9-81ED-4DB2-BD59-A6C34878D82A}">
                    <a16:rowId xmlns:a16="http://schemas.microsoft.com/office/drawing/2014/main" val="1503393827"/>
                  </a:ext>
                </a:extLst>
              </a:tr>
              <a:tr h="188846">
                <a:tc>
                  <a:txBody>
                    <a:bodyPr/>
                    <a:lstStyle/>
                    <a:p>
                      <a:r>
                        <a:rPr lang="en-US" sz="1200">
                          <a:latin typeface="+mn-lt"/>
                        </a:rPr>
                        <a:t>C</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tc>
                  <a:txBody>
                    <a:bodyPr/>
                    <a:lstStyle/>
                    <a:p>
                      <a:pPr algn="ctr"/>
                      <a:r>
                        <a:rPr lang="en-US" sz="1200">
                          <a:latin typeface="+mn-lt"/>
                        </a:rPr>
                        <a:t>30</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extLst>
                  <a:ext uri="{0D108BD9-81ED-4DB2-BD59-A6C34878D82A}">
                    <a16:rowId xmlns:a16="http://schemas.microsoft.com/office/drawing/2014/main" val="1594710718"/>
                  </a:ext>
                </a:extLst>
              </a:tr>
              <a:tr h="188846">
                <a:tc>
                  <a:txBody>
                    <a:bodyPr/>
                    <a:lstStyle/>
                    <a:p>
                      <a:r>
                        <a:rPr lang="en-US" sz="1200">
                          <a:latin typeface="+mn-lt"/>
                        </a:rPr>
                        <a:t>D</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tc>
                  <a:txBody>
                    <a:bodyPr/>
                    <a:lstStyle/>
                    <a:p>
                      <a:pPr algn="ctr"/>
                      <a:r>
                        <a:rPr lang="en-US" sz="1200">
                          <a:latin typeface="+mn-lt"/>
                        </a:rPr>
                        <a:t>19</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extLst>
                  <a:ext uri="{0D108BD9-81ED-4DB2-BD59-A6C34878D82A}">
                    <a16:rowId xmlns:a16="http://schemas.microsoft.com/office/drawing/2014/main" val="1446374828"/>
                  </a:ext>
                </a:extLst>
              </a:tr>
              <a:tr h="188846">
                <a:tc>
                  <a:txBody>
                    <a:bodyPr/>
                    <a:lstStyle/>
                    <a:p>
                      <a:r>
                        <a:rPr lang="en-US" sz="1200">
                          <a:latin typeface="+mn-lt"/>
                        </a:rPr>
                        <a:t>E</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tc>
                  <a:txBody>
                    <a:bodyPr/>
                    <a:lstStyle/>
                    <a:p>
                      <a:pPr algn="ctr"/>
                      <a:r>
                        <a:rPr lang="en-US" sz="1200">
                          <a:latin typeface="+mn-lt"/>
                        </a:rPr>
                        <a:t>10</a:t>
                      </a:r>
                      <a:endParaRPr lang="en-GB" sz="1200">
                        <a:latin typeface="+mn-lt"/>
                      </a:endParaRPr>
                    </a:p>
                  </a:txBody>
                  <a:tcPr>
                    <a:solidFill>
                      <a:schemeClr val="bg1"/>
                    </a:solidFill>
                  </a:tcPr>
                </a:tc>
                <a:tc>
                  <a:txBody>
                    <a:bodyPr/>
                    <a:lstStyle/>
                    <a:p>
                      <a:pPr algn="ctr"/>
                      <a:r>
                        <a:rPr lang="en-US" sz="1200">
                          <a:latin typeface="+mn-lt"/>
                        </a:rPr>
                        <a:t>&lt;10</a:t>
                      </a:r>
                      <a:endParaRPr lang="en-GB" sz="1200">
                        <a:latin typeface="+mn-lt"/>
                      </a:endParaRPr>
                    </a:p>
                  </a:txBody>
                  <a:tcPr>
                    <a:solidFill>
                      <a:schemeClr val="bg1">
                        <a:lumMod val="85000"/>
                      </a:schemeClr>
                    </a:solidFill>
                  </a:tcPr>
                </a:tc>
                <a:extLst>
                  <a:ext uri="{0D108BD9-81ED-4DB2-BD59-A6C34878D82A}">
                    <a16:rowId xmlns:a16="http://schemas.microsoft.com/office/drawing/2014/main" val="2878197547"/>
                  </a:ext>
                </a:extLst>
              </a:tr>
              <a:tr h="188846">
                <a:tc>
                  <a:txBody>
                    <a:bodyPr/>
                    <a:lstStyle/>
                    <a:p>
                      <a:r>
                        <a:rPr lang="en-US" sz="1000"/>
                        <a:t>F</a:t>
                      </a:r>
                      <a:endParaRPr lang="en-GB" sz="1000"/>
                    </a:p>
                  </a:txBody>
                  <a:tcPr>
                    <a:solidFill>
                      <a:schemeClr val="bg1"/>
                    </a:solidFill>
                  </a:tcPr>
                </a:tc>
                <a:tc>
                  <a:txBody>
                    <a:bodyPr/>
                    <a:lstStyle/>
                    <a:p>
                      <a:pPr algn="ctr"/>
                      <a:r>
                        <a:rPr lang="en-US" sz="1000"/>
                        <a:t>&lt;10</a:t>
                      </a:r>
                      <a:endParaRPr lang="en-GB" sz="1000"/>
                    </a:p>
                  </a:txBody>
                  <a:tcPr>
                    <a:solidFill>
                      <a:schemeClr val="bg1">
                        <a:lumMod val="85000"/>
                      </a:schemeClr>
                    </a:solidFill>
                  </a:tcPr>
                </a:tc>
                <a:tc>
                  <a:txBody>
                    <a:bodyPr/>
                    <a:lstStyle/>
                    <a:p>
                      <a:pPr algn="ctr"/>
                      <a:r>
                        <a:rPr lang="en-US" sz="1000"/>
                        <a:t>&lt;10</a:t>
                      </a:r>
                      <a:endParaRPr lang="en-GB" sz="1000"/>
                    </a:p>
                  </a:txBody>
                  <a:tcPr>
                    <a:solidFill>
                      <a:schemeClr val="bg1">
                        <a:lumMod val="85000"/>
                      </a:schemeClr>
                    </a:solidFill>
                  </a:tcPr>
                </a:tc>
                <a:tc>
                  <a:txBody>
                    <a:bodyPr/>
                    <a:lstStyle/>
                    <a:p>
                      <a:pPr algn="ctr"/>
                      <a:r>
                        <a:rPr lang="en-US" sz="1000"/>
                        <a:t>&lt;10</a:t>
                      </a:r>
                      <a:endParaRPr lang="en-GB" sz="1000"/>
                    </a:p>
                  </a:txBody>
                  <a:tcPr>
                    <a:solidFill>
                      <a:schemeClr val="bg1">
                        <a:lumMod val="85000"/>
                      </a:schemeClr>
                    </a:solidFill>
                  </a:tcPr>
                </a:tc>
                <a:extLst>
                  <a:ext uri="{0D108BD9-81ED-4DB2-BD59-A6C34878D82A}">
                    <a16:rowId xmlns:a16="http://schemas.microsoft.com/office/drawing/2014/main" val="267688107"/>
                  </a:ext>
                </a:extLst>
              </a:tr>
            </a:tbl>
          </a:graphicData>
        </a:graphic>
      </p:graphicFrame>
      <p:graphicFrame>
        <p:nvGraphicFramePr>
          <p:cNvPr id="10" name="Table 9">
            <a:extLst>
              <a:ext uri="{FF2B5EF4-FFF2-40B4-BE49-F238E27FC236}">
                <a16:creationId xmlns:a16="http://schemas.microsoft.com/office/drawing/2014/main" id="{4B36B5BB-D887-A977-72EC-5990FA7C1418}"/>
              </a:ext>
            </a:extLst>
          </p:cNvPr>
          <p:cNvGraphicFramePr>
            <a:graphicFrameLocks noGrp="1"/>
          </p:cNvGraphicFramePr>
          <p:nvPr>
            <p:extLst>
              <p:ext uri="{D42A27DB-BD31-4B8C-83A1-F6EECF244321}">
                <p14:modId xmlns:p14="http://schemas.microsoft.com/office/powerpoint/2010/main" val="3003861871"/>
              </p:ext>
            </p:extLst>
          </p:nvPr>
        </p:nvGraphicFramePr>
        <p:xfrm>
          <a:off x="594305" y="3429000"/>
          <a:ext cx="4140494" cy="2194560"/>
        </p:xfrm>
        <a:graphic>
          <a:graphicData uri="http://schemas.openxmlformats.org/drawingml/2006/table">
            <a:tbl>
              <a:tblPr firstRow="1" bandRow="1">
                <a:tableStyleId>{5940675A-B579-460E-94D1-54222C63F5DA}</a:tableStyleId>
              </a:tblPr>
              <a:tblGrid>
                <a:gridCol w="1528137">
                  <a:extLst>
                    <a:ext uri="{9D8B030D-6E8A-4147-A177-3AD203B41FA5}">
                      <a16:colId xmlns:a16="http://schemas.microsoft.com/office/drawing/2014/main" val="2425110417"/>
                    </a:ext>
                  </a:extLst>
                </a:gridCol>
                <a:gridCol w="913681">
                  <a:extLst>
                    <a:ext uri="{9D8B030D-6E8A-4147-A177-3AD203B41FA5}">
                      <a16:colId xmlns:a16="http://schemas.microsoft.com/office/drawing/2014/main" val="3889195610"/>
                    </a:ext>
                  </a:extLst>
                </a:gridCol>
                <a:gridCol w="928763">
                  <a:extLst>
                    <a:ext uri="{9D8B030D-6E8A-4147-A177-3AD203B41FA5}">
                      <a16:colId xmlns:a16="http://schemas.microsoft.com/office/drawing/2014/main" val="3927726765"/>
                    </a:ext>
                  </a:extLst>
                </a:gridCol>
                <a:gridCol w="769913">
                  <a:extLst>
                    <a:ext uri="{9D8B030D-6E8A-4147-A177-3AD203B41FA5}">
                      <a16:colId xmlns:a16="http://schemas.microsoft.com/office/drawing/2014/main" val="2192327301"/>
                    </a:ext>
                  </a:extLst>
                </a:gridCol>
              </a:tblGrid>
              <a:tr h="0">
                <a:tc gridSpan="4">
                  <a:txBody>
                    <a:bodyPr/>
                    <a:lstStyle/>
                    <a:p>
                      <a:pPr algn="ctr"/>
                      <a:r>
                        <a:rPr lang="en-US" sz="1200" b="1">
                          <a:solidFill>
                            <a:sysClr val="windowText" lastClr="000000"/>
                          </a:solidFill>
                        </a:rPr>
                        <a:t>Promotions, Acting Up &amp; Secondment Numbers (Grouped)</a:t>
                      </a:r>
                      <a:endParaRPr lang="en-GB" sz="1200" b="1">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extLst>
                  <a:ext uri="{0D108BD9-81ED-4DB2-BD59-A6C34878D82A}">
                    <a16:rowId xmlns:a16="http://schemas.microsoft.com/office/drawing/2014/main" val="2474072676"/>
                  </a:ext>
                </a:extLst>
              </a:tr>
              <a:tr h="0">
                <a:tc>
                  <a:txBody>
                    <a:bodyPr/>
                    <a:lstStyle/>
                    <a:p>
                      <a:r>
                        <a:rPr lang="en-US" sz="1200" b="1">
                          <a:solidFill>
                            <a:sysClr val="windowText" lastClr="000000"/>
                          </a:solidFill>
                        </a:rPr>
                        <a:t>Directorate</a:t>
                      </a:r>
                      <a:endParaRPr lang="en-GB" sz="1200" b="1">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Disability – Yes</a:t>
                      </a:r>
                      <a:endParaRPr lang="en-US" sz="1200">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Disability - No</a:t>
                      </a:r>
                      <a:endParaRPr lang="en-US" sz="1200">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Not Shared</a:t>
                      </a:r>
                      <a:endParaRPr lang="en-US" sz="1200">
                        <a:solidFill>
                          <a:sysClr val="windowText" lastClr="000000"/>
                        </a:solidFill>
                      </a:endParaRPr>
                    </a:p>
                  </a:txBody>
                  <a:tcPr>
                    <a:solidFill>
                      <a:schemeClr val="accent3">
                        <a:lumMod val="20000"/>
                        <a:lumOff val="80000"/>
                      </a:schemeClr>
                    </a:solidFill>
                  </a:tcPr>
                </a:tc>
                <a:extLst>
                  <a:ext uri="{0D108BD9-81ED-4DB2-BD59-A6C34878D82A}">
                    <a16:rowId xmlns:a16="http://schemas.microsoft.com/office/drawing/2014/main" val="2740988571"/>
                  </a:ext>
                </a:extLst>
              </a:tr>
              <a:tr h="188846">
                <a:tc>
                  <a:txBody>
                    <a:bodyPr/>
                    <a:lstStyle/>
                    <a:p>
                      <a:r>
                        <a:rPr lang="en-US" sz="1200"/>
                        <a:t>Corporate Services</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tc>
                  <a:txBody>
                    <a:bodyPr/>
                    <a:lstStyle/>
                    <a:p>
                      <a:pPr algn="ctr"/>
                      <a:r>
                        <a:rPr lang="en-US" sz="1200"/>
                        <a:t>41</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126505276"/>
                  </a:ext>
                </a:extLst>
              </a:tr>
              <a:tr h="188846">
                <a:tc>
                  <a:txBody>
                    <a:bodyPr/>
                    <a:lstStyle/>
                    <a:p>
                      <a:r>
                        <a:rPr lang="en-US" sz="1200"/>
                        <a:t>EPS</a:t>
                      </a:r>
                      <a:endParaRPr lang="en-GB" sz="1200"/>
                    </a:p>
                  </a:txBody>
                  <a:tcPr>
                    <a:solidFill>
                      <a:schemeClr val="bg1"/>
                    </a:solidFill>
                  </a:tcPr>
                </a:tc>
                <a:tc>
                  <a:txBody>
                    <a:bodyPr/>
                    <a:lstStyle/>
                    <a:p>
                      <a:pPr algn="ctr"/>
                      <a:r>
                        <a:rPr lang="en-US" sz="1200"/>
                        <a:t>10</a:t>
                      </a:r>
                      <a:endParaRPr lang="en-GB" sz="1200"/>
                    </a:p>
                  </a:txBody>
                  <a:tcPr>
                    <a:solidFill>
                      <a:schemeClr val="bg1"/>
                    </a:solidFill>
                  </a:tcPr>
                </a:tc>
                <a:tc>
                  <a:txBody>
                    <a:bodyPr/>
                    <a:lstStyle/>
                    <a:p>
                      <a:pPr algn="ctr"/>
                      <a:r>
                        <a:rPr lang="en-US" sz="1200"/>
                        <a:t>42</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43999032"/>
                  </a:ext>
                </a:extLst>
              </a:tr>
              <a:tr h="188846">
                <a:tc>
                  <a:txBody>
                    <a:bodyPr/>
                    <a:lstStyle/>
                    <a:p>
                      <a:r>
                        <a:rPr lang="en-US" sz="1200"/>
                        <a:t>Reg Leadership &amp; Ops</a:t>
                      </a:r>
                      <a:endParaRPr lang="en-GB" sz="1200"/>
                    </a:p>
                  </a:txBody>
                  <a:tcPr>
                    <a:solidFill>
                      <a:schemeClr val="bg1"/>
                    </a:solidFill>
                  </a:tcPr>
                </a:tc>
                <a:tc>
                  <a:txBody>
                    <a:bodyPr/>
                    <a:lstStyle/>
                    <a:p>
                      <a:pPr algn="ctr"/>
                      <a:r>
                        <a:rPr lang="en-US" sz="1200"/>
                        <a:t>28</a:t>
                      </a:r>
                      <a:endParaRPr lang="en-GB" sz="1200"/>
                    </a:p>
                  </a:txBody>
                  <a:tcPr>
                    <a:solidFill>
                      <a:schemeClr val="bg1"/>
                    </a:solidFill>
                  </a:tcPr>
                </a:tc>
                <a:tc>
                  <a:txBody>
                    <a:bodyPr/>
                    <a:lstStyle/>
                    <a:p>
                      <a:pPr algn="ctr"/>
                      <a:r>
                        <a:rPr lang="en-US" sz="1200"/>
                        <a:t>150</a:t>
                      </a:r>
                      <a:endParaRPr lang="en-GB" sz="1200"/>
                    </a:p>
                  </a:txBody>
                  <a:tcPr>
                    <a:solidFill>
                      <a:schemeClr val="bg1"/>
                    </a:solidFill>
                  </a:tcPr>
                </a:tc>
                <a:tc>
                  <a:txBody>
                    <a:bodyPr/>
                    <a:lstStyle/>
                    <a:p>
                      <a:pPr algn="ctr"/>
                      <a:r>
                        <a:rPr lang="en-US" sz="1200"/>
                        <a:t>11</a:t>
                      </a:r>
                      <a:endParaRPr lang="en-GB" sz="1200"/>
                    </a:p>
                  </a:txBody>
                  <a:tcPr>
                    <a:solidFill>
                      <a:schemeClr val="bg1"/>
                    </a:solidFill>
                  </a:tcPr>
                </a:tc>
                <a:extLst>
                  <a:ext uri="{0D108BD9-81ED-4DB2-BD59-A6C34878D82A}">
                    <a16:rowId xmlns:a16="http://schemas.microsoft.com/office/drawing/2014/main" val="1503393827"/>
                  </a:ext>
                </a:extLst>
              </a:tr>
              <a:tr h="188846">
                <a:tc>
                  <a:txBody>
                    <a:bodyPr/>
                    <a:lstStyle/>
                    <a:p>
                      <a:r>
                        <a:rPr lang="en-US" sz="1200"/>
                        <a:t>TDI</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tc>
                  <a:txBody>
                    <a:bodyPr/>
                    <a:lstStyle/>
                    <a:p>
                      <a:pPr algn="ctr"/>
                      <a:r>
                        <a:rPr lang="en-US" sz="1200"/>
                        <a:t>41</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594710718"/>
                  </a:ext>
                </a:extLst>
              </a:tr>
            </a:tbl>
          </a:graphicData>
        </a:graphic>
      </p:graphicFrame>
      <p:sp>
        <p:nvSpPr>
          <p:cNvPr id="3" name="TextBox 2">
            <a:extLst>
              <a:ext uri="{FF2B5EF4-FFF2-40B4-BE49-F238E27FC236}">
                <a16:creationId xmlns:a16="http://schemas.microsoft.com/office/drawing/2014/main" id="{3DA72135-95EA-2991-F4D0-DDDC59312BE0}"/>
              </a:ext>
            </a:extLst>
          </p:cNvPr>
          <p:cNvSpPr txBox="1"/>
          <p:nvPr/>
        </p:nvSpPr>
        <p:spPr>
          <a:xfrm>
            <a:off x="4880609" y="4526280"/>
            <a:ext cx="4212355" cy="1384995"/>
          </a:xfrm>
          <a:prstGeom prst="rect">
            <a:avLst/>
          </a:prstGeom>
          <a:noFill/>
        </p:spPr>
        <p:txBody>
          <a:bodyPr wrap="square" rtlCol="0">
            <a:spAutoFit/>
          </a:bodyPr>
          <a:lstStyle/>
          <a:p>
            <a:r>
              <a:rPr lang="en-US" sz="1200"/>
              <a:t>*At 16.8% Promotions, Act-Ups and Secondments increased by 3.4% compared to 2023-24.</a:t>
            </a:r>
          </a:p>
          <a:p>
            <a:r>
              <a:rPr lang="en-GB" sz="1200"/>
              <a:t>Colleagues who are not disabled show a pipeline of Promotion, Act-Ups and Secondments across all grades except F. Disabled Colleagues are only represented at A and B grades, and notably not at Exec level. An area of focus could be Corporate Services and TDI.</a:t>
            </a:r>
          </a:p>
        </p:txBody>
      </p:sp>
    </p:spTree>
    <p:extLst>
      <p:ext uri="{BB962C8B-B14F-4D97-AF65-F5344CB8AC3E}">
        <p14:creationId xmlns:p14="http://schemas.microsoft.com/office/powerpoint/2010/main" val="1549487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F9EA5-41FC-3CD2-3870-05D5CE051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546B9F-B74D-3FDA-5D3B-62F4D377789C}"/>
              </a:ext>
            </a:extLst>
          </p:cNvPr>
          <p:cNvSpPr>
            <a:spLocks noGrp="1"/>
          </p:cNvSpPr>
          <p:nvPr>
            <p:ph type="title"/>
          </p:nvPr>
        </p:nvSpPr>
        <p:spPr>
          <a:xfrm>
            <a:off x="628650" y="359787"/>
            <a:ext cx="5734050" cy="1169551"/>
          </a:xfrm>
        </p:spPr>
        <p:txBody>
          <a:bodyPr/>
          <a:lstStyle/>
          <a:p>
            <a:br>
              <a:rPr lang="en-US"/>
            </a:br>
            <a:r>
              <a:rPr lang="en-US" sz="1800"/>
              <a:t>Invest in our colleagues: Improve Promotions, Secondments &amp; Act Ups –for race 2024-2025</a:t>
            </a:r>
            <a:br>
              <a:rPr lang="en-US"/>
            </a:br>
            <a:endParaRPr lang="en-GB"/>
          </a:p>
        </p:txBody>
      </p:sp>
      <p:graphicFrame>
        <p:nvGraphicFramePr>
          <p:cNvPr id="6" name="Table 5">
            <a:extLst>
              <a:ext uri="{FF2B5EF4-FFF2-40B4-BE49-F238E27FC236}">
                <a16:creationId xmlns:a16="http://schemas.microsoft.com/office/drawing/2014/main" id="{C8AC5FD6-4898-1392-43DD-66D1A952141E}"/>
              </a:ext>
            </a:extLst>
          </p:cNvPr>
          <p:cNvGraphicFramePr>
            <a:graphicFrameLocks noGrp="1"/>
          </p:cNvGraphicFramePr>
          <p:nvPr>
            <p:extLst>
              <p:ext uri="{D42A27DB-BD31-4B8C-83A1-F6EECF244321}">
                <p14:modId xmlns:p14="http://schemas.microsoft.com/office/powerpoint/2010/main" val="636907423"/>
              </p:ext>
            </p:extLst>
          </p:nvPr>
        </p:nvGraphicFramePr>
        <p:xfrm>
          <a:off x="616900" y="1633905"/>
          <a:ext cx="4140495" cy="1828800"/>
        </p:xfrm>
        <a:graphic>
          <a:graphicData uri="http://schemas.openxmlformats.org/drawingml/2006/table">
            <a:tbl>
              <a:tblPr firstRow="1" bandRow="1">
                <a:tableStyleId>{5940675A-B579-460E-94D1-54222C63F5DA}</a:tableStyleId>
              </a:tblPr>
              <a:tblGrid>
                <a:gridCol w="1586230">
                  <a:extLst>
                    <a:ext uri="{9D8B030D-6E8A-4147-A177-3AD203B41FA5}">
                      <a16:colId xmlns:a16="http://schemas.microsoft.com/office/drawing/2014/main" val="2425110417"/>
                    </a:ext>
                  </a:extLst>
                </a:gridCol>
                <a:gridCol w="893363">
                  <a:extLst>
                    <a:ext uri="{9D8B030D-6E8A-4147-A177-3AD203B41FA5}">
                      <a16:colId xmlns:a16="http://schemas.microsoft.com/office/drawing/2014/main" val="3889195610"/>
                    </a:ext>
                  </a:extLst>
                </a:gridCol>
                <a:gridCol w="908110">
                  <a:extLst>
                    <a:ext uri="{9D8B030D-6E8A-4147-A177-3AD203B41FA5}">
                      <a16:colId xmlns:a16="http://schemas.microsoft.com/office/drawing/2014/main" val="3927726765"/>
                    </a:ext>
                  </a:extLst>
                </a:gridCol>
                <a:gridCol w="752792">
                  <a:extLst>
                    <a:ext uri="{9D8B030D-6E8A-4147-A177-3AD203B41FA5}">
                      <a16:colId xmlns:a16="http://schemas.microsoft.com/office/drawing/2014/main" val="2192327301"/>
                    </a:ext>
                  </a:extLst>
                </a:gridCol>
              </a:tblGrid>
              <a:tr h="0">
                <a:tc>
                  <a:txBody>
                    <a:bodyPr/>
                    <a:lstStyle/>
                    <a:p>
                      <a:endParaRPr lang="en-GB" sz="1200" b="1">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Ethnic Minority Groups</a:t>
                      </a:r>
                      <a:endParaRPr lang="en-US" sz="1200">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White</a:t>
                      </a:r>
                      <a:endParaRPr lang="en-US" sz="1200">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Not Declared</a:t>
                      </a:r>
                      <a:endParaRPr lang="en-US" sz="1200">
                        <a:solidFill>
                          <a:sysClr val="windowText" lastClr="000000"/>
                        </a:solidFill>
                      </a:endParaRPr>
                    </a:p>
                  </a:txBody>
                  <a:tcPr>
                    <a:solidFill>
                      <a:schemeClr val="accent3">
                        <a:lumMod val="20000"/>
                        <a:lumOff val="80000"/>
                      </a:schemeClr>
                    </a:solidFill>
                  </a:tcPr>
                </a:tc>
                <a:extLst>
                  <a:ext uri="{0D108BD9-81ED-4DB2-BD59-A6C34878D82A}">
                    <a16:rowId xmlns:a16="http://schemas.microsoft.com/office/drawing/2014/main" val="2740988571"/>
                  </a:ext>
                </a:extLst>
              </a:tr>
              <a:tr h="188846">
                <a:tc>
                  <a:txBody>
                    <a:bodyPr/>
                    <a:lstStyle/>
                    <a:p>
                      <a:r>
                        <a:rPr lang="en-US" sz="1200"/>
                        <a:t>Promotions</a:t>
                      </a:r>
                      <a:endParaRPr lang="en-GB" sz="1200"/>
                    </a:p>
                  </a:txBody>
                  <a:tcPr>
                    <a:solidFill>
                      <a:schemeClr val="bg1"/>
                    </a:solidFill>
                  </a:tcPr>
                </a:tc>
                <a:tc>
                  <a:txBody>
                    <a:bodyPr/>
                    <a:lstStyle/>
                    <a:p>
                      <a:pPr algn="ctr"/>
                      <a:r>
                        <a:rPr lang="en-US" sz="1200"/>
                        <a:t>26</a:t>
                      </a:r>
                      <a:endParaRPr lang="en-GB" sz="1200"/>
                    </a:p>
                  </a:txBody>
                  <a:tcPr>
                    <a:solidFill>
                      <a:schemeClr val="bg1"/>
                    </a:solidFill>
                  </a:tcPr>
                </a:tc>
                <a:tc>
                  <a:txBody>
                    <a:bodyPr/>
                    <a:lstStyle/>
                    <a:p>
                      <a:pPr algn="ctr"/>
                      <a:r>
                        <a:rPr lang="en-US" sz="1200"/>
                        <a:t>137</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126505276"/>
                  </a:ext>
                </a:extLst>
              </a:tr>
              <a:tr h="188846">
                <a:tc>
                  <a:txBody>
                    <a:bodyPr/>
                    <a:lstStyle/>
                    <a:p>
                      <a:r>
                        <a:rPr lang="en-US" sz="1200"/>
                        <a:t>Act Ups &amp; Secondments</a:t>
                      </a:r>
                      <a:endParaRPr lang="en-GB" sz="1200"/>
                    </a:p>
                  </a:txBody>
                  <a:tcPr>
                    <a:solidFill>
                      <a:schemeClr val="bg1"/>
                    </a:solidFill>
                  </a:tcPr>
                </a:tc>
                <a:tc>
                  <a:txBody>
                    <a:bodyPr/>
                    <a:lstStyle/>
                    <a:p>
                      <a:pPr algn="ctr"/>
                      <a:r>
                        <a:rPr lang="en-US" sz="1200"/>
                        <a:t>33</a:t>
                      </a:r>
                      <a:endParaRPr lang="en-GB" sz="1200"/>
                    </a:p>
                  </a:txBody>
                  <a:tcPr>
                    <a:solidFill>
                      <a:schemeClr val="bg1"/>
                    </a:solidFill>
                  </a:tcPr>
                </a:tc>
                <a:tc>
                  <a:txBody>
                    <a:bodyPr/>
                    <a:lstStyle/>
                    <a:p>
                      <a:pPr algn="ctr"/>
                      <a:r>
                        <a:rPr lang="en-US" sz="1200"/>
                        <a:t>172</a:t>
                      </a:r>
                      <a:endParaRPr lang="en-GB" sz="1200"/>
                    </a:p>
                  </a:txBody>
                  <a:tcPr>
                    <a:solidFill>
                      <a:schemeClr val="bg1"/>
                    </a:solidFill>
                  </a:tcPr>
                </a:tc>
                <a:tc>
                  <a:txBody>
                    <a:bodyPr/>
                    <a:lstStyle/>
                    <a:p>
                      <a:pPr algn="ctr"/>
                      <a:r>
                        <a:rPr lang="en-US" sz="1200"/>
                        <a:t>10</a:t>
                      </a:r>
                      <a:endParaRPr lang="en-GB" sz="1200"/>
                    </a:p>
                  </a:txBody>
                  <a:tcPr>
                    <a:solidFill>
                      <a:schemeClr val="bg1"/>
                    </a:solidFill>
                  </a:tcPr>
                </a:tc>
                <a:extLst>
                  <a:ext uri="{0D108BD9-81ED-4DB2-BD59-A6C34878D82A}">
                    <a16:rowId xmlns:a16="http://schemas.microsoft.com/office/drawing/2014/main" val="143999032"/>
                  </a:ext>
                </a:extLst>
              </a:tr>
              <a:tr h="188846">
                <a:tc>
                  <a:txBody>
                    <a:bodyPr/>
                    <a:lstStyle/>
                    <a:p>
                      <a:r>
                        <a:rPr lang="en-US" sz="1200" b="1"/>
                        <a:t>Overall (Grouped)</a:t>
                      </a:r>
                      <a:endParaRPr lang="en-GB" sz="1200" b="1"/>
                    </a:p>
                  </a:txBody>
                  <a:tcPr>
                    <a:solidFill>
                      <a:schemeClr val="accent3">
                        <a:lumMod val="20000"/>
                        <a:lumOff val="80000"/>
                      </a:schemeClr>
                    </a:solidFill>
                  </a:tcPr>
                </a:tc>
                <a:tc>
                  <a:txBody>
                    <a:bodyPr/>
                    <a:lstStyle/>
                    <a:p>
                      <a:pPr algn="ctr"/>
                      <a:r>
                        <a:rPr lang="en-US" sz="1200" b="1"/>
                        <a:t>59 (15.3%)</a:t>
                      </a:r>
                      <a:endParaRPr lang="en-GB" sz="1200" b="1"/>
                    </a:p>
                  </a:txBody>
                  <a:tcPr>
                    <a:solidFill>
                      <a:schemeClr val="accent3">
                        <a:lumMod val="20000"/>
                        <a:lumOff val="80000"/>
                      </a:schemeClr>
                    </a:solidFill>
                  </a:tcPr>
                </a:tc>
                <a:tc>
                  <a:txBody>
                    <a:bodyPr/>
                    <a:lstStyle/>
                    <a:p>
                      <a:pPr algn="ctr"/>
                      <a:r>
                        <a:rPr lang="en-US" sz="1200" b="1"/>
                        <a:t>309 (80.1%)</a:t>
                      </a:r>
                      <a:endParaRPr lang="en-GB" sz="1200" b="1"/>
                    </a:p>
                  </a:txBody>
                  <a:tcPr>
                    <a:solidFill>
                      <a:schemeClr val="accent3">
                        <a:lumMod val="20000"/>
                        <a:lumOff val="80000"/>
                      </a:schemeClr>
                    </a:solidFill>
                  </a:tcPr>
                </a:tc>
                <a:tc>
                  <a:txBody>
                    <a:bodyPr/>
                    <a:lstStyle/>
                    <a:p>
                      <a:pPr algn="ctr"/>
                      <a:r>
                        <a:rPr lang="en-US" sz="1200" b="1"/>
                        <a:t>18 (4.6%)</a:t>
                      </a:r>
                      <a:endParaRPr lang="en-GB" sz="1200" b="1"/>
                    </a:p>
                  </a:txBody>
                  <a:tcPr>
                    <a:solidFill>
                      <a:schemeClr val="accent3">
                        <a:lumMod val="20000"/>
                        <a:lumOff val="80000"/>
                      </a:schemeClr>
                    </a:solidFill>
                  </a:tcPr>
                </a:tc>
                <a:extLst>
                  <a:ext uri="{0D108BD9-81ED-4DB2-BD59-A6C34878D82A}">
                    <a16:rowId xmlns:a16="http://schemas.microsoft.com/office/drawing/2014/main" val="515577243"/>
                  </a:ext>
                </a:extLst>
              </a:tr>
            </a:tbl>
          </a:graphicData>
        </a:graphic>
      </p:graphicFrame>
      <p:graphicFrame>
        <p:nvGraphicFramePr>
          <p:cNvPr id="9" name="Table 8">
            <a:extLst>
              <a:ext uri="{FF2B5EF4-FFF2-40B4-BE49-F238E27FC236}">
                <a16:creationId xmlns:a16="http://schemas.microsoft.com/office/drawing/2014/main" id="{6635CE95-64CC-926A-643E-75511B9A637C}"/>
              </a:ext>
            </a:extLst>
          </p:cNvPr>
          <p:cNvGraphicFramePr>
            <a:graphicFrameLocks noGrp="1"/>
          </p:cNvGraphicFramePr>
          <p:nvPr>
            <p:extLst>
              <p:ext uri="{D42A27DB-BD31-4B8C-83A1-F6EECF244321}">
                <p14:modId xmlns:p14="http://schemas.microsoft.com/office/powerpoint/2010/main" val="624540132"/>
              </p:ext>
            </p:extLst>
          </p:nvPr>
        </p:nvGraphicFramePr>
        <p:xfrm>
          <a:off x="4880609" y="1633905"/>
          <a:ext cx="3748405" cy="3017520"/>
        </p:xfrm>
        <a:graphic>
          <a:graphicData uri="http://schemas.openxmlformats.org/drawingml/2006/table">
            <a:tbl>
              <a:tblPr firstRow="1" bandRow="1">
                <a:tableStyleId>{5940675A-B579-460E-94D1-54222C63F5DA}</a:tableStyleId>
              </a:tblPr>
              <a:tblGrid>
                <a:gridCol w="1194140">
                  <a:extLst>
                    <a:ext uri="{9D8B030D-6E8A-4147-A177-3AD203B41FA5}">
                      <a16:colId xmlns:a16="http://schemas.microsoft.com/office/drawing/2014/main" val="2425110417"/>
                    </a:ext>
                  </a:extLst>
                </a:gridCol>
                <a:gridCol w="893363">
                  <a:extLst>
                    <a:ext uri="{9D8B030D-6E8A-4147-A177-3AD203B41FA5}">
                      <a16:colId xmlns:a16="http://schemas.microsoft.com/office/drawing/2014/main" val="3889195610"/>
                    </a:ext>
                  </a:extLst>
                </a:gridCol>
                <a:gridCol w="908110">
                  <a:extLst>
                    <a:ext uri="{9D8B030D-6E8A-4147-A177-3AD203B41FA5}">
                      <a16:colId xmlns:a16="http://schemas.microsoft.com/office/drawing/2014/main" val="3927726765"/>
                    </a:ext>
                  </a:extLst>
                </a:gridCol>
                <a:gridCol w="752792">
                  <a:extLst>
                    <a:ext uri="{9D8B030D-6E8A-4147-A177-3AD203B41FA5}">
                      <a16:colId xmlns:a16="http://schemas.microsoft.com/office/drawing/2014/main" val="2192327301"/>
                    </a:ext>
                  </a:extLst>
                </a:gridCol>
              </a:tblGrid>
              <a:tr h="0">
                <a:tc gridSpan="4">
                  <a:txBody>
                    <a:bodyPr/>
                    <a:lstStyle/>
                    <a:p>
                      <a:pPr algn="ctr"/>
                      <a:r>
                        <a:rPr lang="en-US" sz="1200" b="1">
                          <a:solidFill>
                            <a:sysClr val="windowText" lastClr="000000"/>
                          </a:solidFill>
                        </a:rPr>
                        <a:t>Promotions, Acting Up &amp; Secondment Numbers (Grouped)</a:t>
                      </a:r>
                      <a:endParaRPr lang="en-GB" sz="1200" b="1">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extLst>
                  <a:ext uri="{0D108BD9-81ED-4DB2-BD59-A6C34878D82A}">
                    <a16:rowId xmlns:a16="http://schemas.microsoft.com/office/drawing/2014/main" val="2474072676"/>
                  </a:ext>
                </a:extLst>
              </a:tr>
              <a:tr h="0">
                <a:tc>
                  <a:txBody>
                    <a:bodyPr/>
                    <a:lstStyle/>
                    <a:p>
                      <a:r>
                        <a:rPr lang="en-US" sz="1200" b="1">
                          <a:solidFill>
                            <a:sysClr val="windowText" lastClr="000000"/>
                          </a:solidFill>
                        </a:rPr>
                        <a:t>Grade</a:t>
                      </a:r>
                      <a:endParaRPr lang="en-GB" sz="1200" b="1">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Ethnic Minority Groups</a:t>
                      </a:r>
                      <a:endParaRPr lang="en-US" sz="1200">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White</a:t>
                      </a:r>
                      <a:endParaRPr lang="en-US" sz="1200">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Not Declared</a:t>
                      </a:r>
                      <a:endParaRPr lang="en-US" sz="1200">
                        <a:solidFill>
                          <a:sysClr val="windowText" lastClr="000000"/>
                        </a:solidFill>
                      </a:endParaRPr>
                    </a:p>
                  </a:txBody>
                  <a:tcPr>
                    <a:solidFill>
                      <a:schemeClr val="accent3">
                        <a:lumMod val="20000"/>
                        <a:lumOff val="80000"/>
                      </a:schemeClr>
                    </a:solidFill>
                  </a:tcPr>
                </a:tc>
                <a:extLst>
                  <a:ext uri="{0D108BD9-81ED-4DB2-BD59-A6C34878D82A}">
                    <a16:rowId xmlns:a16="http://schemas.microsoft.com/office/drawing/2014/main" val="2740988571"/>
                  </a:ext>
                </a:extLst>
              </a:tr>
              <a:tr h="188846">
                <a:tc>
                  <a:txBody>
                    <a:bodyPr/>
                    <a:lstStyle/>
                    <a:p>
                      <a:r>
                        <a:rPr lang="en-US" sz="1200"/>
                        <a:t>Exec</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tc>
                  <a:txBody>
                    <a:bodyPr/>
                    <a:lstStyle/>
                    <a:p>
                      <a:pPr algn="ctr"/>
                      <a:r>
                        <a:rPr lang="en-US" sz="1200"/>
                        <a:t>32</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126505276"/>
                  </a:ext>
                </a:extLst>
              </a:tr>
              <a:tr h="188846">
                <a:tc>
                  <a:txBody>
                    <a:bodyPr/>
                    <a:lstStyle/>
                    <a:p>
                      <a:r>
                        <a:rPr lang="en-US" sz="1200"/>
                        <a:t>A</a:t>
                      </a:r>
                      <a:endParaRPr lang="en-GB" sz="1200"/>
                    </a:p>
                  </a:txBody>
                  <a:tcPr>
                    <a:solidFill>
                      <a:schemeClr val="bg1"/>
                    </a:solidFill>
                  </a:tcPr>
                </a:tc>
                <a:tc>
                  <a:txBody>
                    <a:bodyPr/>
                    <a:lstStyle/>
                    <a:p>
                      <a:pPr algn="ctr"/>
                      <a:r>
                        <a:rPr lang="en-US" sz="1200"/>
                        <a:t>18</a:t>
                      </a:r>
                      <a:endParaRPr lang="en-GB" sz="1200"/>
                    </a:p>
                  </a:txBody>
                  <a:tcPr>
                    <a:solidFill>
                      <a:schemeClr val="bg1"/>
                    </a:solidFill>
                  </a:tcPr>
                </a:tc>
                <a:tc>
                  <a:txBody>
                    <a:bodyPr/>
                    <a:lstStyle/>
                    <a:p>
                      <a:pPr algn="ctr"/>
                      <a:r>
                        <a:rPr lang="en-US" sz="1200"/>
                        <a:t>111</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43999032"/>
                  </a:ext>
                </a:extLst>
              </a:tr>
              <a:tr h="188846">
                <a:tc>
                  <a:txBody>
                    <a:bodyPr/>
                    <a:lstStyle/>
                    <a:p>
                      <a:r>
                        <a:rPr lang="en-US" sz="1200"/>
                        <a:t>B</a:t>
                      </a:r>
                      <a:endParaRPr lang="en-GB" sz="1200"/>
                    </a:p>
                  </a:txBody>
                  <a:tcPr>
                    <a:solidFill>
                      <a:schemeClr val="bg1"/>
                    </a:solidFill>
                  </a:tcPr>
                </a:tc>
                <a:tc>
                  <a:txBody>
                    <a:bodyPr/>
                    <a:lstStyle/>
                    <a:p>
                      <a:pPr algn="ctr"/>
                      <a:r>
                        <a:rPr lang="en-US" sz="1200"/>
                        <a:t>23</a:t>
                      </a:r>
                      <a:endParaRPr lang="en-GB" sz="1200"/>
                    </a:p>
                  </a:txBody>
                  <a:tcPr>
                    <a:solidFill>
                      <a:schemeClr val="bg1"/>
                    </a:solidFill>
                  </a:tcPr>
                </a:tc>
                <a:tc>
                  <a:txBody>
                    <a:bodyPr/>
                    <a:lstStyle/>
                    <a:p>
                      <a:pPr algn="ctr"/>
                      <a:r>
                        <a:rPr lang="en-US" sz="1200"/>
                        <a:t>95</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503393827"/>
                  </a:ext>
                </a:extLst>
              </a:tr>
              <a:tr h="188846">
                <a:tc>
                  <a:txBody>
                    <a:bodyPr/>
                    <a:lstStyle/>
                    <a:p>
                      <a:r>
                        <a:rPr lang="en-US" sz="1200"/>
                        <a:t>C</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tc>
                  <a:txBody>
                    <a:bodyPr/>
                    <a:lstStyle/>
                    <a:p>
                      <a:pPr algn="ctr"/>
                      <a:r>
                        <a:rPr lang="en-US" sz="1200"/>
                        <a:t>29</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594710718"/>
                  </a:ext>
                </a:extLst>
              </a:tr>
              <a:tr h="188846">
                <a:tc>
                  <a:txBody>
                    <a:bodyPr/>
                    <a:lstStyle/>
                    <a:p>
                      <a:r>
                        <a:rPr lang="en-US" sz="1200"/>
                        <a:t>D</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tc>
                  <a:txBody>
                    <a:bodyPr/>
                    <a:lstStyle/>
                    <a:p>
                      <a:pPr algn="ctr"/>
                      <a:r>
                        <a:rPr lang="en-US" sz="1200"/>
                        <a:t>25</a:t>
                      </a:r>
                      <a:endParaRPr lang="en-GB" sz="1200"/>
                    </a:p>
                  </a:txBody>
                  <a:tcPr>
                    <a:solidFill>
                      <a:schemeClr val="bg1"/>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US" sz="1200"/>
                        <a:t>&lt;10</a:t>
                      </a:r>
                      <a:endParaRPr lang="en-GB" sz="1200"/>
                    </a:p>
                  </a:txBody>
                  <a:tcPr>
                    <a:solidFill>
                      <a:schemeClr val="bg1">
                        <a:lumMod val="85000"/>
                      </a:schemeClr>
                    </a:solidFill>
                  </a:tcPr>
                </a:tc>
                <a:extLst>
                  <a:ext uri="{0D108BD9-81ED-4DB2-BD59-A6C34878D82A}">
                    <a16:rowId xmlns:a16="http://schemas.microsoft.com/office/drawing/2014/main" val="1446374828"/>
                  </a:ext>
                </a:extLst>
              </a:tr>
              <a:tr h="188846">
                <a:tc>
                  <a:txBody>
                    <a:bodyPr/>
                    <a:lstStyle/>
                    <a:p>
                      <a:r>
                        <a:rPr lang="en-US" sz="1200"/>
                        <a:t>E</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tc>
                  <a:txBody>
                    <a:bodyPr/>
                    <a:lstStyle/>
                    <a:p>
                      <a:pPr algn="ctr"/>
                      <a:r>
                        <a:rPr lang="en-US" sz="1200"/>
                        <a:t>13</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2878197547"/>
                  </a:ext>
                </a:extLst>
              </a:tr>
              <a:tr h="188846">
                <a:tc>
                  <a:txBody>
                    <a:bodyPr/>
                    <a:lstStyle/>
                    <a:p>
                      <a:r>
                        <a:rPr lang="en-US" sz="1200"/>
                        <a:t>F</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tc>
                  <a:txBody>
                    <a:bodyPr/>
                    <a:lstStyle/>
                    <a:p>
                      <a:pPr algn="ctr"/>
                      <a:r>
                        <a:rPr lang="en-US" sz="1200"/>
                        <a:t>&lt;10</a:t>
                      </a:r>
                      <a:endParaRPr lang="en-GB" sz="1200"/>
                    </a:p>
                  </a:txBody>
                  <a:tcPr>
                    <a:solidFill>
                      <a:schemeClr val="bg1">
                        <a:lumMod val="85000"/>
                      </a:schemeClr>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267688107"/>
                  </a:ext>
                </a:extLst>
              </a:tr>
            </a:tbl>
          </a:graphicData>
        </a:graphic>
      </p:graphicFrame>
      <p:graphicFrame>
        <p:nvGraphicFramePr>
          <p:cNvPr id="10" name="Table 9">
            <a:extLst>
              <a:ext uri="{FF2B5EF4-FFF2-40B4-BE49-F238E27FC236}">
                <a16:creationId xmlns:a16="http://schemas.microsoft.com/office/drawing/2014/main" id="{6AA57642-12CD-E344-9EBE-C2972B28A832}"/>
              </a:ext>
            </a:extLst>
          </p:cNvPr>
          <p:cNvGraphicFramePr>
            <a:graphicFrameLocks noGrp="1"/>
          </p:cNvGraphicFramePr>
          <p:nvPr>
            <p:extLst>
              <p:ext uri="{D42A27DB-BD31-4B8C-83A1-F6EECF244321}">
                <p14:modId xmlns:p14="http://schemas.microsoft.com/office/powerpoint/2010/main" val="1135945712"/>
              </p:ext>
            </p:extLst>
          </p:nvPr>
        </p:nvGraphicFramePr>
        <p:xfrm>
          <a:off x="616900" y="3598859"/>
          <a:ext cx="4140494" cy="2377440"/>
        </p:xfrm>
        <a:graphic>
          <a:graphicData uri="http://schemas.openxmlformats.org/drawingml/2006/table">
            <a:tbl>
              <a:tblPr firstRow="1" bandRow="1">
                <a:tableStyleId>{5940675A-B579-460E-94D1-54222C63F5DA}</a:tableStyleId>
              </a:tblPr>
              <a:tblGrid>
                <a:gridCol w="1528137">
                  <a:extLst>
                    <a:ext uri="{9D8B030D-6E8A-4147-A177-3AD203B41FA5}">
                      <a16:colId xmlns:a16="http://schemas.microsoft.com/office/drawing/2014/main" val="2425110417"/>
                    </a:ext>
                  </a:extLst>
                </a:gridCol>
                <a:gridCol w="913681">
                  <a:extLst>
                    <a:ext uri="{9D8B030D-6E8A-4147-A177-3AD203B41FA5}">
                      <a16:colId xmlns:a16="http://schemas.microsoft.com/office/drawing/2014/main" val="3889195610"/>
                    </a:ext>
                  </a:extLst>
                </a:gridCol>
                <a:gridCol w="928763">
                  <a:extLst>
                    <a:ext uri="{9D8B030D-6E8A-4147-A177-3AD203B41FA5}">
                      <a16:colId xmlns:a16="http://schemas.microsoft.com/office/drawing/2014/main" val="3927726765"/>
                    </a:ext>
                  </a:extLst>
                </a:gridCol>
                <a:gridCol w="769913">
                  <a:extLst>
                    <a:ext uri="{9D8B030D-6E8A-4147-A177-3AD203B41FA5}">
                      <a16:colId xmlns:a16="http://schemas.microsoft.com/office/drawing/2014/main" val="2192327301"/>
                    </a:ext>
                  </a:extLst>
                </a:gridCol>
              </a:tblGrid>
              <a:tr h="0">
                <a:tc gridSpan="4">
                  <a:txBody>
                    <a:bodyPr/>
                    <a:lstStyle/>
                    <a:p>
                      <a:pPr algn="ctr"/>
                      <a:r>
                        <a:rPr lang="en-US" sz="1200" b="1">
                          <a:solidFill>
                            <a:sysClr val="windowText" lastClr="000000"/>
                          </a:solidFill>
                        </a:rPr>
                        <a:t>Promotions, Acting Up &amp; Secondment Numbers (Grouped)</a:t>
                      </a:r>
                      <a:endParaRPr lang="en-GB" sz="1200" b="1">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tc hMerge="1">
                  <a:txBody>
                    <a:bodyPr/>
                    <a:lstStyle/>
                    <a:p>
                      <a:pPr lvl="0" algn="ctr">
                        <a:buNone/>
                      </a:pPr>
                      <a:endParaRPr lang="en-US" sz="1000">
                        <a:solidFill>
                          <a:sysClr val="windowText" lastClr="000000"/>
                        </a:solidFill>
                      </a:endParaRPr>
                    </a:p>
                  </a:txBody>
                  <a:tcPr>
                    <a:solidFill>
                      <a:schemeClr val="accent3">
                        <a:lumMod val="20000"/>
                        <a:lumOff val="80000"/>
                      </a:schemeClr>
                    </a:solidFill>
                  </a:tcPr>
                </a:tc>
                <a:extLst>
                  <a:ext uri="{0D108BD9-81ED-4DB2-BD59-A6C34878D82A}">
                    <a16:rowId xmlns:a16="http://schemas.microsoft.com/office/drawing/2014/main" val="2474072676"/>
                  </a:ext>
                </a:extLst>
              </a:tr>
              <a:tr h="0">
                <a:tc>
                  <a:txBody>
                    <a:bodyPr/>
                    <a:lstStyle/>
                    <a:p>
                      <a:r>
                        <a:rPr lang="en-US" sz="1200" b="1">
                          <a:solidFill>
                            <a:sysClr val="windowText" lastClr="000000"/>
                          </a:solidFill>
                        </a:rPr>
                        <a:t>Directorate</a:t>
                      </a:r>
                      <a:endParaRPr lang="en-GB" sz="1200" b="1">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Ethnic Minority Groups</a:t>
                      </a:r>
                      <a:endParaRPr lang="en-US" sz="1200">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White</a:t>
                      </a:r>
                      <a:endParaRPr lang="en-US" sz="1200">
                        <a:solidFill>
                          <a:sysClr val="windowText" lastClr="000000"/>
                        </a:solidFill>
                      </a:endParaRPr>
                    </a:p>
                  </a:txBody>
                  <a:tcPr>
                    <a:solidFill>
                      <a:schemeClr val="accent3">
                        <a:lumMod val="20000"/>
                        <a:lumOff val="80000"/>
                      </a:schemeClr>
                    </a:solidFill>
                  </a:tcPr>
                </a:tc>
                <a:tc>
                  <a:txBody>
                    <a:bodyPr/>
                    <a:lstStyle/>
                    <a:p>
                      <a:pPr lvl="0" algn="ctr">
                        <a:buNone/>
                      </a:pPr>
                      <a:r>
                        <a:rPr lang="en-US" sz="1200" b="1">
                          <a:solidFill>
                            <a:sysClr val="windowText" lastClr="000000"/>
                          </a:solidFill>
                        </a:rPr>
                        <a:t>Not Declared</a:t>
                      </a:r>
                      <a:endParaRPr lang="en-US" sz="1200">
                        <a:solidFill>
                          <a:sysClr val="windowText" lastClr="000000"/>
                        </a:solidFill>
                      </a:endParaRPr>
                    </a:p>
                  </a:txBody>
                  <a:tcPr>
                    <a:solidFill>
                      <a:schemeClr val="accent3">
                        <a:lumMod val="20000"/>
                        <a:lumOff val="80000"/>
                      </a:schemeClr>
                    </a:solidFill>
                  </a:tcPr>
                </a:tc>
                <a:extLst>
                  <a:ext uri="{0D108BD9-81ED-4DB2-BD59-A6C34878D82A}">
                    <a16:rowId xmlns:a16="http://schemas.microsoft.com/office/drawing/2014/main" val="2740988571"/>
                  </a:ext>
                </a:extLst>
              </a:tr>
              <a:tr h="188846">
                <a:tc>
                  <a:txBody>
                    <a:bodyPr/>
                    <a:lstStyle/>
                    <a:p>
                      <a:r>
                        <a:rPr lang="en-US" sz="1200"/>
                        <a:t>Corporate Services</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tc>
                  <a:txBody>
                    <a:bodyPr/>
                    <a:lstStyle/>
                    <a:p>
                      <a:pPr algn="ctr"/>
                      <a:r>
                        <a:rPr lang="en-US" sz="1200"/>
                        <a:t>37</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126505276"/>
                  </a:ext>
                </a:extLst>
              </a:tr>
              <a:tr h="188846">
                <a:tc>
                  <a:txBody>
                    <a:bodyPr/>
                    <a:lstStyle/>
                    <a:p>
                      <a:r>
                        <a:rPr lang="en-US" sz="1200"/>
                        <a:t>EPS</a:t>
                      </a:r>
                      <a:endParaRPr lang="en-GB" sz="1200"/>
                    </a:p>
                  </a:txBody>
                  <a:tcPr>
                    <a:solidFill>
                      <a:schemeClr val="bg1"/>
                    </a:solidFill>
                  </a:tcPr>
                </a:tc>
                <a:tc>
                  <a:txBody>
                    <a:bodyPr/>
                    <a:lstStyle/>
                    <a:p>
                      <a:pPr algn="ctr"/>
                      <a:r>
                        <a:rPr lang="en-US" sz="1200"/>
                        <a:t>10</a:t>
                      </a:r>
                      <a:endParaRPr lang="en-GB" sz="1200"/>
                    </a:p>
                  </a:txBody>
                  <a:tcPr>
                    <a:solidFill>
                      <a:schemeClr val="bg1"/>
                    </a:solidFill>
                  </a:tcPr>
                </a:tc>
                <a:tc>
                  <a:txBody>
                    <a:bodyPr/>
                    <a:lstStyle/>
                    <a:p>
                      <a:pPr algn="ctr"/>
                      <a:r>
                        <a:rPr lang="en-US" sz="1200"/>
                        <a:t>42</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43999032"/>
                  </a:ext>
                </a:extLst>
              </a:tr>
              <a:tr h="188846">
                <a:tc>
                  <a:txBody>
                    <a:bodyPr/>
                    <a:lstStyle/>
                    <a:p>
                      <a:r>
                        <a:rPr lang="en-US" sz="1200"/>
                        <a:t>Reg Leadership &amp; Ops</a:t>
                      </a:r>
                      <a:endParaRPr lang="en-GB" sz="1200"/>
                    </a:p>
                  </a:txBody>
                  <a:tcPr>
                    <a:solidFill>
                      <a:schemeClr val="bg1"/>
                    </a:solidFill>
                  </a:tcPr>
                </a:tc>
                <a:tc>
                  <a:txBody>
                    <a:bodyPr/>
                    <a:lstStyle/>
                    <a:p>
                      <a:pPr algn="ctr"/>
                      <a:r>
                        <a:rPr lang="en-US" sz="1200"/>
                        <a:t>28</a:t>
                      </a:r>
                      <a:endParaRPr lang="en-GB" sz="1200"/>
                    </a:p>
                  </a:txBody>
                  <a:tcPr>
                    <a:solidFill>
                      <a:schemeClr val="bg1"/>
                    </a:solidFill>
                  </a:tcPr>
                </a:tc>
                <a:tc>
                  <a:txBody>
                    <a:bodyPr/>
                    <a:lstStyle/>
                    <a:p>
                      <a:pPr algn="ctr"/>
                      <a:r>
                        <a:rPr lang="en-US" sz="1200"/>
                        <a:t>150</a:t>
                      </a:r>
                      <a:endParaRPr lang="en-GB" sz="1200"/>
                    </a:p>
                  </a:txBody>
                  <a:tcPr>
                    <a:solidFill>
                      <a:schemeClr val="bg1"/>
                    </a:solidFill>
                  </a:tcPr>
                </a:tc>
                <a:tc>
                  <a:txBody>
                    <a:bodyPr/>
                    <a:lstStyle/>
                    <a:p>
                      <a:pPr algn="ctr"/>
                      <a:r>
                        <a:rPr lang="en-US" sz="1200"/>
                        <a:t>11</a:t>
                      </a:r>
                      <a:endParaRPr lang="en-GB" sz="1200"/>
                    </a:p>
                  </a:txBody>
                  <a:tcPr>
                    <a:solidFill>
                      <a:schemeClr val="bg1"/>
                    </a:solidFill>
                  </a:tcPr>
                </a:tc>
                <a:extLst>
                  <a:ext uri="{0D108BD9-81ED-4DB2-BD59-A6C34878D82A}">
                    <a16:rowId xmlns:a16="http://schemas.microsoft.com/office/drawing/2014/main" val="1503393827"/>
                  </a:ext>
                </a:extLst>
              </a:tr>
              <a:tr h="188846">
                <a:tc>
                  <a:txBody>
                    <a:bodyPr/>
                    <a:lstStyle/>
                    <a:p>
                      <a:r>
                        <a:rPr lang="en-US" sz="1200"/>
                        <a:t>TDI</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tc>
                  <a:txBody>
                    <a:bodyPr/>
                    <a:lstStyle/>
                    <a:p>
                      <a:pPr algn="ctr"/>
                      <a:r>
                        <a:rPr lang="en-US" sz="1200"/>
                        <a:t>40</a:t>
                      </a:r>
                      <a:endParaRPr lang="en-GB" sz="1200"/>
                    </a:p>
                  </a:txBody>
                  <a:tcPr>
                    <a:solidFill>
                      <a:schemeClr val="bg1"/>
                    </a:solidFill>
                  </a:tcPr>
                </a:tc>
                <a:tc>
                  <a:txBody>
                    <a:bodyPr/>
                    <a:lstStyle/>
                    <a:p>
                      <a:pPr algn="ctr"/>
                      <a:r>
                        <a:rPr lang="en-US" sz="1200"/>
                        <a:t>&lt;10</a:t>
                      </a:r>
                      <a:endParaRPr lang="en-GB" sz="1200"/>
                    </a:p>
                  </a:txBody>
                  <a:tcPr>
                    <a:solidFill>
                      <a:schemeClr val="bg1">
                        <a:lumMod val="85000"/>
                      </a:schemeClr>
                    </a:solidFill>
                  </a:tcPr>
                </a:tc>
                <a:extLst>
                  <a:ext uri="{0D108BD9-81ED-4DB2-BD59-A6C34878D82A}">
                    <a16:rowId xmlns:a16="http://schemas.microsoft.com/office/drawing/2014/main" val="1594710718"/>
                  </a:ext>
                </a:extLst>
              </a:tr>
            </a:tbl>
          </a:graphicData>
        </a:graphic>
      </p:graphicFrame>
      <p:sp>
        <p:nvSpPr>
          <p:cNvPr id="3" name="TextBox 2">
            <a:extLst>
              <a:ext uri="{FF2B5EF4-FFF2-40B4-BE49-F238E27FC236}">
                <a16:creationId xmlns:a16="http://schemas.microsoft.com/office/drawing/2014/main" id="{A9728559-1F4B-C535-5362-FB2601980F11}"/>
              </a:ext>
            </a:extLst>
          </p:cNvPr>
          <p:cNvSpPr txBox="1"/>
          <p:nvPr/>
        </p:nvSpPr>
        <p:spPr>
          <a:xfrm>
            <a:off x="4829573" y="4703564"/>
            <a:ext cx="4263391" cy="2154436"/>
          </a:xfrm>
          <a:prstGeom prst="rect">
            <a:avLst/>
          </a:prstGeom>
          <a:noFill/>
        </p:spPr>
        <p:txBody>
          <a:bodyPr wrap="square" rtlCol="0">
            <a:spAutoFit/>
          </a:bodyPr>
          <a:lstStyle/>
          <a:p>
            <a:r>
              <a:rPr lang="en-US" sz="1200"/>
              <a:t>15.3% Promotions, Act-Ups and Secondments is a marginal increase of 0.6% from 2023-24, and smaller than disabled colleagues. </a:t>
            </a:r>
            <a:r>
              <a:rPr lang="en-GB" sz="1200"/>
              <a:t>White colleagues show a pipeline of Promotion, Act-Ups and Secondments across all grades except F. Ethnic minority groups  are only represented at A and B grades, and notably not at Exec level.</a:t>
            </a:r>
          </a:p>
          <a:p>
            <a:r>
              <a:rPr lang="en-US" sz="1200"/>
              <a:t>Corporate Services and TDI could be areas of focus, as well as monitoring numbers at Grade A and B promotions annually. </a:t>
            </a:r>
          </a:p>
          <a:p>
            <a:endParaRPr lang="en-GB" sz="1200"/>
          </a:p>
          <a:p>
            <a:endParaRPr lang="en-GB" sz="1400"/>
          </a:p>
        </p:txBody>
      </p:sp>
    </p:spTree>
    <p:extLst>
      <p:ext uri="{BB962C8B-B14F-4D97-AF65-F5344CB8AC3E}">
        <p14:creationId xmlns:p14="http://schemas.microsoft.com/office/powerpoint/2010/main" val="3313638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EA409-8888-B832-0AC5-336173A543EB}"/>
              </a:ext>
            </a:extLst>
          </p:cNvPr>
          <p:cNvSpPr>
            <a:spLocks noGrp="1"/>
          </p:cNvSpPr>
          <p:nvPr>
            <p:ph type="title"/>
          </p:nvPr>
        </p:nvSpPr>
        <p:spPr>
          <a:xfrm>
            <a:off x="628650" y="529064"/>
            <a:ext cx="5734050" cy="830997"/>
          </a:xfrm>
        </p:spPr>
        <p:txBody>
          <a:bodyPr/>
          <a:lstStyle/>
          <a:p>
            <a:r>
              <a:rPr lang="en-US" sz="1800"/>
              <a:t>Invest in our colleagues: </a:t>
            </a:r>
            <a:br>
              <a:rPr lang="en-US" sz="1800"/>
            </a:br>
            <a:r>
              <a:rPr lang="en-US" sz="1800"/>
              <a:t>Retention; overall and all protected characteristic groups to be below CQC Turn over KPI of 10%</a:t>
            </a:r>
            <a:endParaRPr lang="en-GB" sz="1800"/>
          </a:p>
        </p:txBody>
      </p:sp>
      <p:sp>
        <p:nvSpPr>
          <p:cNvPr id="3" name="TextBox 2">
            <a:extLst>
              <a:ext uri="{FF2B5EF4-FFF2-40B4-BE49-F238E27FC236}">
                <a16:creationId xmlns:a16="http://schemas.microsoft.com/office/drawing/2014/main" id="{1B498702-A654-0D56-3336-6D9E43DD8460}"/>
              </a:ext>
            </a:extLst>
          </p:cNvPr>
          <p:cNvSpPr txBox="1"/>
          <p:nvPr/>
        </p:nvSpPr>
        <p:spPr>
          <a:xfrm>
            <a:off x="1242086" y="5611168"/>
            <a:ext cx="6568068" cy="830997"/>
          </a:xfrm>
          <a:prstGeom prst="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200" b="1">
                <a:effectLst/>
                <a:latin typeface="Arial" panose="020B0604020202020204" pitchFamily="34" charset="0"/>
                <a:ea typeface="Times New Roman" panose="02020603050405020304" pitchFamily="18" charset="0"/>
                <a:cs typeface="Arial" panose="020B0604020202020204" pitchFamily="34" charset="0"/>
              </a:rPr>
              <a:t>Turnover is calculated as: </a:t>
            </a:r>
            <a:br>
              <a:rPr lang="en-GB" sz="1200">
                <a:effectLst/>
                <a:latin typeface="Arial" panose="020B0604020202020204" pitchFamily="34" charset="0"/>
                <a:ea typeface="Times New Roman" panose="02020603050405020304" pitchFamily="18" charset="0"/>
                <a:cs typeface="Arial" panose="020B0604020202020204" pitchFamily="34" charset="0"/>
              </a:rPr>
            </a:br>
            <a:r>
              <a:rPr lang="en-GB" sz="1200">
                <a:effectLst/>
                <a:latin typeface="Arial" panose="020B0604020202020204" pitchFamily="34" charset="0"/>
                <a:ea typeface="Times New Roman" panose="02020603050405020304" pitchFamily="18" charset="0"/>
                <a:cs typeface="Arial" panose="020B0604020202020204" pitchFamily="34" charset="0"/>
              </a:rPr>
              <a:t>(Leavers FTE / average FTE) x 100</a:t>
            </a:r>
            <a:endParaRPr lang="en-GB" sz="1200">
              <a:latin typeface="Arial" panose="020B0604020202020204" pitchFamily="34" charset="0"/>
              <a:ea typeface="Times New Roman" panose="02020603050405020304" pitchFamily="18" charset="0"/>
              <a:cs typeface="Arial" panose="020B0604020202020204" pitchFamily="34" charset="0"/>
            </a:endParaRPr>
          </a:p>
          <a:p>
            <a:pPr algn="ctr"/>
            <a:r>
              <a:rPr lang="en-GB" sz="1200" b="1">
                <a:effectLst/>
                <a:latin typeface="Arial" panose="020B0604020202020204" pitchFamily="34" charset="0"/>
                <a:ea typeface="Times New Roman" panose="02020603050405020304" pitchFamily="18" charset="0"/>
                <a:cs typeface="Arial" panose="020B0604020202020204" pitchFamily="34" charset="0"/>
              </a:rPr>
              <a:t>For protected characteristics this is calculated as: </a:t>
            </a:r>
            <a:br>
              <a:rPr lang="en-GB" sz="1200">
                <a:effectLst/>
                <a:latin typeface="Arial" panose="020B0604020202020204" pitchFamily="34" charset="0"/>
                <a:ea typeface="Times New Roman" panose="02020603050405020304" pitchFamily="18" charset="0"/>
                <a:cs typeface="Arial" panose="020B0604020202020204" pitchFamily="34" charset="0"/>
              </a:rPr>
            </a:br>
            <a:r>
              <a:rPr lang="en-GB" sz="1200">
                <a:effectLst/>
                <a:latin typeface="Arial" panose="020B0604020202020204" pitchFamily="34" charset="0"/>
                <a:ea typeface="Times New Roman" panose="02020603050405020304" pitchFamily="18" charset="0"/>
                <a:cs typeface="Arial" panose="020B0604020202020204" pitchFamily="34" charset="0"/>
              </a:rPr>
              <a:t>(FTE of protected characteristic leavers / average FTE of those with that characteristic) x 100 </a:t>
            </a:r>
          </a:p>
        </p:txBody>
      </p:sp>
      <p:sp>
        <p:nvSpPr>
          <p:cNvPr id="4" name="TextBox 3">
            <a:extLst>
              <a:ext uri="{FF2B5EF4-FFF2-40B4-BE49-F238E27FC236}">
                <a16:creationId xmlns:a16="http://schemas.microsoft.com/office/drawing/2014/main" id="{70AEE71A-27AE-651E-6C32-BD70B3F75FA3}"/>
              </a:ext>
            </a:extLst>
          </p:cNvPr>
          <p:cNvSpPr txBox="1"/>
          <p:nvPr/>
        </p:nvSpPr>
        <p:spPr>
          <a:xfrm>
            <a:off x="4526120" y="4126560"/>
            <a:ext cx="3673159" cy="830997"/>
          </a:xfrm>
          <a:prstGeom prst="rect">
            <a:avLst/>
          </a:prstGeom>
          <a:noFill/>
        </p:spPr>
        <p:txBody>
          <a:bodyPr wrap="square" lIns="91440" tIns="45720" rIns="91440" bIns="45720" rtlCol="0" anchor="t">
            <a:spAutoFit/>
          </a:bodyPr>
          <a:lstStyle/>
          <a:p>
            <a:r>
              <a:rPr lang="en-GB" sz="1200">
                <a:effectLst/>
                <a:latin typeface="Arial"/>
                <a:ea typeface="Times New Roman" panose="02020603050405020304" pitchFamily="18" charset="0"/>
                <a:cs typeface="Arial"/>
              </a:rPr>
              <a:t>The CQC overall turnover rate has decreased, including f</a:t>
            </a:r>
            <a:r>
              <a:rPr lang="en-GB" sz="1200">
                <a:latin typeface="Arial"/>
                <a:ea typeface="Times New Roman" panose="02020603050405020304" pitchFamily="18" charset="0"/>
                <a:cs typeface="Arial"/>
              </a:rPr>
              <a:t>or protected characteristics, since 2023- 2024. Our rate in 2024 was 10.7%, and it is 8.1% in 2025.</a:t>
            </a:r>
            <a:endParaRPr lang="en-GB" sz="1200">
              <a:latin typeface="Arial" panose="020B0604020202020204" pitchFamily="34" charset="0"/>
              <a:ea typeface="Times New Roman" panose="02020603050405020304" pitchFamily="18" charset="0"/>
              <a:cs typeface="Arial" panose="020B0604020202020204" pitchFamily="34" charset="0"/>
            </a:endParaRPr>
          </a:p>
        </p:txBody>
      </p:sp>
      <p:sp>
        <p:nvSpPr>
          <p:cNvPr id="11" name="TextBox 10">
            <a:extLst>
              <a:ext uri="{FF2B5EF4-FFF2-40B4-BE49-F238E27FC236}">
                <a16:creationId xmlns:a16="http://schemas.microsoft.com/office/drawing/2014/main" id="{8E0A2B4B-D935-7B9C-5867-10810BEAFC7F}"/>
              </a:ext>
            </a:extLst>
          </p:cNvPr>
          <p:cNvSpPr txBox="1"/>
          <p:nvPr/>
        </p:nvSpPr>
        <p:spPr>
          <a:xfrm>
            <a:off x="561969" y="4918919"/>
            <a:ext cx="7487409" cy="646331"/>
          </a:xfrm>
          <a:prstGeom prst="rect">
            <a:avLst/>
          </a:prstGeom>
          <a:noFill/>
        </p:spPr>
        <p:txBody>
          <a:bodyPr wrap="square" rtlCol="0">
            <a:spAutoFit/>
          </a:bodyPr>
          <a:lstStyle/>
          <a:p>
            <a:pPr lvl="0"/>
            <a:r>
              <a:rPr lang="en-GB" sz="1200">
                <a:latin typeface="Arial" panose="020B0604020202020204" pitchFamily="34" charset="0"/>
                <a:ea typeface="Times New Roman" panose="02020603050405020304" pitchFamily="18" charset="0"/>
                <a:cs typeface="Arial" panose="020B0604020202020204" pitchFamily="34" charset="0"/>
              </a:rPr>
              <a:t>Whilst most turnover rates are also now below our KPI, t</a:t>
            </a:r>
            <a:r>
              <a:rPr lang="en-GB" sz="1200">
                <a:effectLst/>
                <a:latin typeface="Arial" panose="020B0604020202020204" pitchFamily="34" charset="0"/>
                <a:ea typeface="Times New Roman" panose="02020603050405020304" pitchFamily="18" charset="0"/>
                <a:cs typeface="Arial" panose="020B0604020202020204" pitchFamily="34" charset="0"/>
              </a:rPr>
              <a:t>hey remain highest in the ‘</a:t>
            </a:r>
            <a:r>
              <a:rPr lang="en-GB" sz="1200" b="1">
                <a:effectLst/>
                <a:latin typeface="Arial" panose="020B0604020202020204" pitchFamily="34" charset="0"/>
                <a:ea typeface="Times New Roman" panose="02020603050405020304" pitchFamily="18" charset="0"/>
                <a:cs typeface="Arial" panose="020B0604020202020204" pitchFamily="34" charset="0"/>
              </a:rPr>
              <a:t>61+</a:t>
            </a:r>
            <a:r>
              <a:rPr lang="en-GB" sz="1200">
                <a:effectLst/>
                <a:latin typeface="Arial" panose="020B0604020202020204" pitchFamily="34" charset="0"/>
                <a:ea typeface="Times New Roman" panose="02020603050405020304" pitchFamily="18" charset="0"/>
                <a:cs typeface="Arial" panose="020B0604020202020204" pitchFamily="34" charset="0"/>
              </a:rPr>
              <a:t>’</a:t>
            </a:r>
            <a:r>
              <a:rPr lang="en-GB" sz="1200" b="1">
                <a:effectLst/>
                <a:latin typeface="Arial" panose="020B0604020202020204" pitchFamily="34" charset="0"/>
                <a:ea typeface="Times New Roman" panose="02020603050405020304" pitchFamily="18" charset="0"/>
                <a:cs typeface="Arial" panose="020B0604020202020204" pitchFamily="34" charset="0"/>
              </a:rPr>
              <a:t> </a:t>
            </a:r>
            <a:r>
              <a:rPr lang="en-GB" sz="1200">
                <a:effectLst/>
                <a:latin typeface="Arial" panose="020B0604020202020204" pitchFamily="34" charset="0"/>
                <a:ea typeface="Times New Roman" panose="02020603050405020304" pitchFamily="18" charset="0"/>
                <a:cs typeface="Arial" panose="020B0604020202020204" pitchFamily="34" charset="0"/>
              </a:rPr>
              <a:t>and  ‘</a:t>
            </a:r>
            <a:r>
              <a:rPr lang="en-GB" sz="1200" b="1">
                <a:effectLst/>
                <a:latin typeface="Arial" panose="020B0604020202020204" pitchFamily="34" charset="0"/>
                <a:ea typeface="Times New Roman" panose="02020603050405020304" pitchFamily="18" charset="0"/>
                <a:cs typeface="Arial" panose="020B0604020202020204" pitchFamily="34" charset="0"/>
              </a:rPr>
              <a:t>30 &amp; </a:t>
            </a:r>
            <a:r>
              <a:rPr lang="en-GB" sz="1200" b="1">
                <a:latin typeface="Arial" panose="020B0604020202020204" pitchFamily="34" charset="0"/>
                <a:ea typeface="Times New Roman" panose="02020603050405020304" pitchFamily="18" charset="0"/>
                <a:cs typeface="Arial" panose="020B0604020202020204" pitchFamily="34" charset="0"/>
              </a:rPr>
              <a:t>U</a:t>
            </a:r>
            <a:r>
              <a:rPr lang="en-GB" sz="1200" b="1">
                <a:effectLst/>
                <a:latin typeface="Arial" panose="020B0604020202020204" pitchFamily="34" charset="0"/>
                <a:ea typeface="Times New Roman" panose="02020603050405020304" pitchFamily="18" charset="0"/>
                <a:cs typeface="Arial" panose="020B0604020202020204" pitchFamily="34" charset="0"/>
              </a:rPr>
              <a:t>nder</a:t>
            </a:r>
            <a:r>
              <a:rPr lang="en-GB" sz="1200">
                <a:effectLst/>
                <a:latin typeface="Arial" panose="020B0604020202020204" pitchFamily="34" charset="0"/>
                <a:ea typeface="Times New Roman" panose="02020603050405020304" pitchFamily="18" charset="0"/>
                <a:cs typeface="Arial" panose="020B0604020202020204" pitchFamily="34" charset="0"/>
              </a:rPr>
              <a:t>’ age groups, where the rate is </a:t>
            </a:r>
            <a:r>
              <a:rPr lang="en-GB" sz="1200" b="1">
                <a:effectLst/>
                <a:latin typeface="Arial" panose="020B0604020202020204" pitchFamily="34" charset="0"/>
                <a:ea typeface="Times New Roman" panose="02020603050405020304" pitchFamily="18" charset="0"/>
                <a:cs typeface="Arial" panose="020B0604020202020204" pitchFamily="34" charset="0"/>
              </a:rPr>
              <a:t>14.3% </a:t>
            </a:r>
            <a:r>
              <a:rPr lang="en-GB" sz="1200">
                <a:effectLst/>
                <a:latin typeface="Arial" panose="020B0604020202020204" pitchFamily="34" charset="0"/>
                <a:ea typeface="Times New Roman" panose="02020603050405020304" pitchFamily="18" charset="0"/>
                <a:cs typeface="Arial" panose="020B0604020202020204" pitchFamily="34" charset="0"/>
              </a:rPr>
              <a:t>and </a:t>
            </a:r>
            <a:r>
              <a:rPr lang="en-GB" sz="1200" b="1">
                <a:effectLst/>
                <a:latin typeface="Arial" panose="020B0604020202020204" pitchFamily="34" charset="0"/>
                <a:ea typeface="Times New Roman" panose="02020603050405020304" pitchFamily="18" charset="0"/>
                <a:cs typeface="Arial" panose="020B0604020202020204" pitchFamily="34" charset="0"/>
              </a:rPr>
              <a:t>13.8%, </a:t>
            </a:r>
            <a:r>
              <a:rPr lang="en-GB" sz="1200">
                <a:effectLst/>
                <a:latin typeface="Arial" panose="020B0604020202020204" pitchFamily="34" charset="0"/>
                <a:ea typeface="Times New Roman" panose="02020603050405020304" pitchFamily="18" charset="0"/>
                <a:cs typeface="Arial" panose="020B0604020202020204" pitchFamily="34" charset="0"/>
              </a:rPr>
              <a:t>respectively. Notably, these are age groups we want to increase </a:t>
            </a:r>
            <a:r>
              <a:rPr lang="en-GB" sz="1200">
                <a:latin typeface="Arial" panose="020B0604020202020204" pitchFamily="34" charset="0"/>
                <a:ea typeface="Times New Roman" panose="02020603050405020304" pitchFamily="18" charset="0"/>
                <a:cs typeface="Arial" panose="020B0604020202020204" pitchFamily="34" charset="0"/>
              </a:rPr>
              <a:t>comparable to </a:t>
            </a:r>
            <a:r>
              <a:rPr lang="en-GB" sz="1200">
                <a:effectLst/>
                <a:latin typeface="Arial" panose="020B0604020202020204" pitchFamily="34" charset="0"/>
                <a:ea typeface="Times New Roman" panose="02020603050405020304" pitchFamily="18" charset="0"/>
                <a:cs typeface="Arial" panose="020B0604020202020204" pitchFamily="34" charset="0"/>
              </a:rPr>
              <a:t>ONS representation.*</a:t>
            </a:r>
            <a:endParaRPr lang="en-GB" sz="1200">
              <a:solidFill>
                <a:srgbClr val="FF0000"/>
              </a:solidFill>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5" name="Table 4">
            <a:extLst>
              <a:ext uri="{FF2B5EF4-FFF2-40B4-BE49-F238E27FC236}">
                <a16:creationId xmlns:a16="http://schemas.microsoft.com/office/drawing/2014/main" id="{B7574A00-7B28-CEA5-2B22-5822858689B4}"/>
              </a:ext>
            </a:extLst>
          </p:cNvPr>
          <p:cNvGraphicFramePr>
            <a:graphicFrameLocks noGrp="1"/>
          </p:cNvGraphicFramePr>
          <p:nvPr>
            <p:extLst>
              <p:ext uri="{D42A27DB-BD31-4B8C-83A1-F6EECF244321}">
                <p14:modId xmlns:p14="http://schemas.microsoft.com/office/powerpoint/2010/main" val="2084973593"/>
              </p:ext>
            </p:extLst>
          </p:nvPr>
        </p:nvGraphicFramePr>
        <p:xfrm>
          <a:off x="711874" y="1601282"/>
          <a:ext cx="3673159" cy="515122"/>
        </p:xfrm>
        <a:graphic>
          <a:graphicData uri="http://schemas.openxmlformats.org/drawingml/2006/table">
            <a:tbl>
              <a:tblPr firstRow="1" bandRow="1">
                <a:tableStyleId>{5940675A-B579-460E-94D1-54222C63F5DA}</a:tableStyleId>
              </a:tblPr>
              <a:tblGrid>
                <a:gridCol w="17640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gridCol w="784543">
                  <a:extLst>
                    <a:ext uri="{9D8B030D-6E8A-4147-A177-3AD203B41FA5}">
                      <a16:colId xmlns:a16="http://schemas.microsoft.com/office/drawing/2014/main" val="2523565313"/>
                    </a:ext>
                  </a:extLst>
                </a:gridCol>
              </a:tblGrid>
              <a:tr h="211688">
                <a:tc>
                  <a:txBody>
                    <a:bodyPr/>
                    <a:lstStyle/>
                    <a:p>
                      <a:pPr algn="l"/>
                      <a:endParaRPr lang="en-GB" sz="1050" b="1">
                        <a:solidFill>
                          <a:schemeClr val="bg1"/>
                        </a:solidFill>
                      </a:endParaRPr>
                    </a:p>
                  </a:txBody>
                  <a:tcPr>
                    <a:solidFill>
                      <a:schemeClr val="tx2"/>
                    </a:solidFill>
                  </a:tcPr>
                </a:tc>
                <a:tc>
                  <a:txBody>
                    <a:bodyPr/>
                    <a:lstStyle/>
                    <a:p>
                      <a:pPr algn="ctr"/>
                      <a:r>
                        <a:rPr lang="en-US" sz="1050" b="1">
                          <a:solidFill>
                            <a:schemeClr val="bg1"/>
                          </a:solidFill>
                        </a:rPr>
                        <a:t>2024</a:t>
                      </a:r>
                      <a:endParaRPr lang="en-GB" sz="1050" b="1">
                        <a:solidFill>
                          <a:schemeClr val="bg1"/>
                        </a:solidFill>
                      </a:endParaRPr>
                    </a:p>
                  </a:txBody>
                  <a:tcPr>
                    <a:solidFill>
                      <a:schemeClr val="tx2"/>
                    </a:solidFill>
                  </a:tcPr>
                </a:tc>
                <a:tc>
                  <a:txBody>
                    <a:bodyPr/>
                    <a:lstStyle/>
                    <a:p>
                      <a:pPr algn="ctr"/>
                      <a:r>
                        <a:rPr lang="en-US" sz="1050" b="1">
                          <a:solidFill>
                            <a:schemeClr val="bg1"/>
                          </a:solidFill>
                        </a:rPr>
                        <a:t>2025</a:t>
                      </a:r>
                      <a:endParaRPr lang="en-GB" sz="1050" b="1">
                        <a:solidFill>
                          <a:schemeClr val="bg1"/>
                        </a:solidFill>
                      </a:endParaRPr>
                    </a:p>
                  </a:txBody>
                  <a:tcPr>
                    <a:solidFill>
                      <a:schemeClr val="tx2"/>
                    </a:solidFill>
                  </a:tcPr>
                </a:tc>
                <a:tc>
                  <a:txBody>
                    <a:bodyPr/>
                    <a:lstStyle/>
                    <a:p>
                      <a:pPr algn="ctr"/>
                      <a:r>
                        <a:rPr lang="en-US" sz="1050" b="1">
                          <a:solidFill>
                            <a:schemeClr val="bg1"/>
                          </a:solidFill>
                        </a:rPr>
                        <a:t>Change</a:t>
                      </a:r>
                      <a:endParaRPr lang="en-GB" sz="1050" b="1">
                        <a:solidFill>
                          <a:schemeClr val="bg1"/>
                        </a:solidFill>
                      </a:endParaRPr>
                    </a:p>
                  </a:txBody>
                  <a:tcPr>
                    <a:solidFill>
                      <a:schemeClr val="tx2"/>
                    </a:solidFill>
                  </a:tcPr>
                </a:tc>
                <a:extLst>
                  <a:ext uri="{0D108BD9-81ED-4DB2-BD59-A6C34878D82A}">
                    <a16:rowId xmlns:a16="http://schemas.microsoft.com/office/drawing/2014/main" val="3174407569"/>
                  </a:ext>
                </a:extLst>
              </a:tr>
              <a:tr h="263662">
                <a:tc>
                  <a:txBody>
                    <a:bodyPr/>
                    <a:lstStyle/>
                    <a:p>
                      <a:pPr marL="0" marR="0" lvl="0" indent="0" algn="l" defTabSz="932962" rtl="0" eaLnBrk="1" fontAlgn="auto" latinLnBrk="0" hangingPunct="1">
                        <a:lnSpc>
                          <a:spcPct val="100000"/>
                        </a:lnSpc>
                        <a:spcBef>
                          <a:spcPts val="0"/>
                        </a:spcBef>
                        <a:spcAft>
                          <a:spcPts val="0"/>
                        </a:spcAft>
                        <a:buClrTx/>
                        <a:buSzTx/>
                        <a:buFontTx/>
                        <a:buNone/>
                        <a:tabLst/>
                        <a:defRPr/>
                      </a:pPr>
                      <a:r>
                        <a:rPr lang="en-US" sz="1050" b="1">
                          <a:solidFill>
                            <a:schemeClr val="tx1"/>
                          </a:solidFill>
                        </a:rPr>
                        <a:t>CQC Overall</a:t>
                      </a:r>
                      <a:endParaRPr lang="en-GB" sz="1050" b="1">
                        <a:solidFill>
                          <a:schemeClr val="tx1"/>
                        </a:solidFill>
                      </a:endParaRPr>
                    </a:p>
                  </a:txBody>
                  <a:tcPr/>
                </a:tc>
                <a:tc>
                  <a:txBody>
                    <a:bodyPr/>
                    <a:lstStyle/>
                    <a:p>
                      <a:pPr algn="ctr"/>
                      <a:r>
                        <a:rPr lang="en-US" sz="1050"/>
                        <a:t>10.7%</a:t>
                      </a:r>
                      <a:endParaRPr lang="en-GB" sz="1050"/>
                    </a:p>
                  </a:txBody>
                  <a:tcPr/>
                </a:tc>
                <a:tc>
                  <a:txBody>
                    <a:bodyPr/>
                    <a:lstStyle/>
                    <a:p>
                      <a:pPr algn="ctr"/>
                      <a:r>
                        <a:rPr lang="en-US" sz="1050"/>
                        <a:t>8.1%</a:t>
                      </a:r>
                      <a:endParaRPr lang="en-GB" sz="1050"/>
                    </a:p>
                  </a:txBody>
                  <a:tcPr/>
                </a:tc>
                <a:tc>
                  <a:txBody>
                    <a:bodyPr/>
                    <a:lstStyle/>
                    <a:p>
                      <a:pPr algn="ct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3268909697"/>
                  </a:ext>
                </a:extLst>
              </a:tr>
            </a:tbl>
          </a:graphicData>
        </a:graphic>
      </p:graphicFrame>
      <p:graphicFrame>
        <p:nvGraphicFramePr>
          <p:cNvPr id="6" name="Table 5">
            <a:extLst>
              <a:ext uri="{FF2B5EF4-FFF2-40B4-BE49-F238E27FC236}">
                <a16:creationId xmlns:a16="http://schemas.microsoft.com/office/drawing/2014/main" id="{537CC789-4FF3-E92B-2D2C-45DB6538C29D}"/>
              </a:ext>
            </a:extLst>
          </p:cNvPr>
          <p:cNvGraphicFramePr>
            <a:graphicFrameLocks noGrp="1"/>
          </p:cNvGraphicFramePr>
          <p:nvPr>
            <p:extLst>
              <p:ext uri="{D42A27DB-BD31-4B8C-83A1-F6EECF244321}">
                <p14:modId xmlns:p14="http://schemas.microsoft.com/office/powerpoint/2010/main" val="4243396791"/>
              </p:ext>
            </p:extLst>
          </p:nvPr>
        </p:nvGraphicFramePr>
        <p:xfrm>
          <a:off x="711873" y="2231976"/>
          <a:ext cx="3673159" cy="766582"/>
        </p:xfrm>
        <a:graphic>
          <a:graphicData uri="http://schemas.openxmlformats.org/drawingml/2006/table">
            <a:tbl>
              <a:tblPr firstRow="1" bandRow="1">
                <a:tableStyleId>{5940675A-B579-460E-94D1-54222C63F5DA}</a:tableStyleId>
              </a:tblPr>
              <a:tblGrid>
                <a:gridCol w="17640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gridCol w="784543">
                  <a:extLst>
                    <a:ext uri="{9D8B030D-6E8A-4147-A177-3AD203B41FA5}">
                      <a16:colId xmlns:a16="http://schemas.microsoft.com/office/drawing/2014/main" val="2523565313"/>
                    </a:ext>
                  </a:extLst>
                </a:gridCol>
              </a:tblGrid>
              <a:tr h="211688">
                <a:tc>
                  <a:txBody>
                    <a:bodyPr/>
                    <a:lstStyle/>
                    <a:p>
                      <a:pPr algn="l"/>
                      <a:r>
                        <a:rPr lang="en-US" sz="1050" b="1">
                          <a:solidFill>
                            <a:schemeClr val="bg1"/>
                          </a:solidFill>
                        </a:rPr>
                        <a:t>Ethnicity</a:t>
                      </a:r>
                      <a:endParaRPr lang="en-GB" sz="1050" b="1">
                        <a:solidFill>
                          <a:schemeClr val="bg1"/>
                        </a:solidFill>
                      </a:endParaRPr>
                    </a:p>
                  </a:txBody>
                  <a:tcPr>
                    <a:solidFill>
                      <a:schemeClr val="tx2"/>
                    </a:solidFill>
                  </a:tcPr>
                </a:tc>
                <a:tc>
                  <a:txBody>
                    <a:bodyPr/>
                    <a:lstStyle/>
                    <a:p>
                      <a:pPr algn="ctr"/>
                      <a:r>
                        <a:rPr lang="en-US" sz="1050" b="1">
                          <a:solidFill>
                            <a:schemeClr val="bg1"/>
                          </a:solidFill>
                        </a:rPr>
                        <a:t>2024</a:t>
                      </a:r>
                      <a:endParaRPr lang="en-GB" sz="1050" b="1">
                        <a:solidFill>
                          <a:schemeClr val="bg1"/>
                        </a:solidFill>
                      </a:endParaRPr>
                    </a:p>
                  </a:txBody>
                  <a:tcPr>
                    <a:solidFill>
                      <a:schemeClr val="tx2"/>
                    </a:solidFill>
                  </a:tcPr>
                </a:tc>
                <a:tc>
                  <a:txBody>
                    <a:bodyPr/>
                    <a:lstStyle/>
                    <a:p>
                      <a:pPr algn="ctr"/>
                      <a:r>
                        <a:rPr lang="en-US" sz="1050" b="1">
                          <a:solidFill>
                            <a:schemeClr val="bg1"/>
                          </a:solidFill>
                        </a:rPr>
                        <a:t>2025</a:t>
                      </a:r>
                      <a:endParaRPr lang="en-GB" sz="1050" b="1">
                        <a:solidFill>
                          <a:schemeClr val="bg1"/>
                        </a:solidFill>
                      </a:endParaRPr>
                    </a:p>
                  </a:txBody>
                  <a:tcPr>
                    <a:solidFill>
                      <a:schemeClr val="tx2"/>
                    </a:solidFill>
                  </a:tcPr>
                </a:tc>
                <a:tc>
                  <a:txBody>
                    <a:bodyPr/>
                    <a:lstStyle/>
                    <a:p>
                      <a:pPr algn="ctr"/>
                      <a:r>
                        <a:rPr lang="en-US" sz="1050" b="1">
                          <a:solidFill>
                            <a:schemeClr val="bg1"/>
                          </a:solidFill>
                        </a:rPr>
                        <a:t>Change</a:t>
                      </a:r>
                      <a:endParaRPr lang="en-GB" sz="1050" b="1">
                        <a:solidFill>
                          <a:schemeClr val="bg1"/>
                        </a:solidFill>
                      </a:endParaRPr>
                    </a:p>
                  </a:txBody>
                  <a:tcPr>
                    <a:solidFill>
                      <a:schemeClr val="tx2"/>
                    </a:solidFill>
                  </a:tcPr>
                </a:tc>
                <a:extLst>
                  <a:ext uri="{0D108BD9-81ED-4DB2-BD59-A6C34878D82A}">
                    <a16:rowId xmlns:a16="http://schemas.microsoft.com/office/drawing/2014/main" val="3174407569"/>
                  </a:ext>
                </a:extLst>
              </a:tr>
              <a:tr h="263662">
                <a:tc>
                  <a:txBody>
                    <a:bodyPr/>
                    <a:lstStyle/>
                    <a:p>
                      <a:r>
                        <a:rPr lang="en-US" sz="1050"/>
                        <a:t>Ethnic Minority Groups</a:t>
                      </a:r>
                      <a:endParaRPr lang="en-GB" sz="1050"/>
                    </a:p>
                  </a:txBody>
                  <a:tcPr/>
                </a:tc>
                <a:tc>
                  <a:txBody>
                    <a:bodyPr/>
                    <a:lstStyle/>
                    <a:p>
                      <a:pPr algn="ctr"/>
                      <a:r>
                        <a:rPr lang="en-US" sz="1050"/>
                        <a:t>14.6%</a:t>
                      </a:r>
                      <a:endParaRPr lang="en-GB" sz="1050"/>
                    </a:p>
                  </a:txBody>
                  <a:tcPr/>
                </a:tc>
                <a:tc>
                  <a:txBody>
                    <a:bodyPr/>
                    <a:lstStyle/>
                    <a:p>
                      <a:pPr algn="ctr"/>
                      <a:r>
                        <a:rPr lang="en-US" sz="1050"/>
                        <a:t>9.0%</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3268909697"/>
                  </a:ext>
                </a:extLst>
              </a:tr>
              <a:tr h="211688">
                <a:tc>
                  <a:txBody>
                    <a:bodyPr/>
                    <a:lstStyle/>
                    <a:p>
                      <a:r>
                        <a:rPr lang="en-US" sz="1050"/>
                        <a:t>White</a:t>
                      </a:r>
                      <a:endParaRPr lang="en-GB" sz="1050"/>
                    </a:p>
                  </a:txBody>
                  <a:tcPr/>
                </a:tc>
                <a:tc>
                  <a:txBody>
                    <a:bodyPr/>
                    <a:lstStyle/>
                    <a:p>
                      <a:pPr algn="ctr"/>
                      <a:r>
                        <a:rPr lang="en-US" sz="1050"/>
                        <a:t>10.4%</a:t>
                      </a:r>
                      <a:endParaRPr lang="en-GB" sz="1050"/>
                    </a:p>
                  </a:txBody>
                  <a:tcPr/>
                </a:tc>
                <a:tc>
                  <a:txBody>
                    <a:bodyPr/>
                    <a:lstStyle/>
                    <a:p>
                      <a:pPr algn="ctr"/>
                      <a:r>
                        <a:rPr lang="en-US" sz="1050"/>
                        <a:t>8.4%</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685956209"/>
                  </a:ext>
                </a:extLst>
              </a:tr>
            </a:tbl>
          </a:graphicData>
        </a:graphic>
      </p:graphicFrame>
      <p:graphicFrame>
        <p:nvGraphicFramePr>
          <p:cNvPr id="7" name="Table 6">
            <a:extLst>
              <a:ext uri="{FF2B5EF4-FFF2-40B4-BE49-F238E27FC236}">
                <a16:creationId xmlns:a16="http://schemas.microsoft.com/office/drawing/2014/main" id="{6D7C1CD8-B603-1C69-FB5C-2631E91CE32A}"/>
              </a:ext>
            </a:extLst>
          </p:cNvPr>
          <p:cNvGraphicFramePr>
            <a:graphicFrameLocks noGrp="1"/>
          </p:cNvGraphicFramePr>
          <p:nvPr>
            <p:extLst>
              <p:ext uri="{D42A27DB-BD31-4B8C-83A1-F6EECF244321}">
                <p14:modId xmlns:p14="http://schemas.microsoft.com/office/powerpoint/2010/main" val="1481934955"/>
              </p:ext>
            </p:extLst>
          </p:nvPr>
        </p:nvGraphicFramePr>
        <p:xfrm>
          <a:off x="4571120" y="1601282"/>
          <a:ext cx="3673159" cy="766582"/>
        </p:xfrm>
        <a:graphic>
          <a:graphicData uri="http://schemas.openxmlformats.org/drawingml/2006/table">
            <a:tbl>
              <a:tblPr firstRow="1" bandRow="1">
                <a:tableStyleId>{5940675A-B579-460E-94D1-54222C63F5DA}</a:tableStyleId>
              </a:tblPr>
              <a:tblGrid>
                <a:gridCol w="17640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gridCol w="784543">
                  <a:extLst>
                    <a:ext uri="{9D8B030D-6E8A-4147-A177-3AD203B41FA5}">
                      <a16:colId xmlns:a16="http://schemas.microsoft.com/office/drawing/2014/main" val="2523565313"/>
                    </a:ext>
                  </a:extLst>
                </a:gridCol>
              </a:tblGrid>
              <a:tr h="211688">
                <a:tc>
                  <a:txBody>
                    <a:bodyPr/>
                    <a:lstStyle/>
                    <a:p>
                      <a:pPr algn="l"/>
                      <a:r>
                        <a:rPr lang="en-US" sz="1050" b="1">
                          <a:solidFill>
                            <a:schemeClr val="bg1"/>
                          </a:solidFill>
                        </a:rPr>
                        <a:t>Disability</a:t>
                      </a:r>
                      <a:endParaRPr lang="en-GB" sz="1050" b="1">
                        <a:solidFill>
                          <a:schemeClr val="bg1"/>
                        </a:solidFill>
                      </a:endParaRPr>
                    </a:p>
                  </a:txBody>
                  <a:tcPr>
                    <a:solidFill>
                      <a:schemeClr val="tx2"/>
                    </a:solidFill>
                  </a:tcPr>
                </a:tc>
                <a:tc>
                  <a:txBody>
                    <a:bodyPr/>
                    <a:lstStyle/>
                    <a:p>
                      <a:pPr algn="ctr"/>
                      <a:r>
                        <a:rPr lang="en-US" sz="1050" b="1">
                          <a:solidFill>
                            <a:schemeClr val="bg1"/>
                          </a:solidFill>
                        </a:rPr>
                        <a:t>2024</a:t>
                      </a:r>
                      <a:endParaRPr lang="en-GB" sz="1050" b="1">
                        <a:solidFill>
                          <a:schemeClr val="bg1"/>
                        </a:solidFill>
                      </a:endParaRPr>
                    </a:p>
                  </a:txBody>
                  <a:tcPr>
                    <a:solidFill>
                      <a:schemeClr val="tx2"/>
                    </a:solidFill>
                  </a:tcPr>
                </a:tc>
                <a:tc>
                  <a:txBody>
                    <a:bodyPr/>
                    <a:lstStyle/>
                    <a:p>
                      <a:pPr algn="ctr"/>
                      <a:r>
                        <a:rPr lang="en-US" sz="1050" b="1">
                          <a:solidFill>
                            <a:schemeClr val="bg1"/>
                          </a:solidFill>
                        </a:rPr>
                        <a:t>2025</a:t>
                      </a:r>
                      <a:endParaRPr lang="en-GB" sz="1050" b="1">
                        <a:solidFill>
                          <a:schemeClr val="bg1"/>
                        </a:solidFill>
                      </a:endParaRPr>
                    </a:p>
                  </a:txBody>
                  <a:tcPr>
                    <a:solidFill>
                      <a:schemeClr val="tx2"/>
                    </a:solidFill>
                  </a:tcPr>
                </a:tc>
                <a:tc>
                  <a:txBody>
                    <a:bodyPr/>
                    <a:lstStyle/>
                    <a:p>
                      <a:pPr algn="ctr"/>
                      <a:r>
                        <a:rPr lang="en-US" sz="1050" b="1">
                          <a:solidFill>
                            <a:schemeClr val="bg1"/>
                          </a:solidFill>
                        </a:rPr>
                        <a:t>Change</a:t>
                      </a:r>
                      <a:endParaRPr lang="en-GB" sz="1050" b="1">
                        <a:solidFill>
                          <a:schemeClr val="bg1"/>
                        </a:solidFill>
                      </a:endParaRPr>
                    </a:p>
                  </a:txBody>
                  <a:tcPr>
                    <a:solidFill>
                      <a:schemeClr val="tx2"/>
                    </a:solidFill>
                  </a:tcPr>
                </a:tc>
                <a:extLst>
                  <a:ext uri="{0D108BD9-81ED-4DB2-BD59-A6C34878D82A}">
                    <a16:rowId xmlns:a16="http://schemas.microsoft.com/office/drawing/2014/main" val="3174407569"/>
                  </a:ext>
                </a:extLst>
              </a:tr>
              <a:tr h="263662">
                <a:tc>
                  <a:txBody>
                    <a:bodyPr/>
                    <a:lstStyle/>
                    <a:p>
                      <a:r>
                        <a:rPr lang="en-US" sz="1050"/>
                        <a:t>Yes</a:t>
                      </a:r>
                      <a:endParaRPr lang="en-GB" sz="1050"/>
                    </a:p>
                  </a:txBody>
                  <a:tcPr/>
                </a:tc>
                <a:tc>
                  <a:txBody>
                    <a:bodyPr/>
                    <a:lstStyle/>
                    <a:p>
                      <a:pPr algn="ctr"/>
                      <a:r>
                        <a:rPr lang="en-US" sz="1050"/>
                        <a:t>11.1%</a:t>
                      </a:r>
                      <a:endParaRPr lang="en-GB" sz="1050"/>
                    </a:p>
                  </a:txBody>
                  <a:tcPr/>
                </a:tc>
                <a:tc>
                  <a:txBody>
                    <a:bodyPr/>
                    <a:lstStyle/>
                    <a:p>
                      <a:pPr algn="ctr"/>
                      <a:r>
                        <a:rPr lang="en-US" sz="1050"/>
                        <a:t>8.2%</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3268909697"/>
                  </a:ext>
                </a:extLst>
              </a:tr>
              <a:tr h="211688">
                <a:tc>
                  <a:txBody>
                    <a:bodyPr/>
                    <a:lstStyle/>
                    <a:p>
                      <a:r>
                        <a:rPr lang="en-US" sz="1050"/>
                        <a:t>No</a:t>
                      </a:r>
                      <a:endParaRPr lang="en-GB" sz="1050"/>
                    </a:p>
                  </a:txBody>
                  <a:tcPr/>
                </a:tc>
                <a:tc>
                  <a:txBody>
                    <a:bodyPr/>
                    <a:lstStyle/>
                    <a:p>
                      <a:pPr algn="ctr"/>
                      <a:r>
                        <a:rPr lang="en-US" sz="1050"/>
                        <a:t>10.8%</a:t>
                      </a:r>
                      <a:endParaRPr lang="en-GB" sz="1050"/>
                    </a:p>
                  </a:txBody>
                  <a:tcPr/>
                </a:tc>
                <a:tc>
                  <a:txBody>
                    <a:bodyPr/>
                    <a:lstStyle/>
                    <a:p>
                      <a:pPr algn="ctr"/>
                      <a:r>
                        <a:rPr lang="en-US" sz="1050"/>
                        <a:t>8.2%</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685956209"/>
                  </a:ext>
                </a:extLst>
              </a:tr>
            </a:tbl>
          </a:graphicData>
        </a:graphic>
      </p:graphicFrame>
      <p:graphicFrame>
        <p:nvGraphicFramePr>
          <p:cNvPr id="9" name="Table 8">
            <a:extLst>
              <a:ext uri="{FF2B5EF4-FFF2-40B4-BE49-F238E27FC236}">
                <a16:creationId xmlns:a16="http://schemas.microsoft.com/office/drawing/2014/main" id="{EAF2B1AA-6F78-DD56-52AD-8BCA159A0A5F}"/>
              </a:ext>
            </a:extLst>
          </p:cNvPr>
          <p:cNvGraphicFramePr>
            <a:graphicFrameLocks noGrp="1"/>
          </p:cNvGraphicFramePr>
          <p:nvPr>
            <p:extLst>
              <p:ext uri="{D42A27DB-BD31-4B8C-83A1-F6EECF244321}">
                <p14:modId xmlns:p14="http://schemas.microsoft.com/office/powerpoint/2010/main" val="177863831"/>
              </p:ext>
            </p:extLst>
          </p:nvPr>
        </p:nvGraphicFramePr>
        <p:xfrm>
          <a:off x="711872" y="3103818"/>
          <a:ext cx="3673159" cy="766582"/>
        </p:xfrm>
        <a:graphic>
          <a:graphicData uri="http://schemas.openxmlformats.org/drawingml/2006/table">
            <a:tbl>
              <a:tblPr firstRow="1" bandRow="1">
                <a:tableStyleId>{5940675A-B579-460E-94D1-54222C63F5DA}</a:tableStyleId>
              </a:tblPr>
              <a:tblGrid>
                <a:gridCol w="17640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gridCol w="784543">
                  <a:extLst>
                    <a:ext uri="{9D8B030D-6E8A-4147-A177-3AD203B41FA5}">
                      <a16:colId xmlns:a16="http://schemas.microsoft.com/office/drawing/2014/main" val="2523565313"/>
                    </a:ext>
                  </a:extLst>
                </a:gridCol>
              </a:tblGrid>
              <a:tr h="211688">
                <a:tc>
                  <a:txBody>
                    <a:bodyPr/>
                    <a:lstStyle/>
                    <a:p>
                      <a:pPr algn="l"/>
                      <a:r>
                        <a:rPr lang="en-US" sz="1050" b="1">
                          <a:solidFill>
                            <a:schemeClr val="bg1"/>
                          </a:solidFill>
                        </a:rPr>
                        <a:t>Sex</a:t>
                      </a:r>
                      <a:endParaRPr lang="en-GB" sz="1050" b="1">
                        <a:solidFill>
                          <a:schemeClr val="bg1"/>
                        </a:solidFill>
                      </a:endParaRPr>
                    </a:p>
                  </a:txBody>
                  <a:tcPr>
                    <a:solidFill>
                      <a:schemeClr val="tx2"/>
                    </a:solidFill>
                  </a:tcPr>
                </a:tc>
                <a:tc>
                  <a:txBody>
                    <a:bodyPr/>
                    <a:lstStyle/>
                    <a:p>
                      <a:pPr algn="ctr"/>
                      <a:r>
                        <a:rPr lang="en-US" sz="1050" b="1">
                          <a:solidFill>
                            <a:schemeClr val="bg1"/>
                          </a:solidFill>
                        </a:rPr>
                        <a:t>2024</a:t>
                      </a:r>
                      <a:endParaRPr lang="en-GB" sz="1050" b="1">
                        <a:solidFill>
                          <a:schemeClr val="bg1"/>
                        </a:solidFill>
                      </a:endParaRPr>
                    </a:p>
                  </a:txBody>
                  <a:tcPr>
                    <a:solidFill>
                      <a:schemeClr val="tx2"/>
                    </a:solidFill>
                  </a:tcPr>
                </a:tc>
                <a:tc>
                  <a:txBody>
                    <a:bodyPr/>
                    <a:lstStyle/>
                    <a:p>
                      <a:pPr algn="ctr"/>
                      <a:r>
                        <a:rPr lang="en-US" sz="1050" b="1">
                          <a:solidFill>
                            <a:schemeClr val="bg1"/>
                          </a:solidFill>
                        </a:rPr>
                        <a:t>2025</a:t>
                      </a:r>
                      <a:endParaRPr lang="en-GB" sz="1050" b="1">
                        <a:solidFill>
                          <a:schemeClr val="bg1"/>
                        </a:solidFill>
                      </a:endParaRPr>
                    </a:p>
                  </a:txBody>
                  <a:tcPr>
                    <a:solidFill>
                      <a:schemeClr val="tx2"/>
                    </a:solidFill>
                  </a:tcPr>
                </a:tc>
                <a:tc>
                  <a:txBody>
                    <a:bodyPr/>
                    <a:lstStyle/>
                    <a:p>
                      <a:pPr algn="ctr"/>
                      <a:r>
                        <a:rPr lang="en-US" sz="1050" b="1">
                          <a:solidFill>
                            <a:schemeClr val="bg1"/>
                          </a:solidFill>
                        </a:rPr>
                        <a:t>Change</a:t>
                      </a:r>
                      <a:endParaRPr lang="en-GB" sz="1050" b="1">
                        <a:solidFill>
                          <a:schemeClr val="bg1"/>
                        </a:solidFill>
                      </a:endParaRPr>
                    </a:p>
                  </a:txBody>
                  <a:tcPr>
                    <a:solidFill>
                      <a:schemeClr val="tx2"/>
                    </a:solidFill>
                  </a:tcPr>
                </a:tc>
                <a:extLst>
                  <a:ext uri="{0D108BD9-81ED-4DB2-BD59-A6C34878D82A}">
                    <a16:rowId xmlns:a16="http://schemas.microsoft.com/office/drawing/2014/main" val="3174407569"/>
                  </a:ext>
                </a:extLst>
              </a:tr>
              <a:tr h="263662">
                <a:tc>
                  <a:txBody>
                    <a:bodyPr/>
                    <a:lstStyle/>
                    <a:p>
                      <a:r>
                        <a:rPr lang="en-US" sz="1050"/>
                        <a:t>Female</a:t>
                      </a:r>
                      <a:endParaRPr lang="en-GB" sz="1050"/>
                    </a:p>
                  </a:txBody>
                  <a:tcPr/>
                </a:tc>
                <a:tc>
                  <a:txBody>
                    <a:bodyPr/>
                    <a:lstStyle/>
                    <a:p>
                      <a:pPr algn="ctr"/>
                      <a:r>
                        <a:rPr lang="en-US" sz="1050"/>
                        <a:t>11.2%</a:t>
                      </a:r>
                      <a:endParaRPr lang="en-GB" sz="1050"/>
                    </a:p>
                  </a:txBody>
                  <a:tcPr/>
                </a:tc>
                <a:tc>
                  <a:txBody>
                    <a:bodyPr/>
                    <a:lstStyle/>
                    <a:p>
                      <a:r>
                        <a:rPr lang="en-US" sz="1050"/>
                        <a:t>7.9%</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3268909697"/>
                  </a:ext>
                </a:extLst>
              </a:tr>
              <a:tr h="211688">
                <a:tc>
                  <a:txBody>
                    <a:bodyPr/>
                    <a:lstStyle/>
                    <a:p>
                      <a:r>
                        <a:rPr lang="en-US" sz="1050"/>
                        <a:t>Male</a:t>
                      </a:r>
                      <a:endParaRPr lang="en-GB" sz="1050"/>
                    </a:p>
                  </a:txBody>
                  <a:tcPr/>
                </a:tc>
                <a:tc>
                  <a:txBody>
                    <a:bodyPr/>
                    <a:lstStyle/>
                    <a:p>
                      <a:pPr algn="ctr"/>
                      <a:r>
                        <a:rPr lang="en-US" sz="1050"/>
                        <a:t>11.1%</a:t>
                      </a:r>
                      <a:endParaRPr lang="en-GB" sz="1050"/>
                    </a:p>
                  </a:txBody>
                  <a:tcPr/>
                </a:tc>
                <a:tc>
                  <a:txBody>
                    <a:bodyPr/>
                    <a:lstStyle/>
                    <a:p>
                      <a:r>
                        <a:rPr lang="en-US" sz="1050"/>
                        <a:t>9.8%</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685956209"/>
                  </a:ext>
                </a:extLst>
              </a:tr>
            </a:tbl>
          </a:graphicData>
        </a:graphic>
      </p:graphicFrame>
      <p:graphicFrame>
        <p:nvGraphicFramePr>
          <p:cNvPr id="8" name="Table 7">
            <a:extLst>
              <a:ext uri="{FF2B5EF4-FFF2-40B4-BE49-F238E27FC236}">
                <a16:creationId xmlns:a16="http://schemas.microsoft.com/office/drawing/2014/main" id="{EC7B4F80-B99B-40AF-5E2A-53027FD00FA4}"/>
              </a:ext>
            </a:extLst>
          </p:cNvPr>
          <p:cNvGraphicFramePr>
            <a:graphicFrameLocks noGrp="1"/>
          </p:cNvGraphicFramePr>
          <p:nvPr>
            <p:extLst>
              <p:ext uri="{D42A27DB-BD31-4B8C-83A1-F6EECF244321}">
                <p14:modId xmlns:p14="http://schemas.microsoft.com/office/powerpoint/2010/main" val="3575433856"/>
              </p:ext>
            </p:extLst>
          </p:nvPr>
        </p:nvGraphicFramePr>
        <p:xfrm>
          <a:off x="711871" y="3975660"/>
          <a:ext cx="3673159" cy="766582"/>
        </p:xfrm>
        <a:graphic>
          <a:graphicData uri="http://schemas.openxmlformats.org/drawingml/2006/table">
            <a:tbl>
              <a:tblPr firstRow="1" bandRow="1">
                <a:tableStyleId>{5940675A-B579-460E-94D1-54222C63F5DA}</a:tableStyleId>
              </a:tblPr>
              <a:tblGrid>
                <a:gridCol w="17640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gridCol w="784543">
                  <a:extLst>
                    <a:ext uri="{9D8B030D-6E8A-4147-A177-3AD203B41FA5}">
                      <a16:colId xmlns:a16="http://schemas.microsoft.com/office/drawing/2014/main" val="2523565313"/>
                    </a:ext>
                  </a:extLst>
                </a:gridCol>
              </a:tblGrid>
              <a:tr h="211688">
                <a:tc>
                  <a:txBody>
                    <a:bodyPr/>
                    <a:lstStyle/>
                    <a:p>
                      <a:pPr algn="l"/>
                      <a:r>
                        <a:rPr lang="en-US" sz="1050" b="1">
                          <a:solidFill>
                            <a:schemeClr val="bg1"/>
                          </a:solidFill>
                        </a:rPr>
                        <a:t>Sexual Orientation</a:t>
                      </a:r>
                      <a:endParaRPr lang="en-GB" sz="1050" b="1">
                        <a:solidFill>
                          <a:schemeClr val="bg1"/>
                        </a:solidFill>
                      </a:endParaRPr>
                    </a:p>
                  </a:txBody>
                  <a:tcPr>
                    <a:solidFill>
                      <a:schemeClr val="tx2"/>
                    </a:solidFill>
                  </a:tcPr>
                </a:tc>
                <a:tc>
                  <a:txBody>
                    <a:bodyPr/>
                    <a:lstStyle/>
                    <a:p>
                      <a:pPr algn="ctr"/>
                      <a:r>
                        <a:rPr lang="en-US" sz="1050" b="1">
                          <a:solidFill>
                            <a:schemeClr val="bg1"/>
                          </a:solidFill>
                        </a:rPr>
                        <a:t>2024</a:t>
                      </a:r>
                      <a:endParaRPr lang="en-GB" sz="1050" b="1">
                        <a:solidFill>
                          <a:schemeClr val="bg1"/>
                        </a:solidFill>
                      </a:endParaRPr>
                    </a:p>
                  </a:txBody>
                  <a:tcPr>
                    <a:solidFill>
                      <a:schemeClr val="tx2"/>
                    </a:solidFill>
                  </a:tcPr>
                </a:tc>
                <a:tc>
                  <a:txBody>
                    <a:bodyPr/>
                    <a:lstStyle/>
                    <a:p>
                      <a:pPr algn="ctr"/>
                      <a:r>
                        <a:rPr lang="en-US" sz="1050" b="1">
                          <a:solidFill>
                            <a:schemeClr val="bg1"/>
                          </a:solidFill>
                        </a:rPr>
                        <a:t>2025</a:t>
                      </a:r>
                      <a:endParaRPr lang="en-GB" sz="1050" b="1">
                        <a:solidFill>
                          <a:schemeClr val="bg1"/>
                        </a:solidFill>
                      </a:endParaRPr>
                    </a:p>
                  </a:txBody>
                  <a:tcPr>
                    <a:solidFill>
                      <a:schemeClr val="tx2"/>
                    </a:solidFill>
                  </a:tcPr>
                </a:tc>
                <a:tc>
                  <a:txBody>
                    <a:bodyPr/>
                    <a:lstStyle/>
                    <a:p>
                      <a:pPr algn="ctr"/>
                      <a:r>
                        <a:rPr lang="en-US" sz="1050" b="1">
                          <a:solidFill>
                            <a:schemeClr val="bg1"/>
                          </a:solidFill>
                        </a:rPr>
                        <a:t>Change</a:t>
                      </a:r>
                      <a:endParaRPr lang="en-GB" sz="1050" b="1">
                        <a:solidFill>
                          <a:schemeClr val="bg1"/>
                        </a:solidFill>
                      </a:endParaRPr>
                    </a:p>
                  </a:txBody>
                  <a:tcPr>
                    <a:solidFill>
                      <a:schemeClr val="tx2"/>
                    </a:solidFill>
                  </a:tcPr>
                </a:tc>
                <a:extLst>
                  <a:ext uri="{0D108BD9-81ED-4DB2-BD59-A6C34878D82A}">
                    <a16:rowId xmlns:a16="http://schemas.microsoft.com/office/drawing/2014/main" val="3174407569"/>
                  </a:ext>
                </a:extLst>
              </a:tr>
              <a:tr h="263662">
                <a:tc>
                  <a:txBody>
                    <a:bodyPr/>
                    <a:lstStyle/>
                    <a:p>
                      <a:r>
                        <a:rPr lang="en-US" sz="1050"/>
                        <a:t>LGB+</a:t>
                      </a:r>
                      <a:endParaRPr lang="en-GB" sz="1050"/>
                    </a:p>
                  </a:txBody>
                  <a:tcPr/>
                </a:tc>
                <a:tc>
                  <a:txBody>
                    <a:bodyPr/>
                    <a:lstStyle/>
                    <a:p>
                      <a:pPr algn="ctr"/>
                      <a:r>
                        <a:rPr lang="en-US" sz="1050"/>
                        <a:t>8.1%</a:t>
                      </a:r>
                      <a:endParaRPr lang="en-GB" sz="1050"/>
                    </a:p>
                  </a:txBody>
                  <a:tcPr/>
                </a:tc>
                <a:tc>
                  <a:txBody>
                    <a:bodyPr/>
                    <a:lstStyle/>
                    <a:p>
                      <a:pPr algn="ctr"/>
                      <a:r>
                        <a:rPr lang="en-US" sz="1050"/>
                        <a:t>7.4%</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3268909697"/>
                  </a:ext>
                </a:extLst>
              </a:tr>
              <a:tr h="211688">
                <a:tc>
                  <a:txBody>
                    <a:bodyPr/>
                    <a:lstStyle/>
                    <a:p>
                      <a:r>
                        <a:rPr lang="en-US" sz="1050"/>
                        <a:t>Heterosexual</a:t>
                      </a:r>
                      <a:endParaRPr lang="en-GB" sz="1050"/>
                    </a:p>
                  </a:txBody>
                  <a:tcPr/>
                </a:tc>
                <a:tc>
                  <a:txBody>
                    <a:bodyPr/>
                    <a:lstStyle/>
                    <a:p>
                      <a:pPr algn="ctr"/>
                      <a:r>
                        <a:rPr lang="en-US" sz="1050"/>
                        <a:t>11.0%</a:t>
                      </a:r>
                      <a:endParaRPr lang="en-GB" sz="1050"/>
                    </a:p>
                  </a:txBody>
                  <a:tcPr/>
                </a:tc>
                <a:tc>
                  <a:txBody>
                    <a:bodyPr/>
                    <a:lstStyle/>
                    <a:p>
                      <a:pPr algn="ctr"/>
                      <a:r>
                        <a:rPr lang="en-US" sz="1050"/>
                        <a:t>8.2%</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685956209"/>
                  </a:ext>
                </a:extLst>
              </a:tr>
            </a:tbl>
          </a:graphicData>
        </a:graphic>
      </p:graphicFrame>
      <p:graphicFrame>
        <p:nvGraphicFramePr>
          <p:cNvPr id="10" name="Table 9">
            <a:extLst>
              <a:ext uri="{FF2B5EF4-FFF2-40B4-BE49-F238E27FC236}">
                <a16:creationId xmlns:a16="http://schemas.microsoft.com/office/drawing/2014/main" id="{67433237-BBC1-9CB9-7264-9C1FB4599309}"/>
              </a:ext>
            </a:extLst>
          </p:cNvPr>
          <p:cNvGraphicFramePr>
            <a:graphicFrameLocks noGrp="1"/>
          </p:cNvGraphicFramePr>
          <p:nvPr>
            <p:extLst>
              <p:ext uri="{D42A27DB-BD31-4B8C-83A1-F6EECF244321}">
                <p14:modId xmlns:p14="http://schemas.microsoft.com/office/powerpoint/2010/main" val="3617409296"/>
              </p:ext>
            </p:extLst>
          </p:nvPr>
        </p:nvGraphicFramePr>
        <p:xfrm>
          <a:off x="4571118" y="2464429"/>
          <a:ext cx="3673159" cy="1520962"/>
        </p:xfrm>
        <a:graphic>
          <a:graphicData uri="http://schemas.openxmlformats.org/drawingml/2006/table">
            <a:tbl>
              <a:tblPr firstRow="1" bandRow="1">
                <a:tableStyleId>{5940675A-B579-460E-94D1-54222C63F5DA}</a:tableStyleId>
              </a:tblPr>
              <a:tblGrid>
                <a:gridCol w="1764030">
                  <a:extLst>
                    <a:ext uri="{9D8B030D-6E8A-4147-A177-3AD203B41FA5}">
                      <a16:colId xmlns:a16="http://schemas.microsoft.com/office/drawing/2014/main" val="1753811801"/>
                    </a:ext>
                  </a:extLst>
                </a:gridCol>
                <a:gridCol w="562293">
                  <a:extLst>
                    <a:ext uri="{9D8B030D-6E8A-4147-A177-3AD203B41FA5}">
                      <a16:colId xmlns:a16="http://schemas.microsoft.com/office/drawing/2014/main" val="38223897"/>
                    </a:ext>
                  </a:extLst>
                </a:gridCol>
                <a:gridCol w="562293">
                  <a:extLst>
                    <a:ext uri="{9D8B030D-6E8A-4147-A177-3AD203B41FA5}">
                      <a16:colId xmlns:a16="http://schemas.microsoft.com/office/drawing/2014/main" val="1444393613"/>
                    </a:ext>
                  </a:extLst>
                </a:gridCol>
                <a:gridCol w="784543">
                  <a:extLst>
                    <a:ext uri="{9D8B030D-6E8A-4147-A177-3AD203B41FA5}">
                      <a16:colId xmlns:a16="http://schemas.microsoft.com/office/drawing/2014/main" val="2523565313"/>
                    </a:ext>
                  </a:extLst>
                </a:gridCol>
              </a:tblGrid>
              <a:tr h="211688">
                <a:tc>
                  <a:txBody>
                    <a:bodyPr/>
                    <a:lstStyle/>
                    <a:p>
                      <a:pPr algn="l"/>
                      <a:r>
                        <a:rPr lang="en-US" sz="1050" b="1">
                          <a:solidFill>
                            <a:schemeClr val="bg1"/>
                          </a:solidFill>
                        </a:rPr>
                        <a:t>Age</a:t>
                      </a:r>
                      <a:endParaRPr lang="en-GB" sz="1050" b="1">
                        <a:solidFill>
                          <a:schemeClr val="bg1"/>
                        </a:solidFill>
                      </a:endParaRPr>
                    </a:p>
                  </a:txBody>
                  <a:tcPr>
                    <a:solidFill>
                      <a:schemeClr val="tx2"/>
                    </a:solidFill>
                  </a:tcPr>
                </a:tc>
                <a:tc>
                  <a:txBody>
                    <a:bodyPr/>
                    <a:lstStyle/>
                    <a:p>
                      <a:pPr algn="ctr"/>
                      <a:r>
                        <a:rPr lang="en-US" sz="1050" b="1">
                          <a:solidFill>
                            <a:schemeClr val="bg1"/>
                          </a:solidFill>
                        </a:rPr>
                        <a:t>2024</a:t>
                      </a:r>
                      <a:endParaRPr lang="en-GB" sz="1050" b="1">
                        <a:solidFill>
                          <a:schemeClr val="bg1"/>
                        </a:solidFill>
                      </a:endParaRPr>
                    </a:p>
                  </a:txBody>
                  <a:tcPr>
                    <a:solidFill>
                      <a:schemeClr val="tx2"/>
                    </a:solidFill>
                  </a:tcPr>
                </a:tc>
                <a:tc>
                  <a:txBody>
                    <a:bodyPr/>
                    <a:lstStyle/>
                    <a:p>
                      <a:pPr algn="ctr"/>
                      <a:r>
                        <a:rPr lang="en-US" sz="1050" b="1">
                          <a:solidFill>
                            <a:schemeClr val="bg1"/>
                          </a:solidFill>
                        </a:rPr>
                        <a:t>2025</a:t>
                      </a:r>
                      <a:endParaRPr lang="en-GB" sz="1050" b="1">
                        <a:solidFill>
                          <a:schemeClr val="bg1"/>
                        </a:solidFill>
                      </a:endParaRPr>
                    </a:p>
                  </a:txBody>
                  <a:tcPr>
                    <a:solidFill>
                      <a:schemeClr val="tx2"/>
                    </a:solidFill>
                  </a:tcPr>
                </a:tc>
                <a:tc>
                  <a:txBody>
                    <a:bodyPr/>
                    <a:lstStyle/>
                    <a:p>
                      <a:pPr algn="ctr"/>
                      <a:r>
                        <a:rPr lang="en-US" sz="1050" b="1">
                          <a:solidFill>
                            <a:schemeClr val="bg1"/>
                          </a:solidFill>
                        </a:rPr>
                        <a:t>Change</a:t>
                      </a:r>
                      <a:endParaRPr lang="en-GB" sz="1050" b="1">
                        <a:solidFill>
                          <a:schemeClr val="bg1"/>
                        </a:solidFill>
                      </a:endParaRPr>
                    </a:p>
                  </a:txBody>
                  <a:tcPr>
                    <a:solidFill>
                      <a:schemeClr val="tx2"/>
                    </a:solidFill>
                  </a:tcPr>
                </a:tc>
                <a:extLst>
                  <a:ext uri="{0D108BD9-81ED-4DB2-BD59-A6C34878D82A}">
                    <a16:rowId xmlns:a16="http://schemas.microsoft.com/office/drawing/2014/main" val="3174407569"/>
                  </a:ext>
                </a:extLst>
              </a:tr>
              <a:tr h="263662">
                <a:tc>
                  <a:txBody>
                    <a:bodyPr/>
                    <a:lstStyle/>
                    <a:p>
                      <a:r>
                        <a:rPr lang="en-US" sz="1050"/>
                        <a:t>30 &amp; Under</a:t>
                      </a:r>
                      <a:endParaRPr lang="en-GB" sz="1050"/>
                    </a:p>
                  </a:txBody>
                  <a:tcPr/>
                </a:tc>
                <a:tc>
                  <a:txBody>
                    <a:bodyPr/>
                    <a:lstStyle/>
                    <a:p>
                      <a:pPr algn="ctr"/>
                      <a:r>
                        <a:rPr lang="en-US" sz="1050"/>
                        <a:t>20.5%</a:t>
                      </a:r>
                      <a:endParaRPr lang="en-GB" sz="1050"/>
                    </a:p>
                  </a:txBody>
                  <a:tcPr/>
                </a:tc>
                <a:tc>
                  <a:txBody>
                    <a:bodyPr/>
                    <a:lstStyle/>
                    <a:p>
                      <a:pPr algn="ctr"/>
                      <a:r>
                        <a:rPr lang="en-US" sz="1050"/>
                        <a:t>13.8%</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3268909697"/>
                  </a:ext>
                </a:extLst>
              </a:tr>
              <a:tr h="211688">
                <a:tc>
                  <a:txBody>
                    <a:bodyPr/>
                    <a:lstStyle/>
                    <a:p>
                      <a:r>
                        <a:rPr lang="en-US" sz="1050"/>
                        <a:t>31 - 40</a:t>
                      </a:r>
                      <a:endParaRPr lang="en-GB" sz="1050"/>
                    </a:p>
                  </a:txBody>
                  <a:tcPr/>
                </a:tc>
                <a:tc>
                  <a:txBody>
                    <a:bodyPr/>
                    <a:lstStyle/>
                    <a:p>
                      <a:pPr algn="ctr"/>
                      <a:r>
                        <a:rPr lang="en-US" sz="1050"/>
                        <a:t>10.6%</a:t>
                      </a:r>
                      <a:endParaRPr lang="en-GB" sz="1050"/>
                    </a:p>
                  </a:txBody>
                  <a:tcPr/>
                </a:tc>
                <a:tc>
                  <a:txBody>
                    <a:bodyPr/>
                    <a:lstStyle/>
                    <a:p>
                      <a:pPr algn="ctr"/>
                      <a:r>
                        <a:rPr lang="en-US" sz="1050"/>
                        <a:t>8.4%</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685956209"/>
                  </a:ext>
                </a:extLst>
              </a:tr>
              <a:tr h="197960">
                <a:tc>
                  <a:txBody>
                    <a:bodyPr/>
                    <a:lstStyle/>
                    <a:p>
                      <a:r>
                        <a:rPr lang="en-US" sz="1050"/>
                        <a:t>41 - 50</a:t>
                      </a:r>
                      <a:endParaRPr lang="en-GB" sz="1050"/>
                    </a:p>
                  </a:txBody>
                  <a:tcPr/>
                </a:tc>
                <a:tc>
                  <a:txBody>
                    <a:bodyPr/>
                    <a:lstStyle/>
                    <a:p>
                      <a:pPr algn="ctr"/>
                      <a:r>
                        <a:rPr lang="en-US" sz="1050"/>
                        <a:t>9.0%</a:t>
                      </a:r>
                      <a:endParaRPr lang="en-GB" sz="1050"/>
                    </a:p>
                  </a:txBody>
                  <a:tcPr/>
                </a:tc>
                <a:tc>
                  <a:txBody>
                    <a:bodyPr/>
                    <a:lstStyle/>
                    <a:p>
                      <a:pPr algn="ctr"/>
                      <a:r>
                        <a:rPr lang="en-US" sz="1050"/>
                        <a:t>6.4%</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2728847132"/>
                  </a:ext>
                </a:extLst>
              </a:tr>
              <a:tr h="197960">
                <a:tc>
                  <a:txBody>
                    <a:bodyPr/>
                    <a:lstStyle/>
                    <a:p>
                      <a:r>
                        <a:rPr lang="en-US" sz="1050"/>
                        <a:t>51 - 60</a:t>
                      </a:r>
                      <a:endParaRPr lang="en-GB" sz="1050"/>
                    </a:p>
                  </a:txBody>
                  <a:tcPr/>
                </a:tc>
                <a:tc>
                  <a:txBody>
                    <a:bodyPr/>
                    <a:lstStyle/>
                    <a:p>
                      <a:pPr algn="ctr"/>
                      <a:r>
                        <a:rPr lang="en-US" sz="1050"/>
                        <a:t>10.2%</a:t>
                      </a:r>
                      <a:endParaRPr lang="en-GB" sz="1050"/>
                    </a:p>
                  </a:txBody>
                  <a:tcPr/>
                </a:tc>
                <a:tc>
                  <a:txBody>
                    <a:bodyPr/>
                    <a:lstStyle/>
                    <a:p>
                      <a:pPr algn="ctr"/>
                      <a:r>
                        <a:rPr lang="en-US" sz="1050"/>
                        <a:t>7.3%</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1940054103"/>
                  </a:ext>
                </a:extLst>
              </a:tr>
              <a:tr h="197960">
                <a:tc>
                  <a:txBody>
                    <a:bodyPr/>
                    <a:lstStyle/>
                    <a:p>
                      <a:r>
                        <a:rPr lang="en-US" sz="1050"/>
                        <a:t>61 +</a:t>
                      </a:r>
                      <a:endParaRPr lang="en-GB" sz="1050"/>
                    </a:p>
                  </a:txBody>
                  <a:tcPr/>
                </a:tc>
                <a:tc>
                  <a:txBody>
                    <a:bodyPr/>
                    <a:lstStyle/>
                    <a:p>
                      <a:pPr algn="ctr"/>
                      <a:r>
                        <a:rPr lang="en-US" sz="1050"/>
                        <a:t>15.9%</a:t>
                      </a:r>
                      <a:endParaRPr lang="en-GB" sz="1050"/>
                    </a:p>
                  </a:txBody>
                  <a:tcPr/>
                </a:tc>
                <a:tc>
                  <a:txBody>
                    <a:bodyPr/>
                    <a:lstStyle/>
                    <a:p>
                      <a:pPr algn="ctr"/>
                      <a:r>
                        <a:rPr lang="en-US" sz="1050"/>
                        <a:t>14.3%</a:t>
                      </a:r>
                      <a:endParaRPr lang="en-GB" sz="1050"/>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B050"/>
                          </a:solidFill>
                          <a:effectLst/>
                          <a:latin typeface="+mn-lt"/>
                          <a:ea typeface="+mn-ea"/>
                          <a:cs typeface="+mn-cs"/>
                        </a:rPr>
                        <a:t>⬇</a:t>
                      </a:r>
                      <a:endParaRPr lang="en-GB" sz="1050">
                        <a:solidFill>
                          <a:srgbClr val="00B050"/>
                        </a:solidFill>
                      </a:endParaRPr>
                    </a:p>
                  </a:txBody>
                  <a:tcPr/>
                </a:tc>
                <a:extLst>
                  <a:ext uri="{0D108BD9-81ED-4DB2-BD59-A6C34878D82A}">
                    <a16:rowId xmlns:a16="http://schemas.microsoft.com/office/drawing/2014/main" val="3339895529"/>
                  </a:ext>
                </a:extLst>
              </a:tr>
            </a:tbl>
          </a:graphicData>
        </a:graphic>
      </p:graphicFrame>
    </p:spTree>
    <p:extLst>
      <p:ext uri="{BB962C8B-B14F-4D97-AF65-F5344CB8AC3E}">
        <p14:creationId xmlns:p14="http://schemas.microsoft.com/office/powerpoint/2010/main" val="869157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F36BF-11A8-4628-AE6A-0E91CE53A991}"/>
              </a:ext>
            </a:extLst>
          </p:cNvPr>
          <p:cNvSpPr>
            <a:spLocks noGrp="1"/>
          </p:cNvSpPr>
          <p:nvPr>
            <p:ph type="title"/>
          </p:nvPr>
        </p:nvSpPr>
        <p:spPr>
          <a:xfrm>
            <a:off x="520494" y="374202"/>
            <a:ext cx="6050123" cy="1107996"/>
          </a:xfrm>
        </p:spPr>
        <p:txBody>
          <a:bodyPr/>
          <a:lstStyle/>
          <a:p>
            <a:r>
              <a:rPr lang="en-GB" sz="1800"/>
              <a:t>Invest in our colleagues:</a:t>
            </a:r>
            <a:br>
              <a:rPr lang="en-GB" sz="1800"/>
            </a:br>
            <a:r>
              <a:rPr lang="en-GB" sz="1800"/>
              <a:t>Improve proportionality in promotions, interim roles, secondments and turnover for race and disability; 1 April 2024 to 31 March 2025</a:t>
            </a:r>
          </a:p>
        </p:txBody>
      </p:sp>
      <p:sp>
        <p:nvSpPr>
          <p:cNvPr id="7" name="TextBox 6">
            <a:extLst>
              <a:ext uri="{FF2B5EF4-FFF2-40B4-BE49-F238E27FC236}">
                <a16:creationId xmlns:a16="http://schemas.microsoft.com/office/drawing/2014/main" id="{2790CBA4-303D-4110-C692-8E3A95979F9E}"/>
              </a:ext>
            </a:extLst>
          </p:cNvPr>
          <p:cNvSpPr txBox="1"/>
          <p:nvPr/>
        </p:nvSpPr>
        <p:spPr>
          <a:xfrm>
            <a:off x="4444183" y="4265782"/>
            <a:ext cx="4248149" cy="2739211"/>
          </a:xfrm>
          <a:prstGeom prst="rect">
            <a:avLst/>
          </a:prstGeom>
          <a:noFill/>
        </p:spPr>
        <p:txBody>
          <a:bodyPr wrap="square" rtlCol="0">
            <a:spAutoFit/>
          </a:bodyPr>
          <a:lstStyle/>
          <a:p>
            <a:r>
              <a:rPr lang="en-US" sz="1200"/>
              <a:t>On 31 March 2025, 17.6% of colleagues had shared that they were from an ethnic minority background. Of all promotions and secondments made during the 2024/25 financial year, 15.3% were achieved by colleagues from ethnic minority backgrounds.*</a:t>
            </a:r>
          </a:p>
          <a:p>
            <a:endParaRPr lang="en-US" sz="1200"/>
          </a:p>
          <a:p>
            <a:r>
              <a:rPr lang="en-GB" sz="1200"/>
              <a:t>The turnover rate in 2025 is also slightly higher for colleagues from ethnic minority backgrounds against the CQC overall - whilst under the CQC turnover KPI of 10%. </a:t>
            </a:r>
          </a:p>
          <a:p>
            <a:endParaRPr lang="en-GB" sz="1400"/>
          </a:p>
          <a:p>
            <a:endParaRPr lang="en-GB" sz="1400"/>
          </a:p>
          <a:p>
            <a:endParaRPr lang="en-GB"/>
          </a:p>
          <a:p>
            <a:pPr lvl="0" defTabSz="914400">
              <a:defRPr/>
            </a:pPr>
            <a:endParaRPr lang="en-GB"/>
          </a:p>
        </p:txBody>
      </p:sp>
      <p:graphicFrame>
        <p:nvGraphicFramePr>
          <p:cNvPr id="4" name="Table 3">
            <a:extLst>
              <a:ext uri="{FF2B5EF4-FFF2-40B4-BE49-F238E27FC236}">
                <a16:creationId xmlns:a16="http://schemas.microsoft.com/office/drawing/2014/main" id="{E28B3656-0C35-1FCE-89E5-7238DAEECA5E}"/>
              </a:ext>
            </a:extLst>
          </p:cNvPr>
          <p:cNvGraphicFramePr>
            <a:graphicFrameLocks noGrp="1"/>
          </p:cNvGraphicFramePr>
          <p:nvPr>
            <p:extLst>
              <p:ext uri="{D42A27DB-BD31-4B8C-83A1-F6EECF244321}">
                <p14:modId xmlns:p14="http://schemas.microsoft.com/office/powerpoint/2010/main" val="1441405686"/>
              </p:ext>
            </p:extLst>
          </p:nvPr>
        </p:nvGraphicFramePr>
        <p:xfrm>
          <a:off x="451669" y="1551040"/>
          <a:ext cx="3955100" cy="2286000"/>
        </p:xfrm>
        <a:graphic>
          <a:graphicData uri="http://schemas.openxmlformats.org/drawingml/2006/table">
            <a:tbl>
              <a:tblPr firstRow="1" bandRow="1">
                <a:tableStyleId>{5940675A-B579-460E-94D1-54222C63F5DA}</a:tableStyleId>
              </a:tblPr>
              <a:tblGrid>
                <a:gridCol w="1536365">
                  <a:extLst>
                    <a:ext uri="{9D8B030D-6E8A-4147-A177-3AD203B41FA5}">
                      <a16:colId xmlns:a16="http://schemas.microsoft.com/office/drawing/2014/main" val="2425110417"/>
                    </a:ext>
                  </a:extLst>
                </a:gridCol>
                <a:gridCol w="835741">
                  <a:extLst>
                    <a:ext uri="{9D8B030D-6E8A-4147-A177-3AD203B41FA5}">
                      <a16:colId xmlns:a16="http://schemas.microsoft.com/office/drawing/2014/main" val="3889195610"/>
                    </a:ext>
                  </a:extLst>
                </a:gridCol>
                <a:gridCol w="776749">
                  <a:extLst>
                    <a:ext uri="{9D8B030D-6E8A-4147-A177-3AD203B41FA5}">
                      <a16:colId xmlns:a16="http://schemas.microsoft.com/office/drawing/2014/main" val="3927726765"/>
                    </a:ext>
                  </a:extLst>
                </a:gridCol>
                <a:gridCol w="806245">
                  <a:extLst>
                    <a:ext uri="{9D8B030D-6E8A-4147-A177-3AD203B41FA5}">
                      <a16:colId xmlns:a16="http://schemas.microsoft.com/office/drawing/2014/main" val="2192327301"/>
                    </a:ext>
                  </a:extLst>
                </a:gridCol>
              </a:tblGrid>
              <a:tr h="0">
                <a:tc>
                  <a:txBody>
                    <a:bodyPr/>
                    <a:lstStyle/>
                    <a:p>
                      <a:r>
                        <a:rPr lang="en-GB" sz="1200" b="1">
                          <a:solidFill>
                            <a:schemeClr val="bg1"/>
                          </a:solidFill>
                        </a:rPr>
                        <a:t>Ethnicity</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lvl="0" algn="ctr">
                        <a:buNone/>
                      </a:pPr>
                      <a:r>
                        <a:rPr lang="en-US" sz="1200" b="1">
                          <a:solidFill>
                            <a:schemeClr val="bg1"/>
                          </a:solidFill>
                        </a:rPr>
                        <a:t>Ethnic Minority Groups</a:t>
                      </a:r>
                      <a:endParaRPr lang="en-US" sz="1200">
                        <a:solidFill>
                          <a:schemeClr val="bg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lvl="0" algn="ctr">
                        <a:buNone/>
                      </a:pPr>
                      <a:r>
                        <a:rPr lang="en-US" sz="1200" b="1">
                          <a:solidFill>
                            <a:schemeClr val="bg1"/>
                          </a:solidFill>
                        </a:rPr>
                        <a:t>White</a:t>
                      </a:r>
                      <a:endParaRPr lang="en-US" sz="1200">
                        <a:solidFill>
                          <a:schemeClr val="bg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lvl="0" algn="ctr">
                        <a:buNone/>
                      </a:pPr>
                      <a:r>
                        <a:rPr lang="en-US" sz="1200" b="1">
                          <a:solidFill>
                            <a:schemeClr val="bg1"/>
                          </a:solidFill>
                        </a:rPr>
                        <a:t>Not Shared</a:t>
                      </a:r>
                      <a:endParaRPr lang="en-US" sz="1200">
                        <a:solidFill>
                          <a:schemeClr val="bg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40988571"/>
                  </a:ext>
                </a:extLst>
              </a:tr>
              <a:tr h="188846">
                <a:tc>
                  <a:txBody>
                    <a:bodyPr/>
                    <a:lstStyle/>
                    <a:p>
                      <a:r>
                        <a:rPr lang="en-US" sz="1200" b="1"/>
                        <a:t>Promotions</a:t>
                      </a:r>
                      <a:endParaRPr lang="en-GB" sz="1200" b="1"/>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1200"/>
                        <a:t>26</a:t>
                      </a:r>
                      <a:endParaRPr lang="en-GB" sz="120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a:t>137</a:t>
                      </a:r>
                      <a:endParaRPr lang="en-GB" sz="120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a:t>&lt;10</a:t>
                      </a:r>
                      <a:endParaRPr lang="en-GB" sz="120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126505276"/>
                  </a:ext>
                </a:extLst>
              </a:tr>
              <a:tr h="188846">
                <a:tc>
                  <a:txBody>
                    <a:bodyPr/>
                    <a:lstStyle/>
                    <a:p>
                      <a:r>
                        <a:rPr lang="en-US" sz="1200" b="1"/>
                        <a:t>Interim roles and secondments</a:t>
                      </a:r>
                      <a:endParaRPr lang="en-GB" sz="1200" b="1"/>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1200"/>
                        <a:t>33</a:t>
                      </a:r>
                      <a:endParaRPr lang="en-GB" sz="120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a:t>172</a:t>
                      </a:r>
                      <a:endParaRPr lang="en-GB" sz="120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a:t>10</a:t>
                      </a:r>
                      <a:endParaRPr lang="en-GB" sz="120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43999032"/>
                  </a:ext>
                </a:extLst>
              </a:tr>
              <a:tr h="188846">
                <a:tc>
                  <a:txBody>
                    <a:bodyPr/>
                    <a:lstStyle/>
                    <a:p>
                      <a:r>
                        <a:rPr lang="en-US" sz="1200" b="1"/>
                        <a:t>Overall</a:t>
                      </a:r>
                      <a:endParaRPr lang="en-GB" sz="1200" b="1"/>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1200" b="1"/>
                        <a:t>59 (15.3%)</a:t>
                      </a:r>
                      <a:endParaRPr lang="en-GB" sz="1200" b="1"/>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1"/>
                        <a:t>309 (80.1%)</a:t>
                      </a:r>
                      <a:endParaRPr lang="en-GB" sz="1200" b="1"/>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1"/>
                        <a:t>18 </a:t>
                      </a:r>
                    </a:p>
                    <a:p>
                      <a:pPr algn="ctr"/>
                      <a:r>
                        <a:rPr lang="en-US" sz="1200" b="1"/>
                        <a:t>(4.6%)</a:t>
                      </a:r>
                      <a:endParaRPr lang="en-GB" sz="1200" b="1"/>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515577243"/>
                  </a:ext>
                </a:extLst>
              </a:tr>
              <a:tr h="127394">
                <a:tc>
                  <a:txBody>
                    <a:bodyPr/>
                    <a:lstStyle/>
                    <a:p>
                      <a:r>
                        <a:rPr lang="en-GB" sz="1200" b="1"/>
                        <a:t>Average time in grade*</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GB" sz="1200" b="0"/>
                        <a:t>3.3 </a:t>
                      </a:r>
                    </a:p>
                    <a:p>
                      <a:pPr algn="ctr"/>
                      <a:r>
                        <a:rPr lang="en-GB" sz="1200" b="0"/>
                        <a:t>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GB" sz="1200" b="0"/>
                        <a:t>4.2 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GB" sz="1200" b="0"/>
                        <a:t>4.7 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070322004"/>
                  </a:ext>
                </a:extLst>
              </a:tr>
            </a:tbl>
          </a:graphicData>
        </a:graphic>
      </p:graphicFrame>
      <p:graphicFrame>
        <p:nvGraphicFramePr>
          <p:cNvPr id="3" name="Table 2">
            <a:extLst>
              <a:ext uri="{FF2B5EF4-FFF2-40B4-BE49-F238E27FC236}">
                <a16:creationId xmlns:a16="http://schemas.microsoft.com/office/drawing/2014/main" id="{541F0DA1-BA16-077B-35D4-00AB91420ADD}"/>
              </a:ext>
            </a:extLst>
          </p:cNvPr>
          <p:cNvGraphicFramePr>
            <a:graphicFrameLocks noGrp="1"/>
          </p:cNvGraphicFramePr>
          <p:nvPr>
            <p:extLst>
              <p:ext uri="{D42A27DB-BD31-4B8C-83A1-F6EECF244321}">
                <p14:modId xmlns:p14="http://schemas.microsoft.com/office/powerpoint/2010/main" val="1237334425"/>
              </p:ext>
            </p:extLst>
          </p:nvPr>
        </p:nvGraphicFramePr>
        <p:xfrm>
          <a:off x="451668" y="3926022"/>
          <a:ext cx="3955101" cy="2103120"/>
        </p:xfrm>
        <a:graphic>
          <a:graphicData uri="http://schemas.openxmlformats.org/drawingml/2006/table">
            <a:tbl>
              <a:tblPr firstRow="1" bandRow="1">
                <a:tableStyleId>{5940675A-B579-460E-94D1-54222C63F5DA}</a:tableStyleId>
              </a:tblPr>
              <a:tblGrid>
                <a:gridCol w="1524617">
                  <a:extLst>
                    <a:ext uri="{9D8B030D-6E8A-4147-A177-3AD203B41FA5}">
                      <a16:colId xmlns:a16="http://schemas.microsoft.com/office/drawing/2014/main" val="2425110417"/>
                    </a:ext>
                  </a:extLst>
                </a:gridCol>
                <a:gridCol w="835742">
                  <a:extLst>
                    <a:ext uri="{9D8B030D-6E8A-4147-A177-3AD203B41FA5}">
                      <a16:colId xmlns:a16="http://schemas.microsoft.com/office/drawing/2014/main" val="3889195610"/>
                    </a:ext>
                  </a:extLst>
                </a:gridCol>
                <a:gridCol w="806245">
                  <a:extLst>
                    <a:ext uri="{9D8B030D-6E8A-4147-A177-3AD203B41FA5}">
                      <a16:colId xmlns:a16="http://schemas.microsoft.com/office/drawing/2014/main" val="3927726765"/>
                    </a:ext>
                  </a:extLst>
                </a:gridCol>
                <a:gridCol w="788497">
                  <a:extLst>
                    <a:ext uri="{9D8B030D-6E8A-4147-A177-3AD203B41FA5}">
                      <a16:colId xmlns:a16="http://schemas.microsoft.com/office/drawing/2014/main" val="2192327301"/>
                    </a:ext>
                  </a:extLst>
                </a:gridCol>
              </a:tblGrid>
              <a:tr h="0">
                <a:tc>
                  <a:txBody>
                    <a:bodyPr/>
                    <a:lstStyle/>
                    <a:p>
                      <a:r>
                        <a:rPr lang="en-GB" sz="1200" b="1">
                          <a:solidFill>
                            <a:schemeClr val="bg1"/>
                          </a:solidFill>
                          <a:latin typeface="+mn-lt"/>
                        </a:rPr>
                        <a:t>Disability</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tc>
                  <a:txBody>
                    <a:bodyPr/>
                    <a:lstStyle/>
                    <a:p>
                      <a:pPr lvl="0" algn="ctr">
                        <a:buNone/>
                      </a:pPr>
                      <a:r>
                        <a:rPr lang="en-US" sz="1200" b="1">
                          <a:solidFill>
                            <a:schemeClr val="bg1"/>
                          </a:solidFill>
                          <a:latin typeface="+mn-lt"/>
                        </a:rPr>
                        <a:t>Yes</a:t>
                      </a:r>
                      <a:endParaRPr lang="en-US" sz="1200">
                        <a:solidFill>
                          <a:schemeClr val="bg1"/>
                        </a:solidFill>
                        <a:latin typeface="+mn-lt"/>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tc>
                  <a:txBody>
                    <a:bodyPr/>
                    <a:lstStyle/>
                    <a:p>
                      <a:pPr lvl="0" algn="ctr">
                        <a:buNone/>
                      </a:pPr>
                      <a:r>
                        <a:rPr lang="en-US" sz="1200" b="1">
                          <a:solidFill>
                            <a:schemeClr val="bg1"/>
                          </a:solidFill>
                          <a:latin typeface="+mn-lt"/>
                        </a:rPr>
                        <a:t>No</a:t>
                      </a:r>
                      <a:endParaRPr lang="en-US" sz="1200">
                        <a:solidFill>
                          <a:schemeClr val="bg1"/>
                        </a:solidFill>
                        <a:latin typeface="+mn-lt"/>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tc>
                  <a:txBody>
                    <a:bodyPr/>
                    <a:lstStyle/>
                    <a:p>
                      <a:pPr lvl="0" algn="ctr">
                        <a:buNone/>
                      </a:pPr>
                      <a:r>
                        <a:rPr lang="en-US" sz="1200" b="1">
                          <a:solidFill>
                            <a:schemeClr val="bg1"/>
                          </a:solidFill>
                          <a:latin typeface="+mn-lt"/>
                        </a:rPr>
                        <a:t>Not</a:t>
                      </a:r>
                    </a:p>
                    <a:p>
                      <a:pPr lvl="0" algn="ctr">
                        <a:buNone/>
                      </a:pPr>
                      <a:r>
                        <a:rPr lang="en-US" sz="1200" b="1">
                          <a:solidFill>
                            <a:schemeClr val="bg1"/>
                          </a:solidFill>
                          <a:latin typeface="+mn-lt"/>
                        </a:rPr>
                        <a:t>Shared</a:t>
                      </a:r>
                      <a:endParaRPr lang="en-US" sz="1200">
                        <a:solidFill>
                          <a:schemeClr val="bg1"/>
                        </a:solidFill>
                        <a:latin typeface="+mn-lt"/>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2740988571"/>
                  </a:ext>
                </a:extLst>
              </a:tr>
              <a:tr h="188846">
                <a:tc>
                  <a:txBody>
                    <a:bodyPr/>
                    <a:lstStyle/>
                    <a:p>
                      <a:r>
                        <a:rPr lang="en-US" sz="1200" b="1">
                          <a:latin typeface="+mn-lt"/>
                        </a:rPr>
                        <a:t>Promotions</a:t>
                      </a:r>
                      <a:endParaRPr lang="en-GB" sz="1200" b="1">
                        <a:latin typeface="+mn-lt"/>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60000"/>
                        <a:lumOff val="40000"/>
                      </a:schemeClr>
                    </a:solidFill>
                  </a:tcPr>
                </a:tc>
                <a:tc>
                  <a:txBody>
                    <a:bodyPr/>
                    <a:lstStyle/>
                    <a:p>
                      <a:pPr algn="ctr"/>
                      <a:r>
                        <a:rPr lang="en-US" sz="1200">
                          <a:latin typeface="+mn-lt"/>
                        </a:rPr>
                        <a:t>34</a:t>
                      </a:r>
                      <a:endParaRPr lang="en-GB" sz="1200">
                        <a:latin typeface="+mn-lt"/>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US" sz="1200">
                          <a:latin typeface="+mn-lt"/>
                        </a:rPr>
                        <a:t>132</a:t>
                      </a:r>
                      <a:endParaRPr lang="en-GB" sz="1200">
                        <a:latin typeface="+mn-lt"/>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US" sz="1200">
                          <a:latin typeface="+mn-lt"/>
                        </a:rPr>
                        <a:t>&lt;10</a:t>
                      </a:r>
                      <a:endParaRPr lang="en-GB" sz="1200">
                        <a:latin typeface="+mn-lt"/>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26505276"/>
                  </a:ext>
                </a:extLst>
              </a:tr>
              <a:tr h="188846">
                <a:tc>
                  <a:txBody>
                    <a:bodyPr/>
                    <a:lstStyle/>
                    <a:p>
                      <a:r>
                        <a:rPr lang="en-US" sz="1200" b="1"/>
                        <a:t>Interim roles and secondments</a:t>
                      </a:r>
                      <a:endParaRPr lang="en-GB" sz="1200" b="1"/>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60000"/>
                        <a:lumOff val="40000"/>
                      </a:schemeClr>
                    </a:solidFill>
                  </a:tcPr>
                </a:tc>
                <a:tc>
                  <a:txBody>
                    <a:bodyPr/>
                    <a:lstStyle/>
                    <a:p>
                      <a:pPr algn="ctr"/>
                      <a:r>
                        <a:rPr lang="en-US" sz="1200">
                          <a:latin typeface="+mn-lt"/>
                        </a:rPr>
                        <a:t>31</a:t>
                      </a:r>
                      <a:endParaRPr lang="en-GB" sz="1200">
                        <a:latin typeface="+mn-lt"/>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US" sz="1200">
                          <a:latin typeface="+mn-lt"/>
                        </a:rPr>
                        <a:t>172</a:t>
                      </a:r>
                      <a:endParaRPr lang="en-GB" sz="1200">
                        <a:latin typeface="+mn-lt"/>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US" sz="1200">
                          <a:latin typeface="+mn-lt"/>
                        </a:rPr>
                        <a:t>12</a:t>
                      </a:r>
                      <a:endParaRPr lang="en-GB" sz="1200">
                        <a:latin typeface="+mn-lt"/>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3999032"/>
                  </a:ext>
                </a:extLst>
              </a:tr>
              <a:tr h="188846">
                <a:tc>
                  <a:txBody>
                    <a:bodyPr/>
                    <a:lstStyle/>
                    <a:p>
                      <a:r>
                        <a:rPr lang="en-US" sz="1200" b="1">
                          <a:latin typeface="+mn-lt"/>
                        </a:rPr>
                        <a:t>Overall</a:t>
                      </a:r>
                      <a:endParaRPr lang="en-GB" sz="1200" b="1">
                        <a:latin typeface="+mn-lt"/>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60000"/>
                        <a:lumOff val="40000"/>
                      </a:schemeClr>
                    </a:solidFill>
                  </a:tcPr>
                </a:tc>
                <a:tc>
                  <a:txBody>
                    <a:bodyPr/>
                    <a:lstStyle/>
                    <a:p>
                      <a:pPr algn="ctr"/>
                      <a:r>
                        <a:rPr lang="en-US" sz="1200" b="1">
                          <a:latin typeface="+mn-lt"/>
                        </a:rPr>
                        <a:t>65 (16.8%)</a:t>
                      </a:r>
                      <a:endParaRPr lang="en-GB" sz="1200" b="1">
                        <a:latin typeface="+mn-lt"/>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US" sz="1200" b="1">
                          <a:latin typeface="+mn-lt"/>
                        </a:rPr>
                        <a:t>304 (78.8%)</a:t>
                      </a:r>
                      <a:endParaRPr lang="en-GB" sz="1200" b="1">
                        <a:latin typeface="+mn-lt"/>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US" sz="1200" b="1">
                          <a:latin typeface="+mn-lt"/>
                        </a:rPr>
                        <a:t>17 </a:t>
                      </a:r>
                    </a:p>
                    <a:p>
                      <a:pPr algn="ctr"/>
                      <a:r>
                        <a:rPr lang="en-US" sz="1200" b="1">
                          <a:latin typeface="+mn-lt"/>
                        </a:rPr>
                        <a:t>(4.4%)</a:t>
                      </a:r>
                      <a:endParaRPr lang="en-GB" sz="1200" b="1">
                        <a:latin typeface="+mn-lt"/>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851121428"/>
                  </a:ext>
                </a:extLst>
              </a:tr>
              <a:tr h="188846">
                <a:tc>
                  <a:txBody>
                    <a:bodyPr/>
                    <a:lstStyle/>
                    <a:p>
                      <a:pPr marL="0" marR="0" lvl="0" indent="0" algn="l" defTabSz="932962" rtl="0" eaLnBrk="1" fontAlgn="auto" latinLnBrk="0" hangingPunct="1">
                        <a:lnSpc>
                          <a:spcPct val="100000"/>
                        </a:lnSpc>
                        <a:spcBef>
                          <a:spcPts val="0"/>
                        </a:spcBef>
                        <a:spcAft>
                          <a:spcPts val="0"/>
                        </a:spcAft>
                        <a:buClrTx/>
                        <a:buSzTx/>
                        <a:buFontTx/>
                        <a:buNone/>
                        <a:tabLst/>
                        <a:defRPr/>
                      </a:pPr>
                      <a:r>
                        <a:rPr lang="en-GB" sz="1200" b="1"/>
                        <a:t>Average time in grade*</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60000"/>
                        <a:lumOff val="40000"/>
                      </a:schemeClr>
                    </a:solidFill>
                  </a:tcPr>
                </a:tc>
                <a:tc>
                  <a:txBody>
                    <a:bodyPr/>
                    <a:lstStyle/>
                    <a:p>
                      <a:pPr algn="ctr"/>
                      <a:r>
                        <a:rPr lang="en-GB" sz="1200" b="0">
                          <a:latin typeface="+mn-lt"/>
                        </a:rPr>
                        <a:t>4.3 </a:t>
                      </a:r>
                    </a:p>
                    <a:p>
                      <a:pPr algn="ctr"/>
                      <a:r>
                        <a:rPr lang="en-GB" sz="1200" b="0">
                          <a:latin typeface="+mn-lt"/>
                        </a:rPr>
                        <a:t>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GB" sz="1200" b="0">
                          <a:latin typeface="+mn-lt"/>
                        </a:rPr>
                        <a:t>4.1 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GB" sz="1200" b="0">
                          <a:latin typeface="+mn-lt"/>
                        </a:rPr>
                        <a:t>4.0 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250561092"/>
                  </a:ext>
                </a:extLst>
              </a:tr>
            </a:tbl>
          </a:graphicData>
        </a:graphic>
      </p:graphicFrame>
      <p:graphicFrame>
        <p:nvGraphicFramePr>
          <p:cNvPr id="5" name="Table 4">
            <a:extLst>
              <a:ext uri="{FF2B5EF4-FFF2-40B4-BE49-F238E27FC236}">
                <a16:creationId xmlns:a16="http://schemas.microsoft.com/office/drawing/2014/main" id="{07563CE3-D3AE-FA17-FB9D-7710BEEB88E8}"/>
              </a:ext>
            </a:extLst>
          </p:cNvPr>
          <p:cNvGraphicFramePr>
            <a:graphicFrameLocks noGrp="1"/>
          </p:cNvGraphicFramePr>
          <p:nvPr>
            <p:extLst>
              <p:ext uri="{D42A27DB-BD31-4B8C-83A1-F6EECF244321}">
                <p14:modId xmlns:p14="http://schemas.microsoft.com/office/powerpoint/2010/main" val="2752176032"/>
              </p:ext>
            </p:extLst>
          </p:nvPr>
        </p:nvGraphicFramePr>
        <p:xfrm>
          <a:off x="4444183" y="1551044"/>
          <a:ext cx="4181242" cy="1371600"/>
        </p:xfrm>
        <a:graphic>
          <a:graphicData uri="http://schemas.openxmlformats.org/drawingml/2006/table">
            <a:tbl>
              <a:tblPr firstRow="1" bandRow="1">
                <a:tableStyleId>{5940675A-B579-460E-94D1-54222C63F5DA}</a:tableStyleId>
              </a:tblPr>
              <a:tblGrid>
                <a:gridCol w="1586230">
                  <a:extLst>
                    <a:ext uri="{9D8B030D-6E8A-4147-A177-3AD203B41FA5}">
                      <a16:colId xmlns:a16="http://schemas.microsoft.com/office/drawing/2014/main" val="2425110417"/>
                    </a:ext>
                  </a:extLst>
                </a:gridCol>
                <a:gridCol w="893363">
                  <a:extLst>
                    <a:ext uri="{9D8B030D-6E8A-4147-A177-3AD203B41FA5}">
                      <a16:colId xmlns:a16="http://schemas.microsoft.com/office/drawing/2014/main" val="3889195610"/>
                    </a:ext>
                  </a:extLst>
                </a:gridCol>
                <a:gridCol w="892871">
                  <a:extLst>
                    <a:ext uri="{9D8B030D-6E8A-4147-A177-3AD203B41FA5}">
                      <a16:colId xmlns:a16="http://schemas.microsoft.com/office/drawing/2014/main" val="3927726765"/>
                    </a:ext>
                  </a:extLst>
                </a:gridCol>
                <a:gridCol w="808778">
                  <a:extLst>
                    <a:ext uri="{9D8B030D-6E8A-4147-A177-3AD203B41FA5}">
                      <a16:colId xmlns:a16="http://schemas.microsoft.com/office/drawing/2014/main" val="2192327301"/>
                    </a:ext>
                  </a:extLst>
                </a:gridCol>
              </a:tblGrid>
              <a:tr h="0">
                <a:tc>
                  <a:txBody>
                    <a:bodyPr/>
                    <a:lstStyle/>
                    <a:p>
                      <a:r>
                        <a:rPr lang="en-GB" sz="1200" b="1">
                          <a:solidFill>
                            <a:schemeClr val="bg1"/>
                          </a:solidFill>
                        </a:rPr>
                        <a:t>Ethnicity</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tc>
                  <a:txBody>
                    <a:bodyPr/>
                    <a:lstStyle/>
                    <a:p>
                      <a:pPr lvl="0" algn="ctr">
                        <a:buNone/>
                      </a:pPr>
                      <a:r>
                        <a:rPr lang="en-US" sz="1200" b="1">
                          <a:solidFill>
                            <a:schemeClr val="bg1"/>
                          </a:solidFill>
                        </a:rPr>
                        <a:t>Ethnic Minority Groups</a:t>
                      </a:r>
                      <a:endParaRPr lang="en-US" sz="1200">
                        <a:solidFill>
                          <a:schemeClr val="bg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tc>
                  <a:txBody>
                    <a:bodyPr/>
                    <a:lstStyle/>
                    <a:p>
                      <a:pPr lvl="0" algn="ctr">
                        <a:buNone/>
                      </a:pPr>
                      <a:r>
                        <a:rPr lang="en-US" sz="1200" b="1">
                          <a:solidFill>
                            <a:schemeClr val="bg1"/>
                          </a:solidFill>
                        </a:rPr>
                        <a:t>White</a:t>
                      </a:r>
                      <a:endParaRPr lang="en-US" sz="1200">
                        <a:solidFill>
                          <a:schemeClr val="bg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tc>
                  <a:txBody>
                    <a:bodyPr/>
                    <a:lstStyle/>
                    <a:p>
                      <a:pPr lvl="0" algn="ctr">
                        <a:buNone/>
                      </a:pPr>
                      <a:r>
                        <a:rPr lang="en-US" sz="1200" b="1">
                          <a:solidFill>
                            <a:schemeClr val="bg1"/>
                          </a:solidFill>
                        </a:rPr>
                        <a:t>CQC Overall</a:t>
                      </a:r>
                      <a:endParaRPr lang="en-US" sz="1200">
                        <a:solidFill>
                          <a:schemeClr val="bg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2740988571"/>
                  </a:ext>
                </a:extLst>
              </a:tr>
              <a:tr h="188846">
                <a:tc>
                  <a:txBody>
                    <a:bodyPr/>
                    <a:lstStyle/>
                    <a:p>
                      <a:r>
                        <a:rPr lang="en-US" sz="1200" b="1"/>
                        <a:t>Turnover Rate</a:t>
                      </a:r>
                      <a:endParaRPr lang="en-GB" sz="1200" b="1"/>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60000"/>
                        <a:lumOff val="40000"/>
                      </a:schemeClr>
                    </a:solidFill>
                  </a:tcPr>
                </a:tc>
                <a:tc>
                  <a:txBody>
                    <a:bodyPr/>
                    <a:lstStyle/>
                    <a:p>
                      <a:pPr algn="ctr"/>
                      <a:r>
                        <a:rPr lang="en-GB" sz="1200"/>
                        <a:t>9.0%</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GB" sz="1200"/>
                        <a:t>8.4%</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GB" sz="1200"/>
                        <a:t>8.1%</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26505276"/>
                  </a:ext>
                </a:extLst>
              </a:tr>
              <a:tr h="188846">
                <a:tc>
                  <a:txBody>
                    <a:bodyPr/>
                    <a:lstStyle/>
                    <a:p>
                      <a:r>
                        <a:rPr lang="en-US" sz="1200" b="1"/>
                        <a:t>Average leaver length of service</a:t>
                      </a:r>
                      <a:endParaRPr lang="en-GB" sz="1200" b="1"/>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60000"/>
                        <a:lumOff val="40000"/>
                      </a:schemeClr>
                    </a:solidFill>
                  </a:tcPr>
                </a:tc>
                <a:tc>
                  <a:txBody>
                    <a:bodyPr/>
                    <a:lstStyle/>
                    <a:p>
                      <a:pPr algn="ctr"/>
                      <a:r>
                        <a:rPr lang="en-GB" sz="1200"/>
                        <a:t>3.7 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GB" sz="1200"/>
                        <a:t>6.5 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GB" sz="1200"/>
                        <a:t>6.1 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3999032"/>
                  </a:ext>
                </a:extLst>
              </a:tr>
            </a:tbl>
          </a:graphicData>
        </a:graphic>
      </p:graphicFrame>
      <p:graphicFrame>
        <p:nvGraphicFramePr>
          <p:cNvPr id="6" name="Table 5">
            <a:extLst>
              <a:ext uri="{FF2B5EF4-FFF2-40B4-BE49-F238E27FC236}">
                <a16:creationId xmlns:a16="http://schemas.microsoft.com/office/drawing/2014/main" id="{14495BA4-8935-D68C-C829-F183F2EDBD1D}"/>
              </a:ext>
            </a:extLst>
          </p:cNvPr>
          <p:cNvGraphicFramePr>
            <a:graphicFrameLocks noGrp="1"/>
          </p:cNvGraphicFramePr>
          <p:nvPr>
            <p:extLst>
              <p:ext uri="{D42A27DB-BD31-4B8C-83A1-F6EECF244321}">
                <p14:modId xmlns:p14="http://schemas.microsoft.com/office/powerpoint/2010/main" val="1494969393"/>
              </p:ext>
            </p:extLst>
          </p:nvPr>
        </p:nvGraphicFramePr>
        <p:xfrm>
          <a:off x="4444183" y="3036698"/>
          <a:ext cx="4181242" cy="1188720"/>
        </p:xfrm>
        <a:graphic>
          <a:graphicData uri="http://schemas.openxmlformats.org/drawingml/2006/table">
            <a:tbl>
              <a:tblPr firstRow="1" bandRow="1">
                <a:tableStyleId>{5940675A-B579-460E-94D1-54222C63F5DA}</a:tableStyleId>
              </a:tblPr>
              <a:tblGrid>
                <a:gridCol w="1586230">
                  <a:extLst>
                    <a:ext uri="{9D8B030D-6E8A-4147-A177-3AD203B41FA5}">
                      <a16:colId xmlns:a16="http://schemas.microsoft.com/office/drawing/2014/main" val="2425110417"/>
                    </a:ext>
                  </a:extLst>
                </a:gridCol>
                <a:gridCol w="893363">
                  <a:extLst>
                    <a:ext uri="{9D8B030D-6E8A-4147-A177-3AD203B41FA5}">
                      <a16:colId xmlns:a16="http://schemas.microsoft.com/office/drawing/2014/main" val="3889195610"/>
                    </a:ext>
                  </a:extLst>
                </a:gridCol>
                <a:gridCol w="873207">
                  <a:extLst>
                    <a:ext uri="{9D8B030D-6E8A-4147-A177-3AD203B41FA5}">
                      <a16:colId xmlns:a16="http://schemas.microsoft.com/office/drawing/2014/main" val="3927726765"/>
                    </a:ext>
                  </a:extLst>
                </a:gridCol>
                <a:gridCol w="828442">
                  <a:extLst>
                    <a:ext uri="{9D8B030D-6E8A-4147-A177-3AD203B41FA5}">
                      <a16:colId xmlns:a16="http://schemas.microsoft.com/office/drawing/2014/main" val="2192327301"/>
                    </a:ext>
                  </a:extLst>
                </a:gridCol>
              </a:tblGrid>
              <a:tr h="0">
                <a:tc>
                  <a:txBody>
                    <a:bodyPr/>
                    <a:lstStyle/>
                    <a:p>
                      <a:r>
                        <a:rPr lang="en-GB" sz="1200" b="1">
                          <a:solidFill>
                            <a:schemeClr val="bg1"/>
                          </a:solidFill>
                        </a:rPr>
                        <a:t>Disability</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tc>
                  <a:txBody>
                    <a:bodyPr/>
                    <a:lstStyle/>
                    <a:p>
                      <a:pPr lvl="0" algn="ctr">
                        <a:buNone/>
                      </a:pPr>
                      <a:r>
                        <a:rPr lang="en-US" sz="1200" b="1">
                          <a:solidFill>
                            <a:schemeClr val="bg1"/>
                          </a:solidFill>
                        </a:rPr>
                        <a:t>Disabled</a:t>
                      </a:r>
                      <a:endParaRPr lang="en-US" sz="1200">
                        <a:solidFill>
                          <a:schemeClr val="bg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tc>
                  <a:txBody>
                    <a:bodyPr/>
                    <a:lstStyle/>
                    <a:p>
                      <a:pPr lvl="0" algn="ctr">
                        <a:buNone/>
                      </a:pPr>
                      <a:r>
                        <a:rPr lang="en-US" sz="1200" b="1">
                          <a:solidFill>
                            <a:schemeClr val="bg1"/>
                          </a:solidFill>
                        </a:rPr>
                        <a:t>Not Disabled</a:t>
                      </a:r>
                      <a:endParaRPr lang="en-US" sz="1200">
                        <a:solidFill>
                          <a:schemeClr val="bg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tc>
                  <a:txBody>
                    <a:bodyPr/>
                    <a:lstStyle/>
                    <a:p>
                      <a:pPr lvl="0" algn="ctr">
                        <a:buNone/>
                      </a:pPr>
                      <a:r>
                        <a:rPr lang="en-US" sz="1200" b="1">
                          <a:solidFill>
                            <a:schemeClr val="bg1"/>
                          </a:solidFill>
                        </a:rPr>
                        <a:t>CQC Overall</a:t>
                      </a:r>
                      <a:endParaRPr lang="en-US" sz="1200">
                        <a:solidFill>
                          <a:schemeClr val="bg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2740988571"/>
                  </a:ext>
                </a:extLst>
              </a:tr>
              <a:tr h="188846">
                <a:tc>
                  <a:txBody>
                    <a:bodyPr/>
                    <a:lstStyle/>
                    <a:p>
                      <a:r>
                        <a:rPr lang="en-US" sz="1200" b="1"/>
                        <a:t>Turnover Rate</a:t>
                      </a:r>
                      <a:endParaRPr lang="en-GB" sz="1200" b="1"/>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60000"/>
                        <a:lumOff val="40000"/>
                      </a:schemeClr>
                    </a:solidFill>
                  </a:tcPr>
                </a:tc>
                <a:tc>
                  <a:txBody>
                    <a:bodyPr/>
                    <a:lstStyle/>
                    <a:p>
                      <a:pPr algn="ctr"/>
                      <a:r>
                        <a:rPr lang="en-GB" sz="1200"/>
                        <a:t>8.2%</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GB" sz="1200"/>
                        <a:t>8.2%</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GB" sz="1200"/>
                        <a:t>8.1%</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26505276"/>
                  </a:ext>
                </a:extLst>
              </a:tr>
              <a:tr h="188846">
                <a:tc>
                  <a:txBody>
                    <a:bodyPr/>
                    <a:lstStyle/>
                    <a:p>
                      <a:r>
                        <a:rPr lang="en-US" sz="1200" b="1"/>
                        <a:t>Average leaver length of service</a:t>
                      </a:r>
                      <a:endParaRPr lang="en-GB" sz="1200" b="1"/>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60000"/>
                        <a:lumOff val="40000"/>
                      </a:schemeClr>
                    </a:solidFill>
                  </a:tcPr>
                </a:tc>
                <a:tc>
                  <a:txBody>
                    <a:bodyPr/>
                    <a:lstStyle/>
                    <a:p>
                      <a:pPr algn="ctr"/>
                      <a:r>
                        <a:rPr lang="en-GB" sz="1200"/>
                        <a:t>5.8 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GB" sz="1200"/>
                        <a:t>6.1 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r>
                        <a:rPr lang="en-GB" sz="1200"/>
                        <a:t>6.1 years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3999032"/>
                  </a:ext>
                </a:extLst>
              </a:tr>
            </a:tbl>
          </a:graphicData>
        </a:graphic>
      </p:graphicFrame>
    </p:spTree>
    <p:extLst>
      <p:ext uri="{BB962C8B-B14F-4D97-AF65-F5344CB8AC3E}">
        <p14:creationId xmlns:p14="http://schemas.microsoft.com/office/powerpoint/2010/main" val="2228982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238B9-72AA-2360-533A-E93716E24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F2CA7F-E8C8-9823-80B0-378F7756C184}"/>
              </a:ext>
            </a:extLst>
          </p:cNvPr>
          <p:cNvSpPr>
            <a:spLocks noGrp="1"/>
          </p:cNvSpPr>
          <p:nvPr>
            <p:ph type="title"/>
          </p:nvPr>
        </p:nvSpPr>
        <p:spPr>
          <a:xfrm>
            <a:off x="647700" y="518628"/>
            <a:ext cx="5578475" cy="906463"/>
          </a:xfrm>
        </p:spPr>
        <p:txBody>
          <a:bodyPr/>
          <a:lstStyle/>
          <a:p>
            <a:r>
              <a:rPr lang="en-GB" sz="1800"/>
              <a:t>Invest in our colleagues:</a:t>
            </a:r>
            <a:br>
              <a:rPr lang="en-GB" sz="1800"/>
            </a:br>
            <a:r>
              <a:rPr lang="en-GB" sz="1800"/>
              <a:t>Reward and Recognition parity with representation for protected characteristic groups</a:t>
            </a:r>
          </a:p>
        </p:txBody>
      </p:sp>
      <p:sp>
        <p:nvSpPr>
          <p:cNvPr id="3" name="Content Placeholder 2">
            <a:extLst>
              <a:ext uri="{FF2B5EF4-FFF2-40B4-BE49-F238E27FC236}">
                <a16:creationId xmlns:a16="http://schemas.microsoft.com/office/drawing/2014/main" id="{9FD8E771-32BA-BF3B-5735-9FFBA42C322D}"/>
              </a:ext>
            </a:extLst>
          </p:cNvPr>
          <p:cNvSpPr>
            <a:spLocks noGrp="1"/>
          </p:cNvSpPr>
          <p:nvPr>
            <p:ph idx="1"/>
          </p:nvPr>
        </p:nvSpPr>
        <p:spPr>
          <a:xfrm>
            <a:off x="551447" y="1690353"/>
            <a:ext cx="3803985" cy="1317541"/>
          </a:xfrm>
        </p:spPr>
        <p:txBody>
          <a:bodyPr/>
          <a:lstStyle/>
          <a:p>
            <a:r>
              <a:rPr lang="en-GB" sz="1400" b="1"/>
              <a:t>Between 1</a:t>
            </a:r>
            <a:r>
              <a:rPr lang="en-GB" sz="1400" b="1" baseline="30000"/>
              <a:t>st</a:t>
            </a:r>
            <a:r>
              <a:rPr lang="en-GB" sz="1400" b="1"/>
              <a:t> April 2024 and 31</a:t>
            </a:r>
            <a:r>
              <a:rPr lang="en-GB" sz="1400" b="1" baseline="30000"/>
              <a:t>st</a:t>
            </a:r>
            <a:r>
              <a:rPr lang="en-GB" sz="1400" b="1"/>
              <a:t> March 2025: </a:t>
            </a:r>
          </a:p>
          <a:p>
            <a:pPr marL="342900" indent="-342900">
              <a:buFont typeface="Arial" panose="020B0604020202020204" pitchFamily="34" charset="0"/>
              <a:buChar char="•"/>
            </a:pPr>
            <a:r>
              <a:rPr lang="en-GB" sz="1400"/>
              <a:t>1252 Vouchers Issued</a:t>
            </a:r>
          </a:p>
          <a:p>
            <a:pPr marL="342900" indent="-342900">
              <a:buFont typeface="Arial" panose="020B0604020202020204" pitchFamily="34" charset="0"/>
              <a:buChar char="•"/>
            </a:pPr>
            <a:r>
              <a:rPr lang="en-GB" sz="1400"/>
              <a:t>927 Voucher Recipients</a:t>
            </a:r>
          </a:p>
          <a:p>
            <a:pPr marL="342900" indent="-342900">
              <a:buFont typeface="Arial" panose="020B0604020202020204" pitchFamily="34" charset="0"/>
              <a:buChar char="•"/>
            </a:pPr>
            <a:r>
              <a:rPr lang="en-GB" sz="1400"/>
              <a:t>271 Voucher Issuers</a:t>
            </a:r>
          </a:p>
          <a:p>
            <a:r>
              <a:rPr lang="en-GB" sz="1400" b="1"/>
              <a:t>Comparison to CQC Stats 31</a:t>
            </a:r>
            <a:r>
              <a:rPr lang="en-GB" sz="1400" b="1" baseline="30000"/>
              <a:t>st</a:t>
            </a:r>
            <a:r>
              <a:rPr lang="en-GB" sz="1400" b="1"/>
              <a:t> March 2025</a:t>
            </a:r>
          </a:p>
        </p:txBody>
      </p:sp>
      <p:graphicFrame>
        <p:nvGraphicFramePr>
          <p:cNvPr id="19" name="Table 18">
            <a:extLst>
              <a:ext uri="{FF2B5EF4-FFF2-40B4-BE49-F238E27FC236}">
                <a16:creationId xmlns:a16="http://schemas.microsoft.com/office/drawing/2014/main" id="{DD19AC2A-07C6-E147-542B-D72B297D23F7}"/>
              </a:ext>
            </a:extLst>
          </p:cNvPr>
          <p:cNvGraphicFramePr>
            <a:graphicFrameLocks noGrp="1"/>
          </p:cNvGraphicFramePr>
          <p:nvPr>
            <p:extLst>
              <p:ext uri="{D42A27DB-BD31-4B8C-83A1-F6EECF244321}">
                <p14:modId xmlns:p14="http://schemas.microsoft.com/office/powerpoint/2010/main" val="620560867"/>
              </p:ext>
            </p:extLst>
          </p:nvPr>
        </p:nvGraphicFramePr>
        <p:xfrm>
          <a:off x="5013260" y="5196951"/>
          <a:ext cx="3708284" cy="1178062"/>
        </p:xfrm>
        <a:graphic>
          <a:graphicData uri="http://schemas.openxmlformats.org/drawingml/2006/table">
            <a:tbl>
              <a:tblPr firstRow="1" bandRow="1">
                <a:tableStyleId>{5940675A-B579-460E-94D1-54222C63F5DA}</a:tableStyleId>
              </a:tblPr>
              <a:tblGrid>
                <a:gridCol w="1606868">
                  <a:extLst>
                    <a:ext uri="{9D8B030D-6E8A-4147-A177-3AD203B41FA5}">
                      <a16:colId xmlns:a16="http://schemas.microsoft.com/office/drawing/2014/main" val="1753811801"/>
                    </a:ext>
                  </a:extLst>
                </a:gridCol>
                <a:gridCol w="717867">
                  <a:extLst>
                    <a:ext uri="{9D8B030D-6E8A-4147-A177-3AD203B41FA5}">
                      <a16:colId xmlns:a16="http://schemas.microsoft.com/office/drawing/2014/main" val="1618858522"/>
                    </a:ext>
                  </a:extLst>
                </a:gridCol>
                <a:gridCol w="717867">
                  <a:extLst>
                    <a:ext uri="{9D8B030D-6E8A-4147-A177-3AD203B41FA5}">
                      <a16:colId xmlns:a16="http://schemas.microsoft.com/office/drawing/2014/main" val="38223897"/>
                    </a:ext>
                  </a:extLst>
                </a:gridCol>
                <a:gridCol w="665682">
                  <a:extLst>
                    <a:ext uri="{9D8B030D-6E8A-4147-A177-3AD203B41FA5}">
                      <a16:colId xmlns:a16="http://schemas.microsoft.com/office/drawing/2014/main" val="1282025904"/>
                    </a:ext>
                  </a:extLst>
                </a:gridCol>
              </a:tblGrid>
              <a:tr h="254378">
                <a:tc>
                  <a:txBody>
                    <a:bodyPr/>
                    <a:lstStyle/>
                    <a:p>
                      <a:pPr algn="l"/>
                      <a:r>
                        <a:rPr lang="en-US" sz="1050" b="1">
                          <a:solidFill>
                            <a:schemeClr val="tx1"/>
                          </a:solidFill>
                        </a:rPr>
                        <a:t>Ethnicity</a:t>
                      </a:r>
                      <a:endParaRPr lang="en-GB" sz="1050" b="1">
                        <a:solidFill>
                          <a:schemeClr val="tx1"/>
                        </a:solidFill>
                      </a:endParaRPr>
                    </a:p>
                  </a:txBody>
                  <a:tcPr>
                    <a:solidFill>
                      <a:schemeClr val="bg1">
                        <a:lumMod val="85000"/>
                      </a:schemeClr>
                    </a:solidFill>
                  </a:tcPr>
                </a:tc>
                <a:tc>
                  <a:txBody>
                    <a:bodyPr/>
                    <a:lstStyle/>
                    <a:p>
                      <a:pPr algn="ctr"/>
                      <a:r>
                        <a:rPr lang="en-GB" sz="1050" b="1">
                          <a:solidFill>
                            <a:schemeClr val="tx1"/>
                          </a:solidFill>
                        </a:rPr>
                        <a:t>R&amp;R </a:t>
                      </a:r>
                    </a:p>
                    <a:p>
                      <a:pPr algn="ctr"/>
                      <a:r>
                        <a:rPr lang="en-GB" sz="1050" b="1">
                          <a:solidFill>
                            <a:schemeClr val="tx1"/>
                          </a:solidFill>
                        </a:rPr>
                        <a:t>23-24 %</a:t>
                      </a:r>
                    </a:p>
                  </a:txBody>
                  <a:tcPr>
                    <a:solidFill>
                      <a:schemeClr val="bg1">
                        <a:lumMod val="85000"/>
                      </a:schemeClr>
                    </a:solidFill>
                  </a:tcPr>
                </a:tc>
                <a:tc>
                  <a:txBody>
                    <a:bodyPr/>
                    <a:lstStyle/>
                    <a:p>
                      <a:pPr algn="ctr"/>
                      <a:r>
                        <a:rPr lang="en-GB" sz="1050" b="1">
                          <a:solidFill>
                            <a:schemeClr val="tx1"/>
                          </a:solidFill>
                        </a:rPr>
                        <a:t>R&amp;R </a:t>
                      </a:r>
                    </a:p>
                    <a:p>
                      <a:pPr algn="ctr"/>
                      <a:r>
                        <a:rPr lang="en-GB" sz="1050" b="1">
                          <a:solidFill>
                            <a:schemeClr val="tx1"/>
                          </a:solidFill>
                        </a:rPr>
                        <a:t>24-25 %</a:t>
                      </a:r>
                    </a:p>
                  </a:txBody>
                  <a:tcPr>
                    <a:solidFill>
                      <a:schemeClr val="bg1">
                        <a:lumMod val="85000"/>
                      </a:schemeClr>
                    </a:solidFill>
                  </a:tcPr>
                </a:tc>
                <a:tc>
                  <a:txBody>
                    <a:bodyPr/>
                    <a:lstStyle/>
                    <a:p>
                      <a:pPr algn="ctr"/>
                      <a:r>
                        <a:rPr lang="en-GB" sz="1050" b="1">
                          <a:solidFill>
                            <a:schemeClr val="tx1"/>
                          </a:solidFill>
                        </a:rPr>
                        <a:t>*CQC Rep %</a:t>
                      </a: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solidFill>
                            <a:srgbClr val="AA0000"/>
                          </a:solidFill>
                        </a:rPr>
                        <a:t>Ethnic Minority Groups </a:t>
                      </a:r>
                      <a:endParaRPr lang="en-GB" sz="1050">
                        <a:solidFill>
                          <a:srgbClr val="AA0000"/>
                        </a:solidFill>
                      </a:endParaRPr>
                    </a:p>
                  </a:txBody>
                  <a:tcPr>
                    <a:solidFill>
                      <a:schemeClr val="bg1"/>
                    </a:solidFill>
                  </a:tcPr>
                </a:tc>
                <a:tc>
                  <a:txBody>
                    <a:bodyPr/>
                    <a:lstStyle/>
                    <a:p>
                      <a:pPr algn="ctr"/>
                      <a:r>
                        <a:rPr lang="en-GB" sz="1050">
                          <a:solidFill>
                            <a:srgbClr val="AA0000"/>
                          </a:solidFill>
                        </a:rPr>
                        <a:t>12.0%</a:t>
                      </a:r>
                    </a:p>
                  </a:txBody>
                  <a:tcPr>
                    <a:solidFill>
                      <a:schemeClr val="bg1"/>
                    </a:solidFill>
                  </a:tcPr>
                </a:tc>
                <a:tc>
                  <a:txBody>
                    <a:bodyPr/>
                    <a:lstStyle/>
                    <a:p>
                      <a:pPr algn="ctr"/>
                      <a:r>
                        <a:rPr lang="en-GB" sz="1050">
                          <a:solidFill>
                            <a:srgbClr val="AA0000"/>
                          </a:solidFill>
                        </a:rPr>
                        <a:t>11.4%</a:t>
                      </a:r>
                    </a:p>
                  </a:txBody>
                  <a:tcPr>
                    <a:solidFill>
                      <a:schemeClr val="bg1"/>
                    </a:solidFill>
                  </a:tcPr>
                </a:tc>
                <a:tc>
                  <a:txBody>
                    <a:bodyPr/>
                    <a:lstStyle/>
                    <a:p>
                      <a:pPr algn="ctr"/>
                      <a:r>
                        <a:rPr lang="en-GB" sz="1050">
                          <a:solidFill>
                            <a:srgbClr val="AA0000"/>
                          </a:solidFill>
                        </a:rPr>
                        <a:t>17.6%</a:t>
                      </a:r>
                    </a:p>
                  </a:txBody>
                  <a:tcPr>
                    <a:solidFill>
                      <a:schemeClr val="bg1"/>
                    </a:solidFill>
                  </a:tcPr>
                </a:tc>
                <a:extLst>
                  <a:ext uri="{0D108BD9-81ED-4DB2-BD59-A6C34878D82A}">
                    <a16:rowId xmlns:a16="http://schemas.microsoft.com/office/drawing/2014/main" val="3268909697"/>
                  </a:ext>
                </a:extLst>
              </a:tr>
              <a:tr h="211688">
                <a:tc>
                  <a:txBody>
                    <a:bodyPr/>
                    <a:lstStyle/>
                    <a:p>
                      <a:r>
                        <a:rPr lang="en-US" sz="1050"/>
                        <a:t>White</a:t>
                      </a:r>
                      <a:endParaRPr lang="en-GB" sz="1050"/>
                    </a:p>
                  </a:txBody>
                  <a:tcPr>
                    <a:solidFill>
                      <a:schemeClr val="bg1"/>
                    </a:solidFill>
                  </a:tcPr>
                </a:tc>
                <a:tc>
                  <a:txBody>
                    <a:bodyPr/>
                    <a:lstStyle/>
                    <a:p>
                      <a:pPr algn="ctr"/>
                      <a:r>
                        <a:rPr lang="en-GB" sz="1050"/>
                        <a:t>82.6%</a:t>
                      </a:r>
                    </a:p>
                  </a:txBody>
                  <a:tcPr>
                    <a:solidFill>
                      <a:schemeClr val="bg1"/>
                    </a:solidFill>
                  </a:tcPr>
                </a:tc>
                <a:tc>
                  <a:txBody>
                    <a:bodyPr/>
                    <a:lstStyle/>
                    <a:p>
                      <a:pPr algn="ctr"/>
                      <a:r>
                        <a:rPr lang="en-GB" sz="1050"/>
                        <a:t>83.5%</a:t>
                      </a:r>
                    </a:p>
                  </a:txBody>
                  <a:tcPr>
                    <a:solidFill>
                      <a:schemeClr val="bg1"/>
                    </a:solidFill>
                  </a:tcPr>
                </a:tc>
                <a:tc>
                  <a:txBody>
                    <a:bodyPr/>
                    <a:lstStyle/>
                    <a:p>
                      <a:pPr algn="ctr"/>
                      <a:r>
                        <a:rPr lang="en-GB" sz="1050"/>
                        <a:t>76.7%</a:t>
                      </a:r>
                    </a:p>
                  </a:txBody>
                  <a:tcPr>
                    <a:solidFill>
                      <a:schemeClr val="bg1"/>
                    </a:solidFill>
                  </a:tcPr>
                </a:tc>
                <a:extLst>
                  <a:ext uri="{0D108BD9-81ED-4DB2-BD59-A6C34878D82A}">
                    <a16:rowId xmlns:a16="http://schemas.microsoft.com/office/drawing/2014/main" val="685956209"/>
                  </a:ext>
                </a:extLst>
              </a:tr>
              <a:tr h="197960">
                <a:tc>
                  <a:txBody>
                    <a:bodyPr/>
                    <a:lstStyle/>
                    <a:p>
                      <a:r>
                        <a:rPr lang="en-US" sz="1050"/>
                        <a:t>Not Stated</a:t>
                      </a:r>
                      <a:endParaRPr lang="en-GB" sz="1050"/>
                    </a:p>
                  </a:txBody>
                  <a:tcPr>
                    <a:solidFill>
                      <a:schemeClr val="bg1"/>
                    </a:solidFill>
                  </a:tcPr>
                </a:tc>
                <a:tc>
                  <a:txBody>
                    <a:bodyPr/>
                    <a:lstStyle/>
                    <a:p>
                      <a:pPr algn="ctr"/>
                      <a:r>
                        <a:rPr lang="en-GB" sz="1050"/>
                        <a:t>5.4%</a:t>
                      </a:r>
                    </a:p>
                  </a:txBody>
                  <a:tcPr>
                    <a:solidFill>
                      <a:schemeClr val="bg1"/>
                    </a:solidFill>
                  </a:tcPr>
                </a:tc>
                <a:tc>
                  <a:txBody>
                    <a:bodyPr/>
                    <a:lstStyle/>
                    <a:p>
                      <a:pPr algn="ctr"/>
                      <a:r>
                        <a:rPr lang="en-GB" sz="1050"/>
                        <a:t>5.1%</a:t>
                      </a:r>
                    </a:p>
                  </a:txBody>
                  <a:tcPr>
                    <a:solidFill>
                      <a:schemeClr val="bg1"/>
                    </a:solidFill>
                  </a:tcPr>
                </a:tc>
                <a:tc>
                  <a:txBody>
                    <a:bodyPr/>
                    <a:lstStyle/>
                    <a:p>
                      <a:pPr algn="ctr"/>
                      <a:r>
                        <a:rPr lang="en-GB" sz="1050"/>
                        <a:t>5.7%</a:t>
                      </a:r>
                    </a:p>
                  </a:txBody>
                  <a:tcPr>
                    <a:solidFill>
                      <a:schemeClr val="bg1"/>
                    </a:solidFill>
                  </a:tcPr>
                </a:tc>
                <a:extLst>
                  <a:ext uri="{0D108BD9-81ED-4DB2-BD59-A6C34878D82A}">
                    <a16:rowId xmlns:a16="http://schemas.microsoft.com/office/drawing/2014/main" val="2728847132"/>
                  </a:ext>
                </a:extLst>
              </a:tr>
            </a:tbl>
          </a:graphicData>
        </a:graphic>
      </p:graphicFrame>
      <p:graphicFrame>
        <p:nvGraphicFramePr>
          <p:cNvPr id="20" name="Table 19">
            <a:extLst>
              <a:ext uri="{FF2B5EF4-FFF2-40B4-BE49-F238E27FC236}">
                <a16:creationId xmlns:a16="http://schemas.microsoft.com/office/drawing/2014/main" id="{0A570E56-3F0C-3E1C-7F31-54B66C4D56F8}"/>
              </a:ext>
            </a:extLst>
          </p:cNvPr>
          <p:cNvGraphicFramePr>
            <a:graphicFrameLocks noGrp="1"/>
          </p:cNvGraphicFramePr>
          <p:nvPr>
            <p:extLst>
              <p:ext uri="{D42A27DB-BD31-4B8C-83A1-F6EECF244321}">
                <p14:modId xmlns:p14="http://schemas.microsoft.com/office/powerpoint/2010/main" val="327750194"/>
              </p:ext>
            </p:extLst>
          </p:nvPr>
        </p:nvGraphicFramePr>
        <p:xfrm>
          <a:off x="2889072" y="3236946"/>
          <a:ext cx="2932720" cy="1178062"/>
        </p:xfrm>
        <a:graphic>
          <a:graphicData uri="http://schemas.openxmlformats.org/drawingml/2006/table">
            <a:tbl>
              <a:tblPr firstRow="1" bandRow="1">
                <a:tableStyleId>{5940675A-B579-460E-94D1-54222C63F5DA}</a:tableStyleId>
              </a:tblPr>
              <a:tblGrid>
                <a:gridCol w="849630">
                  <a:extLst>
                    <a:ext uri="{9D8B030D-6E8A-4147-A177-3AD203B41FA5}">
                      <a16:colId xmlns:a16="http://schemas.microsoft.com/office/drawing/2014/main" val="1753811801"/>
                    </a:ext>
                  </a:extLst>
                </a:gridCol>
                <a:gridCol w="717867">
                  <a:extLst>
                    <a:ext uri="{9D8B030D-6E8A-4147-A177-3AD203B41FA5}">
                      <a16:colId xmlns:a16="http://schemas.microsoft.com/office/drawing/2014/main" val="227398822"/>
                    </a:ext>
                  </a:extLst>
                </a:gridCol>
                <a:gridCol w="717867">
                  <a:extLst>
                    <a:ext uri="{9D8B030D-6E8A-4147-A177-3AD203B41FA5}">
                      <a16:colId xmlns:a16="http://schemas.microsoft.com/office/drawing/2014/main" val="38223897"/>
                    </a:ext>
                  </a:extLst>
                </a:gridCol>
                <a:gridCol w="647356">
                  <a:extLst>
                    <a:ext uri="{9D8B030D-6E8A-4147-A177-3AD203B41FA5}">
                      <a16:colId xmlns:a16="http://schemas.microsoft.com/office/drawing/2014/main" val="2807958036"/>
                    </a:ext>
                  </a:extLst>
                </a:gridCol>
              </a:tblGrid>
              <a:tr h="211688">
                <a:tc>
                  <a:txBody>
                    <a:bodyPr/>
                    <a:lstStyle/>
                    <a:p>
                      <a:pPr algn="l"/>
                      <a:r>
                        <a:rPr lang="en-US" sz="1050" b="1">
                          <a:solidFill>
                            <a:schemeClr val="tx1"/>
                          </a:solidFill>
                        </a:rPr>
                        <a:t>Disability</a:t>
                      </a:r>
                      <a:endParaRPr lang="en-GB" sz="1050" b="1">
                        <a:solidFill>
                          <a:schemeClr val="tx1"/>
                        </a:solidFill>
                      </a:endParaRPr>
                    </a:p>
                  </a:txBody>
                  <a:tcPr>
                    <a:solidFill>
                      <a:schemeClr val="bg1">
                        <a:lumMod val="85000"/>
                      </a:schemeClr>
                    </a:solidFill>
                  </a:tcPr>
                </a:tc>
                <a:tc>
                  <a:txBody>
                    <a:bodyPr/>
                    <a:lstStyle/>
                    <a:p>
                      <a:pPr algn="ctr"/>
                      <a:r>
                        <a:rPr lang="en-GB" sz="1050" b="1">
                          <a:solidFill>
                            <a:schemeClr val="tx1"/>
                          </a:solidFill>
                        </a:rPr>
                        <a:t>R&amp;R </a:t>
                      </a:r>
                    </a:p>
                    <a:p>
                      <a:pPr algn="ctr"/>
                      <a:r>
                        <a:rPr lang="en-GB" sz="1050" b="1">
                          <a:solidFill>
                            <a:schemeClr val="tx1"/>
                          </a:solidFill>
                        </a:rPr>
                        <a:t>23-24 %</a:t>
                      </a:r>
                    </a:p>
                  </a:txBody>
                  <a:tcPr>
                    <a:solidFill>
                      <a:schemeClr val="bg1">
                        <a:lumMod val="85000"/>
                      </a:schemeClr>
                    </a:solidFill>
                  </a:tcPr>
                </a:tc>
                <a:tc>
                  <a:txBody>
                    <a:bodyPr/>
                    <a:lstStyle/>
                    <a:p>
                      <a:pPr algn="ctr"/>
                      <a:r>
                        <a:rPr lang="en-GB" sz="1050" b="1">
                          <a:solidFill>
                            <a:schemeClr val="tx1"/>
                          </a:solidFill>
                        </a:rPr>
                        <a:t>R&amp;R </a:t>
                      </a:r>
                    </a:p>
                    <a:p>
                      <a:pPr algn="ctr"/>
                      <a:r>
                        <a:rPr lang="en-GB" sz="1050" b="1">
                          <a:solidFill>
                            <a:schemeClr val="tx1"/>
                          </a:solidFill>
                        </a:rPr>
                        <a:t>24-25 %</a:t>
                      </a:r>
                    </a:p>
                  </a:txBody>
                  <a:tcPr>
                    <a:solidFill>
                      <a:schemeClr val="bg1">
                        <a:lumMod val="85000"/>
                      </a:schemeClr>
                    </a:solidFill>
                  </a:tcPr>
                </a:tc>
                <a:tc>
                  <a:txBody>
                    <a:bodyPr/>
                    <a:lstStyle/>
                    <a:p>
                      <a:pPr algn="ctr"/>
                      <a:r>
                        <a:rPr lang="en-GB" sz="1050" b="1">
                          <a:solidFill>
                            <a:schemeClr val="tx1"/>
                          </a:solidFill>
                        </a:rPr>
                        <a:t>*CQC Rep %</a:t>
                      </a: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Yes</a:t>
                      </a:r>
                      <a:endParaRPr lang="en-GB" sz="1050"/>
                    </a:p>
                  </a:txBody>
                  <a:tcPr>
                    <a:solidFill>
                      <a:schemeClr val="bg1"/>
                    </a:solidFill>
                  </a:tcPr>
                </a:tc>
                <a:tc>
                  <a:txBody>
                    <a:bodyPr/>
                    <a:lstStyle/>
                    <a:p>
                      <a:pPr algn="ctr"/>
                      <a:r>
                        <a:rPr lang="en-GB" sz="1050"/>
                        <a:t>12.0%</a:t>
                      </a:r>
                    </a:p>
                  </a:txBody>
                  <a:tcPr>
                    <a:solidFill>
                      <a:schemeClr val="bg1"/>
                    </a:solidFill>
                  </a:tcPr>
                </a:tc>
                <a:tc>
                  <a:txBody>
                    <a:bodyPr/>
                    <a:lstStyle/>
                    <a:p>
                      <a:pPr algn="ctr"/>
                      <a:r>
                        <a:rPr lang="en-GB" sz="1050"/>
                        <a:t>14.3%</a:t>
                      </a:r>
                    </a:p>
                  </a:txBody>
                  <a:tcPr>
                    <a:solidFill>
                      <a:schemeClr val="bg1"/>
                    </a:solidFill>
                  </a:tcPr>
                </a:tc>
                <a:tc>
                  <a:txBody>
                    <a:bodyPr/>
                    <a:lstStyle/>
                    <a:p>
                      <a:pPr algn="ctr"/>
                      <a:r>
                        <a:rPr lang="en-GB" sz="1050"/>
                        <a:t>15.1%</a:t>
                      </a:r>
                    </a:p>
                  </a:txBody>
                  <a:tcPr>
                    <a:solidFill>
                      <a:schemeClr val="bg1"/>
                    </a:solidFill>
                  </a:tcPr>
                </a:tc>
                <a:extLst>
                  <a:ext uri="{0D108BD9-81ED-4DB2-BD59-A6C34878D82A}">
                    <a16:rowId xmlns:a16="http://schemas.microsoft.com/office/drawing/2014/main" val="3268909697"/>
                  </a:ext>
                </a:extLst>
              </a:tr>
              <a:tr h="211688">
                <a:tc>
                  <a:txBody>
                    <a:bodyPr/>
                    <a:lstStyle/>
                    <a:p>
                      <a:r>
                        <a:rPr lang="en-US" sz="1050"/>
                        <a:t>No</a:t>
                      </a:r>
                      <a:endParaRPr lang="en-GB" sz="1050"/>
                    </a:p>
                  </a:txBody>
                  <a:tcPr/>
                </a:tc>
                <a:tc>
                  <a:txBody>
                    <a:bodyPr/>
                    <a:lstStyle/>
                    <a:p>
                      <a:pPr algn="ctr"/>
                      <a:r>
                        <a:rPr lang="en-GB" sz="1050"/>
                        <a:t>83.4%</a:t>
                      </a:r>
                    </a:p>
                  </a:txBody>
                  <a:tcPr/>
                </a:tc>
                <a:tc>
                  <a:txBody>
                    <a:bodyPr/>
                    <a:lstStyle/>
                    <a:p>
                      <a:pPr algn="ctr"/>
                      <a:r>
                        <a:rPr lang="en-GB" sz="1050"/>
                        <a:t>80.9%</a:t>
                      </a:r>
                    </a:p>
                  </a:txBody>
                  <a:tcPr/>
                </a:tc>
                <a:tc>
                  <a:txBody>
                    <a:bodyPr/>
                    <a:lstStyle/>
                    <a:p>
                      <a:pPr algn="ctr"/>
                      <a:r>
                        <a:rPr lang="en-GB" sz="1050"/>
                        <a:t>79.0%</a:t>
                      </a:r>
                    </a:p>
                  </a:txBody>
                  <a:tcPr/>
                </a:tc>
                <a:extLst>
                  <a:ext uri="{0D108BD9-81ED-4DB2-BD59-A6C34878D82A}">
                    <a16:rowId xmlns:a16="http://schemas.microsoft.com/office/drawing/2014/main" val="685956209"/>
                  </a:ext>
                </a:extLst>
              </a:tr>
              <a:tr h="197960">
                <a:tc>
                  <a:txBody>
                    <a:bodyPr/>
                    <a:lstStyle/>
                    <a:p>
                      <a:r>
                        <a:rPr lang="en-US" sz="1050"/>
                        <a:t>Not Stated</a:t>
                      </a:r>
                      <a:endParaRPr lang="en-GB" sz="1050"/>
                    </a:p>
                  </a:txBody>
                  <a:tcPr/>
                </a:tc>
                <a:tc>
                  <a:txBody>
                    <a:bodyPr/>
                    <a:lstStyle/>
                    <a:p>
                      <a:pPr algn="ctr"/>
                      <a:r>
                        <a:rPr lang="en-GB" sz="1050"/>
                        <a:t>4.5%</a:t>
                      </a:r>
                    </a:p>
                  </a:txBody>
                  <a:tcPr/>
                </a:tc>
                <a:tc>
                  <a:txBody>
                    <a:bodyPr/>
                    <a:lstStyle/>
                    <a:p>
                      <a:pPr algn="ctr"/>
                      <a:r>
                        <a:rPr lang="en-GB" sz="1050"/>
                        <a:t>4.8%</a:t>
                      </a:r>
                    </a:p>
                  </a:txBody>
                  <a:tcPr/>
                </a:tc>
                <a:tc>
                  <a:txBody>
                    <a:bodyPr/>
                    <a:lstStyle/>
                    <a:p>
                      <a:pPr algn="ctr"/>
                      <a:r>
                        <a:rPr lang="en-GB" sz="1050"/>
                        <a:t>5.9%</a:t>
                      </a:r>
                    </a:p>
                  </a:txBody>
                  <a:tcPr/>
                </a:tc>
                <a:extLst>
                  <a:ext uri="{0D108BD9-81ED-4DB2-BD59-A6C34878D82A}">
                    <a16:rowId xmlns:a16="http://schemas.microsoft.com/office/drawing/2014/main" val="2728847132"/>
                  </a:ext>
                </a:extLst>
              </a:tr>
            </a:tbl>
          </a:graphicData>
        </a:graphic>
      </p:graphicFrame>
      <p:graphicFrame>
        <p:nvGraphicFramePr>
          <p:cNvPr id="21" name="Table 20">
            <a:extLst>
              <a:ext uri="{FF2B5EF4-FFF2-40B4-BE49-F238E27FC236}">
                <a16:creationId xmlns:a16="http://schemas.microsoft.com/office/drawing/2014/main" id="{3CF0A436-5A18-7DB9-037C-1E6CA820210A}"/>
              </a:ext>
            </a:extLst>
          </p:cNvPr>
          <p:cNvGraphicFramePr>
            <a:graphicFrameLocks noGrp="1"/>
          </p:cNvGraphicFramePr>
          <p:nvPr>
            <p:extLst>
              <p:ext uri="{D42A27DB-BD31-4B8C-83A1-F6EECF244321}">
                <p14:modId xmlns:p14="http://schemas.microsoft.com/office/powerpoint/2010/main" val="3755583037"/>
              </p:ext>
            </p:extLst>
          </p:nvPr>
        </p:nvGraphicFramePr>
        <p:xfrm>
          <a:off x="4917561" y="1408250"/>
          <a:ext cx="3803983" cy="1178062"/>
        </p:xfrm>
        <a:graphic>
          <a:graphicData uri="http://schemas.openxmlformats.org/drawingml/2006/table">
            <a:tbl>
              <a:tblPr firstRow="1" bandRow="1">
                <a:tableStyleId>{5940675A-B579-460E-94D1-54222C63F5DA}</a:tableStyleId>
              </a:tblPr>
              <a:tblGrid>
                <a:gridCol w="1540825">
                  <a:extLst>
                    <a:ext uri="{9D8B030D-6E8A-4147-A177-3AD203B41FA5}">
                      <a16:colId xmlns:a16="http://schemas.microsoft.com/office/drawing/2014/main" val="1753811801"/>
                    </a:ext>
                  </a:extLst>
                </a:gridCol>
                <a:gridCol w="792494">
                  <a:extLst>
                    <a:ext uri="{9D8B030D-6E8A-4147-A177-3AD203B41FA5}">
                      <a16:colId xmlns:a16="http://schemas.microsoft.com/office/drawing/2014/main" val="3923342636"/>
                    </a:ext>
                  </a:extLst>
                </a:gridCol>
                <a:gridCol w="792494">
                  <a:extLst>
                    <a:ext uri="{9D8B030D-6E8A-4147-A177-3AD203B41FA5}">
                      <a16:colId xmlns:a16="http://schemas.microsoft.com/office/drawing/2014/main" val="38223897"/>
                    </a:ext>
                  </a:extLst>
                </a:gridCol>
                <a:gridCol w="678170">
                  <a:extLst>
                    <a:ext uri="{9D8B030D-6E8A-4147-A177-3AD203B41FA5}">
                      <a16:colId xmlns:a16="http://schemas.microsoft.com/office/drawing/2014/main" val="3432899517"/>
                    </a:ext>
                  </a:extLst>
                </a:gridCol>
              </a:tblGrid>
              <a:tr h="211688">
                <a:tc>
                  <a:txBody>
                    <a:bodyPr/>
                    <a:lstStyle/>
                    <a:p>
                      <a:pPr algn="l"/>
                      <a:r>
                        <a:rPr lang="en-US" sz="1050" b="1">
                          <a:solidFill>
                            <a:schemeClr val="tx1"/>
                          </a:solidFill>
                        </a:rPr>
                        <a:t>Sexual Orientation</a:t>
                      </a:r>
                      <a:endParaRPr lang="en-GB" sz="1050" b="1">
                        <a:solidFill>
                          <a:schemeClr val="tx1"/>
                        </a:solidFill>
                      </a:endParaRPr>
                    </a:p>
                  </a:txBody>
                  <a:tcPr>
                    <a:solidFill>
                      <a:schemeClr val="bg1">
                        <a:lumMod val="85000"/>
                      </a:schemeClr>
                    </a:solidFill>
                  </a:tcPr>
                </a:tc>
                <a:tc>
                  <a:txBody>
                    <a:bodyPr/>
                    <a:lstStyle/>
                    <a:p>
                      <a:pPr algn="ctr"/>
                      <a:r>
                        <a:rPr lang="en-GB" sz="1050" b="1">
                          <a:solidFill>
                            <a:schemeClr val="tx1"/>
                          </a:solidFill>
                        </a:rPr>
                        <a:t>R&amp;R</a:t>
                      </a:r>
                    </a:p>
                    <a:p>
                      <a:pPr algn="ctr"/>
                      <a:r>
                        <a:rPr lang="en-GB" sz="1050" b="1">
                          <a:solidFill>
                            <a:schemeClr val="tx1"/>
                          </a:solidFill>
                        </a:rPr>
                        <a:t>23-24%</a:t>
                      </a:r>
                    </a:p>
                  </a:txBody>
                  <a:tcPr>
                    <a:solidFill>
                      <a:schemeClr val="bg1">
                        <a:lumMod val="85000"/>
                      </a:schemeClr>
                    </a:solidFill>
                  </a:tcPr>
                </a:tc>
                <a:tc>
                  <a:txBody>
                    <a:bodyPr/>
                    <a:lstStyle/>
                    <a:p>
                      <a:pPr algn="ctr"/>
                      <a:r>
                        <a:rPr lang="en-GB" sz="1050" b="1">
                          <a:solidFill>
                            <a:schemeClr val="tx1"/>
                          </a:solidFill>
                        </a:rPr>
                        <a:t>R&amp;R </a:t>
                      </a:r>
                    </a:p>
                    <a:p>
                      <a:pPr algn="ctr"/>
                      <a:r>
                        <a:rPr lang="en-GB" sz="1050" b="1">
                          <a:solidFill>
                            <a:schemeClr val="tx1"/>
                          </a:solidFill>
                        </a:rPr>
                        <a:t>24-25 %</a:t>
                      </a:r>
                    </a:p>
                  </a:txBody>
                  <a:tcPr>
                    <a:solidFill>
                      <a:schemeClr val="bg1">
                        <a:lumMod val="85000"/>
                      </a:schemeClr>
                    </a:solidFill>
                  </a:tcPr>
                </a:tc>
                <a:tc>
                  <a:txBody>
                    <a:bodyPr/>
                    <a:lstStyle/>
                    <a:p>
                      <a:pPr algn="ctr"/>
                      <a:r>
                        <a:rPr lang="en-GB" sz="1050" b="1">
                          <a:solidFill>
                            <a:schemeClr val="tx1"/>
                          </a:solidFill>
                        </a:rPr>
                        <a:t>*CQC Rep %</a:t>
                      </a: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LGB+</a:t>
                      </a:r>
                      <a:endParaRPr lang="en-GB" sz="1050"/>
                    </a:p>
                  </a:txBody>
                  <a:tcPr>
                    <a:solidFill>
                      <a:schemeClr val="bg1"/>
                    </a:solidFill>
                  </a:tcPr>
                </a:tc>
                <a:tc>
                  <a:txBody>
                    <a:bodyPr/>
                    <a:lstStyle/>
                    <a:p>
                      <a:pPr algn="ctr"/>
                      <a:r>
                        <a:rPr lang="en-GB" sz="1050"/>
                        <a:t>7.4%</a:t>
                      </a:r>
                    </a:p>
                  </a:txBody>
                  <a:tcPr>
                    <a:solidFill>
                      <a:schemeClr val="bg1"/>
                    </a:solidFill>
                  </a:tcPr>
                </a:tc>
                <a:tc>
                  <a:txBody>
                    <a:bodyPr/>
                    <a:lstStyle/>
                    <a:p>
                      <a:pPr algn="ctr"/>
                      <a:r>
                        <a:rPr lang="en-GB" sz="1050"/>
                        <a:t>9.0%</a:t>
                      </a:r>
                    </a:p>
                  </a:txBody>
                  <a:tcPr>
                    <a:solidFill>
                      <a:schemeClr val="bg1"/>
                    </a:solidFill>
                  </a:tcPr>
                </a:tc>
                <a:tc>
                  <a:txBody>
                    <a:bodyPr/>
                    <a:lstStyle/>
                    <a:p>
                      <a:pPr algn="ctr"/>
                      <a:r>
                        <a:rPr lang="en-GB" sz="1050"/>
                        <a:t>8.0%</a:t>
                      </a:r>
                    </a:p>
                  </a:txBody>
                  <a:tcPr>
                    <a:solidFill>
                      <a:schemeClr val="bg1"/>
                    </a:solidFill>
                  </a:tcPr>
                </a:tc>
                <a:extLst>
                  <a:ext uri="{0D108BD9-81ED-4DB2-BD59-A6C34878D82A}">
                    <a16:rowId xmlns:a16="http://schemas.microsoft.com/office/drawing/2014/main" val="3268909697"/>
                  </a:ext>
                </a:extLst>
              </a:tr>
              <a:tr h="211688">
                <a:tc>
                  <a:txBody>
                    <a:bodyPr/>
                    <a:lstStyle/>
                    <a:p>
                      <a:r>
                        <a:rPr lang="en-US" sz="1050"/>
                        <a:t>Heterosexual</a:t>
                      </a:r>
                      <a:endParaRPr lang="en-GB" sz="1050"/>
                    </a:p>
                  </a:txBody>
                  <a:tcPr>
                    <a:solidFill>
                      <a:schemeClr val="bg1"/>
                    </a:solidFill>
                  </a:tcPr>
                </a:tc>
                <a:tc>
                  <a:txBody>
                    <a:bodyPr/>
                    <a:lstStyle/>
                    <a:p>
                      <a:pPr algn="ctr"/>
                      <a:r>
                        <a:rPr lang="en-GB" sz="1050"/>
                        <a:t>80.3%</a:t>
                      </a:r>
                    </a:p>
                  </a:txBody>
                  <a:tcPr>
                    <a:solidFill>
                      <a:schemeClr val="bg1"/>
                    </a:solidFill>
                  </a:tcPr>
                </a:tc>
                <a:tc>
                  <a:txBody>
                    <a:bodyPr/>
                    <a:lstStyle/>
                    <a:p>
                      <a:pPr algn="ctr"/>
                      <a:r>
                        <a:rPr lang="en-GB" sz="1050"/>
                        <a:t>78.7%</a:t>
                      </a:r>
                    </a:p>
                  </a:txBody>
                  <a:tcPr>
                    <a:solidFill>
                      <a:schemeClr val="bg1"/>
                    </a:solidFill>
                  </a:tcPr>
                </a:tc>
                <a:tc>
                  <a:txBody>
                    <a:bodyPr/>
                    <a:lstStyle/>
                    <a:p>
                      <a:pPr algn="ctr"/>
                      <a:r>
                        <a:rPr lang="en-GB" sz="1050"/>
                        <a:t>79.4%</a:t>
                      </a:r>
                    </a:p>
                  </a:txBody>
                  <a:tcPr>
                    <a:solidFill>
                      <a:schemeClr val="bg1"/>
                    </a:solidFill>
                  </a:tcPr>
                </a:tc>
                <a:extLst>
                  <a:ext uri="{0D108BD9-81ED-4DB2-BD59-A6C34878D82A}">
                    <a16:rowId xmlns:a16="http://schemas.microsoft.com/office/drawing/2014/main" val="685956209"/>
                  </a:ext>
                </a:extLst>
              </a:tr>
              <a:tr h="197960">
                <a:tc>
                  <a:txBody>
                    <a:bodyPr/>
                    <a:lstStyle/>
                    <a:p>
                      <a:r>
                        <a:rPr lang="en-US" sz="1050"/>
                        <a:t>Not Stated</a:t>
                      </a:r>
                      <a:endParaRPr lang="en-GB" sz="1050"/>
                    </a:p>
                  </a:txBody>
                  <a:tcPr>
                    <a:solidFill>
                      <a:schemeClr val="bg1"/>
                    </a:solidFill>
                  </a:tcPr>
                </a:tc>
                <a:tc>
                  <a:txBody>
                    <a:bodyPr/>
                    <a:lstStyle/>
                    <a:p>
                      <a:pPr algn="ctr"/>
                      <a:r>
                        <a:rPr lang="en-GB" sz="1050"/>
                        <a:t>12.2%</a:t>
                      </a:r>
                    </a:p>
                  </a:txBody>
                  <a:tcPr>
                    <a:solidFill>
                      <a:schemeClr val="bg1"/>
                    </a:solidFill>
                  </a:tcPr>
                </a:tc>
                <a:tc>
                  <a:txBody>
                    <a:bodyPr/>
                    <a:lstStyle/>
                    <a:p>
                      <a:pPr algn="ctr"/>
                      <a:r>
                        <a:rPr lang="en-GB" sz="1050"/>
                        <a:t>12.3%</a:t>
                      </a:r>
                    </a:p>
                  </a:txBody>
                  <a:tcPr>
                    <a:solidFill>
                      <a:schemeClr val="bg1"/>
                    </a:solidFill>
                  </a:tcPr>
                </a:tc>
                <a:tc>
                  <a:txBody>
                    <a:bodyPr/>
                    <a:lstStyle/>
                    <a:p>
                      <a:pPr algn="ctr"/>
                      <a:r>
                        <a:rPr lang="en-GB" sz="1050"/>
                        <a:t>12.6%</a:t>
                      </a:r>
                    </a:p>
                  </a:txBody>
                  <a:tcPr>
                    <a:solidFill>
                      <a:schemeClr val="bg1"/>
                    </a:solidFill>
                  </a:tcPr>
                </a:tc>
                <a:extLst>
                  <a:ext uri="{0D108BD9-81ED-4DB2-BD59-A6C34878D82A}">
                    <a16:rowId xmlns:a16="http://schemas.microsoft.com/office/drawing/2014/main" val="2728847132"/>
                  </a:ext>
                </a:extLst>
              </a:tr>
            </a:tbl>
          </a:graphicData>
        </a:graphic>
      </p:graphicFrame>
      <p:graphicFrame>
        <p:nvGraphicFramePr>
          <p:cNvPr id="22" name="Table 21">
            <a:extLst>
              <a:ext uri="{FF2B5EF4-FFF2-40B4-BE49-F238E27FC236}">
                <a16:creationId xmlns:a16="http://schemas.microsoft.com/office/drawing/2014/main" id="{62F9BAC3-6801-B9C8-BFE2-E8D928A869CD}"/>
              </a:ext>
            </a:extLst>
          </p:cNvPr>
          <p:cNvGraphicFramePr>
            <a:graphicFrameLocks noGrp="1"/>
          </p:cNvGraphicFramePr>
          <p:nvPr>
            <p:extLst>
              <p:ext uri="{D42A27DB-BD31-4B8C-83A1-F6EECF244321}">
                <p14:modId xmlns:p14="http://schemas.microsoft.com/office/powerpoint/2010/main" val="1577502563"/>
              </p:ext>
            </p:extLst>
          </p:nvPr>
        </p:nvGraphicFramePr>
        <p:xfrm>
          <a:off x="241726" y="3236946"/>
          <a:ext cx="2526724" cy="1086622"/>
        </p:xfrm>
        <a:graphic>
          <a:graphicData uri="http://schemas.openxmlformats.org/drawingml/2006/table">
            <a:tbl>
              <a:tblPr firstRow="1" bandRow="1">
                <a:tableStyleId>{5940675A-B579-460E-94D1-54222C63F5DA}</a:tableStyleId>
              </a:tblPr>
              <a:tblGrid>
                <a:gridCol w="673860">
                  <a:extLst>
                    <a:ext uri="{9D8B030D-6E8A-4147-A177-3AD203B41FA5}">
                      <a16:colId xmlns:a16="http://schemas.microsoft.com/office/drawing/2014/main" val="1753811801"/>
                    </a:ext>
                  </a:extLst>
                </a:gridCol>
                <a:gridCol w="637674">
                  <a:extLst>
                    <a:ext uri="{9D8B030D-6E8A-4147-A177-3AD203B41FA5}">
                      <a16:colId xmlns:a16="http://schemas.microsoft.com/office/drawing/2014/main" val="1454139383"/>
                    </a:ext>
                  </a:extLst>
                </a:gridCol>
                <a:gridCol w="613610">
                  <a:extLst>
                    <a:ext uri="{9D8B030D-6E8A-4147-A177-3AD203B41FA5}">
                      <a16:colId xmlns:a16="http://schemas.microsoft.com/office/drawing/2014/main" val="38223897"/>
                    </a:ext>
                  </a:extLst>
                </a:gridCol>
                <a:gridCol w="601580">
                  <a:extLst>
                    <a:ext uri="{9D8B030D-6E8A-4147-A177-3AD203B41FA5}">
                      <a16:colId xmlns:a16="http://schemas.microsoft.com/office/drawing/2014/main" val="3320164453"/>
                    </a:ext>
                  </a:extLst>
                </a:gridCol>
              </a:tblGrid>
              <a:tr h="211688">
                <a:tc>
                  <a:txBody>
                    <a:bodyPr/>
                    <a:lstStyle/>
                    <a:p>
                      <a:pPr algn="l"/>
                      <a:r>
                        <a:rPr lang="en-US" sz="1050" b="1">
                          <a:solidFill>
                            <a:schemeClr val="tx1"/>
                          </a:solidFill>
                        </a:rPr>
                        <a:t>Sex</a:t>
                      </a:r>
                      <a:endParaRPr lang="en-GB" sz="1050" b="1">
                        <a:solidFill>
                          <a:schemeClr val="tx1"/>
                        </a:solidFill>
                      </a:endParaRPr>
                    </a:p>
                  </a:txBody>
                  <a:tcPr>
                    <a:solidFill>
                      <a:schemeClr val="bg1">
                        <a:lumMod val="85000"/>
                      </a:schemeClr>
                    </a:solidFill>
                  </a:tcPr>
                </a:tc>
                <a:tc>
                  <a:txBody>
                    <a:bodyPr/>
                    <a:lstStyle/>
                    <a:p>
                      <a:pPr algn="ctr"/>
                      <a:r>
                        <a:rPr lang="en-GB" sz="1050" b="1">
                          <a:solidFill>
                            <a:schemeClr val="tx1"/>
                          </a:solidFill>
                        </a:rPr>
                        <a:t>R&amp;R </a:t>
                      </a:r>
                    </a:p>
                    <a:p>
                      <a:pPr algn="ctr"/>
                      <a:r>
                        <a:rPr lang="en-GB" sz="1050" b="1">
                          <a:solidFill>
                            <a:schemeClr val="tx1"/>
                          </a:solidFill>
                        </a:rPr>
                        <a:t>23-24 %</a:t>
                      </a:r>
                    </a:p>
                  </a:txBody>
                  <a:tcPr>
                    <a:solidFill>
                      <a:schemeClr val="bg1">
                        <a:lumMod val="85000"/>
                      </a:schemeClr>
                    </a:solidFill>
                  </a:tcPr>
                </a:tc>
                <a:tc>
                  <a:txBody>
                    <a:bodyPr/>
                    <a:lstStyle/>
                    <a:p>
                      <a:pPr algn="ctr"/>
                      <a:r>
                        <a:rPr lang="en-GB" sz="1050" b="1">
                          <a:solidFill>
                            <a:schemeClr val="tx1"/>
                          </a:solidFill>
                        </a:rPr>
                        <a:t>R&amp;R </a:t>
                      </a:r>
                    </a:p>
                    <a:p>
                      <a:pPr algn="ctr"/>
                      <a:r>
                        <a:rPr lang="en-GB" sz="1050" b="1">
                          <a:solidFill>
                            <a:schemeClr val="tx1"/>
                          </a:solidFill>
                        </a:rPr>
                        <a:t>24-25 %</a:t>
                      </a:r>
                    </a:p>
                  </a:txBody>
                  <a:tcPr>
                    <a:solidFill>
                      <a:schemeClr val="bg1">
                        <a:lumMod val="85000"/>
                      </a:schemeClr>
                    </a:solidFill>
                  </a:tcPr>
                </a:tc>
                <a:tc>
                  <a:txBody>
                    <a:bodyPr/>
                    <a:lstStyle/>
                    <a:p>
                      <a:pPr algn="ctr"/>
                      <a:r>
                        <a:rPr lang="en-GB" sz="1050" b="1">
                          <a:solidFill>
                            <a:schemeClr val="tx1"/>
                          </a:solidFill>
                        </a:rPr>
                        <a:t>*CQC Rep %</a:t>
                      </a: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Female</a:t>
                      </a:r>
                      <a:endParaRPr lang="en-GB" sz="1050"/>
                    </a:p>
                  </a:txBody>
                  <a:tcPr/>
                </a:tc>
                <a:tc>
                  <a:txBody>
                    <a:bodyPr/>
                    <a:lstStyle/>
                    <a:p>
                      <a:pPr algn="ctr"/>
                      <a:r>
                        <a:rPr lang="en-GB" sz="1050"/>
                        <a:t>74.6%</a:t>
                      </a:r>
                    </a:p>
                  </a:txBody>
                  <a:tcPr/>
                </a:tc>
                <a:tc>
                  <a:txBody>
                    <a:bodyPr/>
                    <a:lstStyle/>
                    <a:p>
                      <a:pPr algn="ctr"/>
                      <a:r>
                        <a:rPr lang="en-GB" sz="1050"/>
                        <a:t>72.9%</a:t>
                      </a:r>
                    </a:p>
                  </a:txBody>
                  <a:tcPr/>
                </a:tc>
                <a:tc>
                  <a:txBody>
                    <a:bodyPr/>
                    <a:lstStyle/>
                    <a:p>
                      <a:pPr algn="ctr"/>
                      <a:r>
                        <a:rPr lang="en-GB" sz="1050"/>
                        <a:t>72.8%</a:t>
                      </a:r>
                    </a:p>
                  </a:txBody>
                  <a:tcPr/>
                </a:tc>
                <a:extLst>
                  <a:ext uri="{0D108BD9-81ED-4DB2-BD59-A6C34878D82A}">
                    <a16:rowId xmlns:a16="http://schemas.microsoft.com/office/drawing/2014/main" val="3268909697"/>
                  </a:ext>
                </a:extLst>
              </a:tr>
              <a:tr h="211688">
                <a:tc>
                  <a:txBody>
                    <a:bodyPr/>
                    <a:lstStyle/>
                    <a:p>
                      <a:r>
                        <a:rPr lang="en-US" sz="1050"/>
                        <a:t>Male</a:t>
                      </a:r>
                      <a:endParaRPr lang="en-GB" sz="1050"/>
                    </a:p>
                  </a:txBody>
                  <a:tcPr/>
                </a:tc>
                <a:tc>
                  <a:txBody>
                    <a:bodyPr/>
                    <a:lstStyle/>
                    <a:p>
                      <a:pPr algn="ctr"/>
                      <a:r>
                        <a:rPr lang="en-GB" sz="1050"/>
                        <a:t>25.4%</a:t>
                      </a:r>
                    </a:p>
                  </a:txBody>
                  <a:tcPr/>
                </a:tc>
                <a:tc>
                  <a:txBody>
                    <a:bodyPr/>
                    <a:lstStyle/>
                    <a:p>
                      <a:pPr algn="ctr"/>
                      <a:r>
                        <a:rPr lang="en-GB" sz="1050"/>
                        <a:t>27.1%</a:t>
                      </a:r>
                    </a:p>
                  </a:txBody>
                  <a:tcPr/>
                </a:tc>
                <a:tc>
                  <a:txBody>
                    <a:bodyPr/>
                    <a:lstStyle/>
                    <a:p>
                      <a:pPr algn="ctr"/>
                      <a:r>
                        <a:rPr lang="en-GB" sz="1050"/>
                        <a:t>27.%</a:t>
                      </a:r>
                    </a:p>
                  </a:txBody>
                  <a:tcPr/>
                </a:tc>
                <a:extLst>
                  <a:ext uri="{0D108BD9-81ED-4DB2-BD59-A6C34878D82A}">
                    <a16:rowId xmlns:a16="http://schemas.microsoft.com/office/drawing/2014/main" val="685956209"/>
                  </a:ext>
                </a:extLst>
              </a:tr>
            </a:tbl>
          </a:graphicData>
        </a:graphic>
      </p:graphicFrame>
      <p:graphicFrame>
        <p:nvGraphicFramePr>
          <p:cNvPr id="23" name="Table 22">
            <a:extLst>
              <a:ext uri="{FF2B5EF4-FFF2-40B4-BE49-F238E27FC236}">
                <a16:creationId xmlns:a16="http://schemas.microsoft.com/office/drawing/2014/main" id="{D5087590-ACED-99AC-ECE8-A465DCF56FAA}"/>
              </a:ext>
            </a:extLst>
          </p:cNvPr>
          <p:cNvGraphicFramePr>
            <a:graphicFrameLocks noGrp="1"/>
          </p:cNvGraphicFramePr>
          <p:nvPr>
            <p:extLst>
              <p:ext uri="{D42A27DB-BD31-4B8C-83A1-F6EECF244321}">
                <p14:modId xmlns:p14="http://schemas.microsoft.com/office/powerpoint/2010/main" val="1563116548"/>
              </p:ext>
            </p:extLst>
          </p:nvPr>
        </p:nvGraphicFramePr>
        <p:xfrm>
          <a:off x="241726" y="4571421"/>
          <a:ext cx="3067733" cy="1693184"/>
        </p:xfrm>
        <a:graphic>
          <a:graphicData uri="http://schemas.openxmlformats.org/drawingml/2006/table">
            <a:tbl>
              <a:tblPr firstRow="1" bandRow="1">
                <a:tableStyleId>{5940675A-B579-460E-94D1-54222C63F5DA}</a:tableStyleId>
              </a:tblPr>
              <a:tblGrid>
                <a:gridCol w="991647">
                  <a:extLst>
                    <a:ext uri="{9D8B030D-6E8A-4147-A177-3AD203B41FA5}">
                      <a16:colId xmlns:a16="http://schemas.microsoft.com/office/drawing/2014/main" val="1753811801"/>
                    </a:ext>
                  </a:extLst>
                </a:gridCol>
                <a:gridCol w="740582">
                  <a:extLst>
                    <a:ext uri="{9D8B030D-6E8A-4147-A177-3AD203B41FA5}">
                      <a16:colId xmlns:a16="http://schemas.microsoft.com/office/drawing/2014/main" val="4036527526"/>
                    </a:ext>
                  </a:extLst>
                </a:gridCol>
                <a:gridCol w="733926">
                  <a:extLst>
                    <a:ext uri="{9D8B030D-6E8A-4147-A177-3AD203B41FA5}">
                      <a16:colId xmlns:a16="http://schemas.microsoft.com/office/drawing/2014/main" val="38223897"/>
                    </a:ext>
                  </a:extLst>
                </a:gridCol>
                <a:gridCol w="601578">
                  <a:extLst>
                    <a:ext uri="{9D8B030D-6E8A-4147-A177-3AD203B41FA5}">
                      <a16:colId xmlns:a16="http://schemas.microsoft.com/office/drawing/2014/main" val="3947652489"/>
                    </a:ext>
                  </a:extLst>
                </a:gridCol>
              </a:tblGrid>
              <a:tr h="211688">
                <a:tc>
                  <a:txBody>
                    <a:bodyPr/>
                    <a:lstStyle/>
                    <a:p>
                      <a:pPr algn="l"/>
                      <a:r>
                        <a:rPr lang="en-US" sz="1050" b="1">
                          <a:solidFill>
                            <a:schemeClr val="tx1"/>
                          </a:solidFill>
                        </a:rPr>
                        <a:t>Age</a:t>
                      </a:r>
                      <a:endParaRPr lang="en-GB" sz="1050" b="1">
                        <a:solidFill>
                          <a:schemeClr val="tx1"/>
                        </a:solidFill>
                      </a:endParaRPr>
                    </a:p>
                  </a:txBody>
                  <a:tcPr>
                    <a:solidFill>
                      <a:schemeClr val="bg1">
                        <a:lumMod val="85000"/>
                      </a:schemeClr>
                    </a:solidFill>
                  </a:tcPr>
                </a:tc>
                <a:tc>
                  <a:txBody>
                    <a:bodyPr/>
                    <a:lstStyle/>
                    <a:p>
                      <a:pPr algn="ctr"/>
                      <a:r>
                        <a:rPr lang="en-GB" sz="1050" b="1">
                          <a:solidFill>
                            <a:schemeClr val="tx1"/>
                          </a:solidFill>
                        </a:rPr>
                        <a:t>R&amp;R </a:t>
                      </a:r>
                    </a:p>
                    <a:p>
                      <a:pPr algn="ctr"/>
                      <a:r>
                        <a:rPr lang="en-GB" sz="1050" b="1">
                          <a:solidFill>
                            <a:schemeClr val="tx1"/>
                          </a:solidFill>
                        </a:rPr>
                        <a:t>23-24 %</a:t>
                      </a:r>
                    </a:p>
                  </a:txBody>
                  <a:tcPr>
                    <a:solidFill>
                      <a:schemeClr val="bg1">
                        <a:lumMod val="85000"/>
                      </a:schemeClr>
                    </a:solidFill>
                  </a:tcPr>
                </a:tc>
                <a:tc>
                  <a:txBody>
                    <a:bodyPr/>
                    <a:lstStyle/>
                    <a:p>
                      <a:pPr algn="ctr"/>
                      <a:r>
                        <a:rPr lang="en-GB" sz="1050" b="1">
                          <a:solidFill>
                            <a:schemeClr val="tx1"/>
                          </a:solidFill>
                        </a:rPr>
                        <a:t>R&amp;R </a:t>
                      </a:r>
                    </a:p>
                    <a:p>
                      <a:pPr algn="ctr"/>
                      <a:r>
                        <a:rPr lang="en-GB" sz="1050" b="1">
                          <a:solidFill>
                            <a:schemeClr val="tx1"/>
                          </a:solidFill>
                        </a:rPr>
                        <a:t>24-25 %</a:t>
                      </a:r>
                    </a:p>
                  </a:txBody>
                  <a:tcPr>
                    <a:solidFill>
                      <a:schemeClr val="bg1">
                        <a:lumMod val="85000"/>
                      </a:schemeClr>
                    </a:solidFill>
                  </a:tcPr>
                </a:tc>
                <a:tc>
                  <a:txBody>
                    <a:bodyPr/>
                    <a:lstStyle/>
                    <a:p>
                      <a:pPr algn="ctr"/>
                      <a:r>
                        <a:rPr lang="en-GB" sz="1050" b="1">
                          <a:solidFill>
                            <a:schemeClr val="tx1"/>
                          </a:solidFill>
                        </a:rPr>
                        <a:t>*CQC Rep %</a:t>
                      </a: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21 - 30</a:t>
                      </a:r>
                      <a:endParaRPr lang="en-GB" sz="1050"/>
                    </a:p>
                  </a:txBody>
                  <a:tcPr>
                    <a:solidFill>
                      <a:schemeClr val="bg1"/>
                    </a:solidFill>
                  </a:tcPr>
                </a:tc>
                <a:tc>
                  <a:txBody>
                    <a:bodyPr/>
                    <a:lstStyle/>
                    <a:p>
                      <a:pPr algn="ctr"/>
                      <a:r>
                        <a:rPr lang="en-GB" sz="1050"/>
                        <a:t>6.8%</a:t>
                      </a:r>
                    </a:p>
                  </a:txBody>
                  <a:tcPr>
                    <a:solidFill>
                      <a:schemeClr val="bg1"/>
                    </a:solidFill>
                  </a:tcPr>
                </a:tc>
                <a:tc>
                  <a:txBody>
                    <a:bodyPr/>
                    <a:lstStyle/>
                    <a:p>
                      <a:pPr algn="ctr"/>
                      <a:r>
                        <a:rPr lang="en-GB" sz="1050"/>
                        <a:t>5.6%</a:t>
                      </a:r>
                    </a:p>
                  </a:txBody>
                  <a:tcPr>
                    <a:solidFill>
                      <a:schemeClr val="bg1"/>
                    </a:solidFill>
                  </a:tcPr>
                </a:tc>
                <a:tc>
                  <a:txBody>
                    <a:bodyPr/>
                    <a:lstStyle/>
                    <a:p>
                      <a:pPr algn="ctr"/>
                      <a:r>
                        <a:rPr lang="en-GB" sz="1050"/>
                        <a:t>7.5%</a:t>
                      </a:r>
                    </a:p>
                  </a:txBody>
                  <a:tcPr>
                    <a:solidFill>
                      <a:schemeClr val="bg1"/>
                    </a:solidFill>
                  </a:tcPr>
                </a:tc>
                <a:extLst>
                  <a:ext uri="{0D108BD9-81ED-4DB2-BD59-A6C34878D82A}">
                    <a16:rowId xmlns:a16="http://schemas.microsoft.com/office/drawing/2014/main" val="352503237"/>
                  </a:ext>
                </a:extLst>
              </a:tr>
              <a:tr h="263662">
                <a:tc>
                  <a:txBody>
                    <a:bodyPr/>
                    <a:lstStyle/>
                    <a:p>
                      <a:r>
                        <a:rPr lang="en-US" sz="1050"/>
                        <a:t>31 - 40</a:t>
                      </a:r>
                      <a:endParaRPr lang="en-GB" sz="1050"/>
                    </a:p>
                  </a:txBody>
                  <a:tcPr>
                    <a:solidFill>
                      <a:schemeClr val="bg1"/>
                    </a:solidFill>
                  </a:tcPr>
                </a:tc>
                <a:tc>
                  <a:txBody>
                    <a:bodyPr/>
                    <a:lstStyle/>
                    <a:p>
                      <a:pPr algn="ctr"/>
                      <a:r>
                        <a:rPr lang="en-GB" sz="1050"/>
                        <a:t>29.5%</a:t>
                      </a:r>
                    </a:p>
                  </a:txBody>
                  <a:tcPr>
                    <a:solidFill>
                      <a:schemeClr val="bg1"/>
                    </a:solidFill>
                  </a:tcPr>
                </a:tc>
                <a:tc>
                  <a:txBody>
                    <a:bodyPr/>
                    <a:lstStyle/>
                    <a:p>
                      <a:pPr algn="ctr"/>
                      <a:r>
                        <a:rPr lang="en-GB" sz="1050"/>
                        <a:t>26.4%</a:t>
                      </a:r>
                    </a:p>
                  </a:txBody>
                  <a:tcPr>
                    <a:solidFill>
                      <a:schemeClr val="bg1"/>
                    </a:solidFill>
                  </a:tcPr>
                </a:tc>
                <a:tc>
                  <a:txBody>
                    <a:bodyPr/>
                    <a:lstStyle/>
                    <a:p>
                      <a:pPr algn="ctr"/>
                      <a:r>
                        <a:rPr lang="en-GB" sz="1050"/>
                        <a:t>27.9%</a:t>
                      </a:r>
                    </a:p>
                  </a:txBody>
                  <a:tcPr>
                    <a:solidFill>
                      <a:schemeClr val="bg1"/>
                    </a:solidFill>
                  </a:tcPr>
                </a:tc>
                <a:extLst>
                  <a:ext uri="{0D108BD9-81ED-4DB2-BD59-A6C34878D82A}">
                    <a16:rowId xmlns:a16="http://schemas.microsoft.com/office/drawing/2014/main" val="3268909697"/>
                  </a:ext>
                </a:extLst>
              </a:tr>
              <a:tr h="211688">
                <a:tc>
                  <a:txBody>
                    <a:bodyPr/>
                    <a:lstStyle/>
                    <a:p>
                      <a:r>
                        <a:rPr lang="en-US" sz="1050"/>
                        <a:t>41 - 50 </a:t>
                      </a:r>
                      <a:endParaRPr lang="en-GB" sz="1050"/>
                    </a:p>
                  </a:txBody>
                  <a:tcPr>
                    <a:solidFill>
                      <a:schemeClr val="bg1"/>
                    </a:solidFill>
                  </a:tcPr>
                </a:tc>
                <a:tc>
                  <a:txBody>
                    <a:bodyPr/>
                    <a:lstStyle/>
                    <a:p>
                      <a:pPr algn="ctr"/>
                      <a:r>
                        <a:rPr lang="en-GB" sz="1050"/>
                        <a:t>29.9%</a:t>
                      </a:r>
                    </a:p>
                  </a:txBody>
                  <a:tcPr>
                    <a:solidFill>
                      <a:schemeClr val="bg1"/>
                    </a:solidFill>
                  </a:tcPr>
                </a:tc>
                <a:tc>
                  <a:txBody>
                    <a:bodyPr/>
                    <a:lstStyle/>
                    <a:p>
                      <a:pPr algn="ctr"/>
                      <a:r>
                        <a:rPr lang="en-GB" sz="1050"/>
                        <a:t>33.6%</a:t>
                      </a:r>
                    </a:p>
                  </a:txBody>
                  <a:tcPr>
                    <a:solidFill>
                      <a:schemeClr val="bg1"/>
                    </a:solidFill>
                  </a:tcPr>
                </a:tc>
                <a:tc>
                  <a:txBody>
                    <a:bodyPr/>
                    <a:lstStyle/>
                    <a:p>
                      <a:pPr algn="ctr"/>
                      <a:r>
                        <a:rPr lang="en-GB" sz="1050"/>
                        <a:t>28.9%</a:t>
                      </a:r>
                    </a:p>
                  </a:txBody>
                  <a:tcPr>
                    <a:solidFill>
                      <a:schemeClr val="bg1"/>
                    </a:solidFill>
                  </a:tcPr>
                </a:tc>
                <a:extLst>
                  <a:ext uri="{0D108BD9-81ED-4DB2-BD59-A6C34878D82A}">
                    <a16:rowId xmlns:a16="http://schemas.microsoft.com/office/drawing/2014/main" val="685956209"/>
                  </a:ext>
                </a:extLst>
              </a:tr>
              <a:tr h="197960">
                <a:tc>
                  <a:txBody>
                    <a:bodyPr/>
                    <a:lstStyle/>
                    <a:p>
                      <a:r>
                        <a:rPr lang="en-US" sz="1050"/>
                        <a:t>51 - 60 </a:t>
                      </a:r>
                      <a:endParaRPr lang="en-GB" sz="1050"/>
                    </a:p>
                  </a:txBody>
                  <a:tcPr>
                    <a:solidFill>
                      <a:schemeClr val="bg1"/>
                    </a:solidFill>
                  </a:tcPr>
                </a:tc>
                <a:tc>
                  <a:txBody>
                    <a:bodyPr/>
                    <a:lstStyle/>
                    <a:p>
                      <a:pPr algn="ctr"/>
                      <a:r>
                        <a:rPr lang="en-GB" sz="1050"/>
                        <a:t>26.9%</a:t>
                      </a:r>
                    </a:p>
                  </a:txBody>
                  <a:tcPr>
                    <a:solidFill>
                      <a:schemeClr val="bg1"/>
                    </a:solidFill>
                  </a:tcPr>
                </a:tc>
                <a:tc>
                  <a:txBody>
                    <a:bodyPr/>
                    <a:lstStyle/>
                    <a:p>
                      <a:pPr algn="ctr"/>
                      <a:r>
                        <a:rPr lang="en-GB" sz="1050"/>
                        <a:t>26.2%</a:t>
                      </a:r>
                    </a:p>
                  </a:txBody>
                  <a:tcPr>
                    <a:solidFill>
                      <a:schemeClr val="bg1"/>
                    </a:solidFill>
                  </a:tcPr>
                </a:tc>
                <a:tc>
                  <a:txBody>
                    <a:bodyPr/>
                    <a:lstStyle/>
                    <a:p>
                      <a:pPr algn="ctr"/>
                      <a:r>
                        <a:rPr lang="en-GB" sz="1050"/>
                        <a:t>25.7%</a:t>
                      </a:r>
                    </a:p>
                  </a:txBody>
                  <a:tcPr>
                    <a:solidFill>
                      <a:schemeClr val="bg1"/>
                    </a:solidFill>
                  </a:tcPr>
                </a:tc>
                <a:extLst>
                  <a:ext uri="{0D108BD9-81ED-4DB2-BD59-A6C34878D82A}">
                    <a16:rowId xmlns:a16="http://schemas.microsoft.com/office/drawing/2014/main" val="2728847132"/>
                  </a:ext>
                </a:extLst>
              </a:tr>
              <a:tr h="197960">
                <a:tc>
                  <a:txBody>
                    <a:bodyPr/>
                    <a:lstStyle/>
                    <a:p>
                      <a:r>
                        <a:rPr lang="en-GB" sz="1050"/>
                        <a:t>61+ </a:t>
                      </a:r>
                    </a:p>
                  </a:txBody>
                  <a:tcPr>
                    <a:solidFill>
                      <a:schemeClr val="bg1"/>
                    </a:solidFill>
                  </a:tcPr>
                </a:tc>
                <a:tc>
                  <a:txBody>
                    <a:bodyPr/>
                    <a:lstStyle/>
                    <a:p>
                      <a:pPr algn="ctr"/>
                      <a:r>
                        <a:rPr lang="en-GB" sz="1050"/>
                        <a:t>6.9%</a:t>
                      </a:r>
                    </a:p>
                  </a:txBody>
                  <a:tcPr>
                    <a:solidFill>
                      <a:schemeClr val="bg1"/>
                    </a:solidFill>
                  </a:tcPr>
                </a:tc>
                <a:tc>
                  <a:txBody>
                    <a:bodyPr/>
                    <a:lstStyle/>
                    <a:p>
                      <a:pPr algn="ctr"/>
                      <a:r>
                        <a:rPr lang="en-GB" sz="1050"/>
                        <a:t>8.3%</a:t>
                      </a:r>
                    </a:p>
                  </a:txBody>
                  <a:tcPr>
                    <a:solidFill>
                      <a:schemeClr val="bg1"/>
                    </a:solidFill>
                  </a:tcPr>
                </a:tc>
                <a:tc>
                  <a:txBody>
                    <a:bodyPr/>
                    <a:lstStyle/>
                    <a:p>
                      <a:pPr algn="ctr"/>
                      <a:r>
                        <a:rPr lang="en-GB" sz="1050"/>
                        <a:t>10.0%</a:t>
                      </a:r>
                    </a:p>
                  </a:txBody>
                  <a:tcPr>
                    <a:solidFill>
                      <a:schemeClr val="bg1"/>
                    </a:solidFill>
                  </a:tcPr>
                </a:tc>
                <a:extLst>
                  <a:ext uri="{0D108BD9-81ED-4DB2-BD59-A6C34878D82A}">
                    <a16:rowId xmlns:a16="http://schemas.microsoft.com/office/drawing/2014/main" val="1940054103"/>
                  </a:ext>
                </a:extLst>
              </a:tr>
            </a:tbl>
          </a:graphicData>
        </a:graphic>
      </p:graphicFrame>
      <p:graphicFrame>
        <p:nvGraphicFramePr>
          <p:cNvPr id="25" name="Table 24">
            <a:extLst>
              <a:ext uri="{FF2B5EF4-FFF2-40B4-BE49-F238E27FC236}">
                <a16:creationId xmlns:a16="http://schemas.microsoft.com/office/drawing/2014/main" id="{6EA92CEE-9DFB-7A52-D2F7-EE8C4DA47AF4}"/>
              </a:ext>
            </a:extLst>
          </p:cNvPr>
          <p:cNvGraphicFramePr>
            <a:graphicFrameLocks noGrp="1"/>
          </p:cNvGraphicFramePr>
          <p:nvPr>
            <p:extLst>
              <p:ext uri="{D42A27DB-BD31-4B8C-83A1-F6EECF244321}">
                <p14:modId xmlns:p14="http://schemas.microsoft.com/office/powerpoint/2010/main" val="188980283"/>
              </p:ext>
            </p:extLst>
          </p:nvPr>
        </p:nvGraphicFramePr>
        <p:xfrm>
          <a:off x="5942414" y="2617245"/>
          <a:ext cx="2779130" cy="2483250"/>
        </p:xfrm>
        <a:graphic>
          <a:graphicData uri="http://schemas.openxmlformats.org/drawingml/2006/table">
            <a:tbl>
              <a:tblPr firstRow="1" bandRow="1">
                <a:tableStyleId>{5940675A-B579-460E-94D1-54222C63F5DA}</a:tableStyleId>
              </a:tblPr>
              <a:tblGrid>
                <a:gridCol w="785539">
                  <a:extLst>
                    <a:ext uri="{9D8B030D-6E8A-4147-A177-3AD203B41FA5}">
                      <a16:colId xmlns:a16="http://schemas.microsoft.com/office/drawing/2014/main" val="1753811801"/>
                    </a:ext>
                  </a:extLst>
                </a:gridCol>
                <a:gridCol w="649705">
                  <a:extLst>
                    <a:ext uri="{9D8B030D-6E8A-4147-A177-3AD203B41FA5}">
                      <a16:colId xmlns:a16="http://schemas.microsoft.com/office/drawing/2014/main" val="599650043"/>
                    </a:ext>
                  </a:extLst>
                </a:gridCol>
                <a:gridCol w="721895">
                  <a:extLst>
                    <a:ext uri="{9D8B030D-6E8A-4147-A177-3AD203B41FA5}">
                      <a16:colId xmlns:a16="http://schemas.microsoft.com/office/drawing/2014/main" val="38223897"/>
                    </a:ext>
                  </a:extLst>
                </a:gridCol>
                <a:gridCol w="621991">
                  <a:extLst>
                    <a:ext uri="{9D8B030D-6E8A-4147-A177-3AD203B41FA5}">
                      <a16:colId xmlns:a16="http://schemas.microsoft.com/office/drawing/2014/main" val="2060267119"/>
                    </a:ext>
                  </a:extLst>
                </a:gridCol>
              </a:tblGrid>
              <a:tr h="467250">
                <a:tc>
                  <a:txBody>
                    <a:bodyPr/>
                    <a:lstStyle/>
                    <a:p>
                      <a:pPr algn="l"/>
                      <a:r>
                        <a:rPr lang="en-US" sz="1050" b="1">
                          <a:solidFill>
                            <a:schemeClr val="tx1"/>
                          </a:solidFill>
                          <a:latin typeface="+mj-lt"/>
                        </a:rPr>
                        <a:t>Religious Belief</a:t>
                      </a:r>
                      <a:endParaRPr lang="en-GB" sz="1050" b="1">
                        <a:solidFill>
                          <a:schemeClr val="tx1"/>
                        </a:solidFill>
                        <a:latin typeface="+mj-lt"/>
                      </a:endParaRPr>
                    </a:p>
                  </a:txBody>
                  <a:tcPr>
                    <a:solidFill>
                      <a:schemeClr val="bg1">
                        <a:lumMod val="85000"/>
                      </a:schemeClr>
                    </a:solidFill>
                  </a:tcPr>
                </a:tc>
                <a:tc>
                  <a:txBody>
                    <a:bodyPr/>
                    <a:lstStyle/>
                    <a:p>
                      <a:pPr algn="ctr"/>
                      <a:r>
                        <a:rPr lang="en-GB" sz="1050" b="1">
                          <a:solidFill>
                            <a:schemeClr val="tx1"/>
                          </a:solidFill>
                        </a:rPr>
                        <a:t>R&amp;R</a:t>
                      </a:r>
                    </a:p>
                    <a:p>
                      <a:pPr algn="ctr"/>
                      <a:r>
                        <a:rPr lang="en-GB" sz="1050" b="1">
                          <a:solidFill>
                            <a:schemeClr val="tx1"/>
                          </a:solidFill>
                        </a:rPr>
                        <a:t>23-24%</a:t>
                      </a:r>
                    </a:p>
                  </a:txBody>
                  <a:tcPr>
                    <a:solidFill>
                      <a:schemeClr val="bg1">
                        <a:lumMod val="85000"/>
                      </a:schemeClr>
                    </a:solidFill>
                  </a:tcPr>
                </a:tc>
                <a:tc>
                  <a:txBody>
                    <a:bodyPr/>
                    <a:lstStyle/>
                    <a:p>
                      <a:pPr algn="ctr"/>
                      <a:r>
                        <a:rPr lang="en-GB" sz="1050" b="1">
                          <a:solidFill>
                            <a:schemeClr val="tx1"/>
                          </a:solidFill>
                        </a:rPr>
                        <a:t>R&amp;R </a:t>
                      </a:r>
                    </a:p>
                    <a:p>
                      <a:pPr algn="ctr"/>
                      <a:r>
                        <a:rPr lang="en-GB" sz="1050" b="1">
                          <a:solidFill>
                            <a:schemeClr val="tx1"/>
                          </a:solidFill>
                        </a:rPr>
                        <a:t>24-25 %</a:t>
                      </a:r>
                    </a:p>
                  </a:txBody>
                  <a:tcPr>
                    <a:solidFill>
                      <a:schemeClr val="bg1">
                        <a:lumMod val="85000"/>
                      </a:schemeClr>
                    </a:solidFill>
                  </a:tcPr>
                </a:tc>
                <a:tc>
                  <a:txBody>
                    <a:bodyPr/>
                    <a:lstStyle/>
                    <a:p>
                      <a:pPr algn="ctr"/>
                      <a:r>
                        <a:rPr lang="en-GB" sz="1050" b="1">
                          <a:solidFill>
                            <a:schemeClr val="tx1"/>
                          </a:solidFill>
                        </a:rPr>
                        <a:t>*CQC Rep %</a:t>
                      </a:r>
                    </a:p>
                  </a:txBody>
                  <a:tcPr>
                    <a:solidFill>
                      <a:schemeClr val="bg1">
                        <a:lumMod val="85000"/>
                      </a:schemeClr>
                    </a:solidFill>
                  </a:tcPr>
                </a:tc>
                <a:extLst>
                  <a:ext uri="{0D108BD9-81ED-4DB2-BD59-A6C34878D82A}">
                    <a16:rowId xmlns:a16="http://schemas.microsoft.com/office/drawing/2014/main" val="3174407569"/>
                  </a:ext>
                </a:extLst>
              </a:tr>
              <a:tr h="252000">
                <a:tc>
                  <a:txBody>
                    <a:bodyPr/>
                    <a:lstStyle/>
                    <a:p>
                      <a:pPr algn="l" fontAlgn="b"/>
                      <a:r>
                        <a:rPr lang="en-GB" sz="1050" b="0" i="0" u="none" strike="noStrike">
                          <a:solidFill>
                            <a:srgbClr val="000000"/>
                          </a:solidFill>
                          <a:effectLst/>
                          <a:latin typeface="+mj-lt"/>
                        </a:rPr>
                        <a:t>Atheism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13.7%</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17.2%</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17.8%</a:t>
                      </a:r>
                    </a:p>
                  </a:txBody>
                  <a:tcPr marL="4763" marR="4763" marT="4763" marB="0" anchor="ctr">
                    <a:solidFill>
                      <a:schemeClr val="bg1"/>
                    </a:solidFill>
                  </a:tcPr>
                </a:tc>
                <a:extLst>
                  <a:ext uri="{0D108BD9-81ED-4DB2-BD59-A6C34878D82A}">
                    <a16:rowId xmlns:a16="http://schemas.microsoft.com/office/drawing/2014/main" val="352503237"/>
                  </a:ext>
                </a:extLst>
              </a:tr>
              <a:tr h="252000">
                <a:tc>
                  <a:txBody>
                    <a:bodyPr/>
                    <a:lstStyle/>
                    <a:p>
                      <a:pPr algn="l" fontAlgn="b"/>
                      <a:r>
                        <a:rPr lang="en-GB" sz="1050" b="0" i="0" u="none" strike="noStrike">
                          <a:solidFill>
                            <a:srgbClr val="000000"/>
                          </a:solidFill>
                          <a:effectLst/>
                          <a:latin typeface="+mj-lt"/>
                        </a:rPr>
                        <a:t>Buddhism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0.6%</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0.5%</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0.7%</a:t>
                      </a:r>
                    </a:p>
                  </a:txBody>
                  <a:tcPr marL="4763" marR="4763" marT="4763" marB="0" anchor="ctr">
                    <a:solidFill>
                      <a:schemeClr val="bg1"/>
                    </a:solidFill>
                  </a:tcPr>
                </a:tc>
                <a:extLst>
                  <a:ext uri="{0D108BD9-81ED-4DB2-BD59-A6C34878D82A}">
                    <a16:rowId xmlns:a16="http://schemas.microsoft.com/office/drawing/2014/main" val="3268909697"/>
                  </a:ext>
                </a:extLst>
              </a:tr>
              <a:tr h="252000">
                <a:tc>
                  <a:txBody>
                    <a:bodyPr/>
                    <a:lstStyle/>
                    <a:p>
                      <a:pPr algn="l" fontAlgn="b"/>
                      <a:r>
                        <a:rPr lang="en-GB" sz="1050" b="0" i="0" u="none" strike="noStrike">
                          <a:solidFill>
                            <a:srgbClr val="000000"/>
                          </a:solidFill>
                          <a:effectLst/>
                          <a:latin typeface="+mj-lt"/>
                        </a:rPr>
                        <a:t>Christianity</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41.8%</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39.7%</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40.3%</a:t>
                      </a:r>
                    </a:p>
                  </a:txBody>
                  <a:tcPr marL="4763" marR="4763" marT="4763" marB="0" anchor="ctr">
                    <a:solidFill>
                      <a:schemeClr val="bg1"/>
                    </a:solidFill>
                  </a:tcPr>
                </a:tc>
                <a:extLst>
                  <a:ext uri="{0D108BD9-81ED-4DB2-BD59-A6C34878D82A}">
                    <a16:rowId xmlns:a16="http://schemas.microsoft.com/office/drawing/2014/main" val="685956209"/>
                  </a:ext>
                </a:extLst>
              </a:tr>
              <a:tr h="252000">
                <a:tc>
                  <a:txBody>
                    <a:bodyPr/>
                    <a:lstStyle/>
                    <a:p>
                      <a:pPr algn="l" fontAlgn="b"/>
                      <a:r>
                        <a:rPr lang="en-GB" sz="1050" b="0" i="0" u="none" strike="noStrike">
                          <a:solidFill>
                            <a:srgbClr val="000000"/>
                          </a:solidFill>
                          <a:effectLst/>
                          <a:latin typeface="+mj-lt"/>
                        </a:rPr>
                        <a:t>Hinduism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1.1%</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0.8%</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2.2%</a:t>
                      </a:r>
                    </a:p>
                  </a:txBody>
                  <a:tcPr marL="4763" marR="4763" marT="4763" marB="0" anchor="ctr">
                    <a:solidFill>
                      <a:schemeClr val="bg1"/>
                    </a:solidFill>
                  </a:tcPr>
                </a:tc>
                <a:extLst>
                  <a:ext uri="{0D108BD9-81ED-4DB2-BD59-A6C34878D82A}">
                    <a16:rowId xmlns:a16="http://schemas.microsoft.com/office/drawing/2014/main" val="2728847132"/>
                  </a:ext>
                </a:extLst>
              </a:tr>
              <a:tr h="252000">
                <a:tc>
                  <a:txBody>
                    <a:bodyPr/>
                    <a:lstStyle/>
                    <a:p>
                      <a:pPr algn="l" fontAlgn="b"/>
                      <a:r>
                        <a:rPr lang="en-GB" sz="1050" b="0" i="0" u="none" strike="noStrike">
                          <a:solidFill>
                            <a:srgbClr val="000000"/>
                          </a:solidFill>
                          <a:effectLst/>
                          <a:latin typeface="+mj-lt"/>
                        </a:rPr>
                        <a:t>Islam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1.9%</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2.4%</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3.5%</a:t>
                      </a:r>
                    </a:p>
                  </a:txBody>
                  <a:tcPr marL="4763" marR="4763" marT="4763" marB="0" anchor="ctr">
                    <a:solidFill>
                      <a:schemeClr val="bg1"/>
                    </a:solidFill>
                  </a:tcPr>
                </a:tc>
                <a:extLst>
                  <a:ext uri="{0D108BD9-81ED-4DB2-BD59-A6C34878D82A}">
                    <a16:rowId xmlns:a16="http://schemas.microsoft.com/office/drawing/2014/main" val="1940054103"/>
                  </a:ext>
                </a:extLst>
              </a:tr>
              <a:tr h="252000">
                <a:tc>
                  <a:txBody>
                    <a:bodyPr/>
                    <a:lstStyle/>
                    <a:p>
                      <a:pPr algn="l" fontAlgn="b"/>
                      <a:r>
                        <a:rPr lang="en-GB" sz="1050" b="0" i="0" u="none" strike="noStrike">
                          <a:solidFill>
                            <a:srgbClr val="000000"/>
                          </a:solidFill>
                          <a:effectLst/>
                          <a:latin typeface="+mj-lt"/>
                        </a:rPr>
                        <a:t>Judaism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0.6%</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0.3%</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0.3%</a:t>
                      </a:r>
                    </a:p>
                  </a:txBody>
                  <a:tcPr marL="4763" marR="4763" marT="4763" marB="0" anchor="ctr">
                    <a:solidFill>
                      <a:schemeClr val="bg1"/>
                    </a:solidFill>
                  </a:tcPr>
                </a:tc>
                <a:extLst>
                  <a:ext uri="{0D108BD9-81ED-4DB2-BD59-A6C34878D82A}">
                    <a16:rowId xmlns:a16="http://schemas.microsoft.com/office/drawing/2014/main" val="169143729"/>
                  </a:ext>
                </a:extLst>
              </a:tr>
              <a:tr h="252000">
                <a:tc>
                  <a:txBody>
                    <a:bodyPr/>
                    <a:lstStyle/>
                    <a:p>
                      <a:pPr algn="l" fontAlgn="b"/>
                      <a:r>
                        <a:rPr lang="en-GB" sz="1050" b="0" i="0" u="none" strike="noStrike">
                          <a:solidFill>
                            <a:srgbClr val="000000"/>
                          </a:solidFill>
                          <a:effectLst/>
                          <a:latin typeface="+mj-lt"/>
                        </a:rPr>
                        <a:t>Sikhism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1.1%</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1.6%</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1.1%</a:t>
                      </a:r>
                    </a:p>
                  </a:txBody>
                  <a:tcPr marL="4763" marR="4763" marT="4763" marB="0" anchor="ctr">
                    <a:solidFill>
                      <a:schemeClr val="bg1"/>
                    </a:solidFill>
                  </a:tcPr>
                </a:tc>
                <a:extLst>
                  <a:ext uri="{0D108BD9-81ED-4DB2-BD59-A6C34878D82A}">
                    <a16:rowId xmlns:a16="http://schemas.microsoft.com/office/drawing/2014/main" val="1763788877"/>
                  </a:ext>
                </a:extLst>
              </a:tr>
              <a:tr h="252000">
                <a:tc>
                  <a:txBody>
                    <a:bodyPr/>
                    <a:lstStyle/>
                    <a:p>
                      <a:pPr algn="l" fontAlgn="b"/>
                      <a:r>
                        <a:rPr lang="en-GB" sz="1050" b="0" i="0" u="none" strike="noStrike">
                          <a:solidFill>
                            <a:srgbClr val="000000"/>
                          </a:solidFill>
                          <a:effectLst/>
                          <a:latin typeface="+mj-lt"/>
                        </a:rPr>
                        <a:t>Not Stated</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39.3%</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37.6%</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26.9%</a:t>
                      </a:r>
                    </a:p>
                  </a:txBody>
                  <a:tcPr marL="4763" marR="4763" marT="4763" marB="0" anchor="ctr">
                    <a:solidFill>
                      <a:schemeClr val="bg1"/>
                    </a:solidFill>
                  </a:tcPr>
                </a:tc>
                <a:extLst>
                  <a:ext uri="{0D108BD9-81ED-4DB2-BD59-A6C34878D82A}">
                    <a16:rowId xmlns:a16="http://schemas.microsoft.com/office/drawing/2014/main" val="790574793"/>
                  </a:ext>
                </a:extLst>
              </a:tr>
            </a:tbl>
          </a:graphicData>
        </a:graphic>
      </p:graphicFrame>
    </p:spTree>
    <p:extLst>
      <p:ext uri="{BB962C8B-B14F-4D97-AF65-F5344CB8AC3E}">
        <p14:creationId xmlns:p14="http://schemas.microsoft.com/office/powerpoint/2010/main" val="920928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9E40-21A0-0C18-63FC-08EB09DA2D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737D5-4BA9-D5D1-BEFD-0174BB02D566}"/>
              </a:ext>
            </a:extLst>
          </p:cNvPr>
          <p:cNvSpPr>
            <a:spLocks noGrp="1"/>
          </p:cNvSpPr>
          <p:nvPr>
            <p:ph type="title"/>
          </p:nvPr>
        </p:nvSpPr>
        <p:spPr>
          <a:xfrm>
            <a:off x="628650" y="529064"/>
            <a:ext cx="5734050" cy="830997"/>
          </a:xfrm>
        </p:spPr>
        <p:txBody>
          <a:bodyPr/>
          <a:lstStyle/>
          <a:p>
            <a:r>
              <a:rPr lang="en-US" sz="1800"/>
              <a:t>Invest in our colleagues: </a:t>
            </a:r>
            <a:br>
              <a:rPr lang="en-US" sz="1800"/>
            </a:br>
            <a:r>
              <a:rPr lang="en-US" sz="1800"/>
              <a:t>Leaving Reasons 2024-2025; aim by 2027 promotions is not a top reason, including for race and disability </a:t>
            </a:r>
            <a:endParaRPr lang="en-GB" sz="1800"/>
          </a:p>
        </p:txBody>
      </p:sp>
      <p:graphicFrame>
        <p:nvGraphicFramePr>
          <p:cNvPr id="3" name="Table 2">
            <a:extLst>
              <a:ext uri="{FF2B5EF4-FFF2-40B4-BE49-F238E27FC236}">
                <a16:creationId xmlns:a16="http://schemas.microsoft.com/office/drawing/2014/main" id="{B391BA38-7464-4774-1A42-6222AF324983}"/>
              </a:ext>
            </a:extLst>
          </p:cNvPr>
          <p:cNvGraphicFramePr>
            <a:graphicFrameLocks noGrp="1"/>
          </p:cNvGraphicFramePr>
          <p:nvPr>
            <p:extLst>
              <p:ext uri="{D42A27DB-BD31-4B8C-83A1-F6EECF244321}">
                <p14:modId xmlns:p14="http://schemas.microsoft.com/office/powerpoint/2010/main" val="3559737496"/>
              </p:ext>
            </p:extLst>
          </p:nvPr>
        </p:nvGraphicFramePr>
        <p:xfrm>
          <a:off x="425837" y="1618481"/>
          <a:ext cx="8292326" cy="3687950"/>
        </p:xfrm>
        <a:graphic>
          <a:graphicData uri="http://schemas.openxmlformats.org/drawingml/2006/table">
            <a:tbl>
              <a:tblPr>
                <a:tableStyleId>{5C22544A-7EE6-4342-B048-85BDC9FD1C3A}</a:tableStyleId>
              </a:tblPr>
              <a:tblGrid>
                <a:gridCol w="1181928">
                  <a:extLst>
                    <a:ext uri="{9D8B030D-6E8A-4147-A177-3AD203B41FA5}">
                      <a16:colId xmlns:a16="http://schemas.microsoft.com/office/drawing/2014/main" val="1601229683"/>
                    </a:ext>
                  </a:extLst>
                </a:gridCol>
                <a:gridCol w="592490">
                  <a:extLst>
                    <a:ext uri="{9D8B030D-6E8A-4147-A177-3AD203B41FA5}">
                      <a16:colId xmlns:a16="http://schemas.microsoft.com/office/drawing/2014/main" val="4285923231"/>
                    </a:ext>
                  </a:extLst>
                </a:gridCol>
                <a:gridCol w="527016">
                  <a:extLst>
                    <a:ext uri="{9D8B030D-6E8A-4147-A177-3AD203B41FA5}">
                      <a16:colId xmlns:a16="http://schemas.microsoft.com/office/drawing/2014/main" val="3847042822"/>
                    </a:ext>
                  </a:extLst>
                </a:gridCol>
                <a:gridCol w="499241">
                  <a:extLst>
                    <a:ext uri="{9D8B030D-6E8A-4147-A177-3AD203B41FA5}">
                      <a16:colId xmlns:a16="http://schemas.microsoft.com/office/drawing/2014/main" val="1817793681"/>
                    </a:ext>
                  </a:extLst>
                </a:gridCol>
                <a:gridCol w="499241">
                  <a:extLst>
                    <a:ext uri="{9D8B030D-6E8A-4147-A177-3AD203B41FA5}">
                      <a16:colId xmlns:a16="http://schemas.microsoft.com/office/drawing/2014/main" val="89879157"/>
                    </a:ext>
                  </a:extLst>
                </a:gridCol>
                <a:gridCol w="499241">
                  <a:extLst>
                    <a:ext uri="{9D8B030D-6E8A-4147-A177-3AD203B41FA5}">
                      <a16:colId xmlns:a16="http://schemas.microsoft.com/office/drawing/2014/main" val="3311924103"/>
                    </a:ext>
                  </a:extLst>
                </a:gridCol>
                <a:gridCol w="499241">
                  <a:extLst>
                    <a:ext uri="{9D8B030D-6E8A-4147-A177-3AD203B41FA5}">
                      <a16:colId xmlns:a16="http://schemas.microsoft.com/office/drawing/2014/main" val="592292659"/>
                    </a:ext>
                  </a:extLst>
                </a:gridCol>
                <a:gridCol w="499241">
                  <a:extLst>
                    <a:ext uri="{9D8B030D-6E8A-4147-A177-3AD203B41FA5}">
                      <a16:colId xmlns:a16="http://schemas.microsoft.com/office/drawing/2014/main" val="1230622077"/>
                    </a:ext>
                  </a:extLst>
                </a:gridCol>
                <a:gridCol w="499241">
                  <a:extLst>
                    <a:ext uri="{9D8B030D-6E8A-4147-A177-3AD203B41FA5}">
                      <a16:colId xmlns:a16="http://schemas.microsoft.com/office/drawing/2014/main" val="3817507403"/>
                    </a:ext>
                  </a:extLst>
                </a:gridCol>
                <a:gridCol w="499241">
                  <a:extLst>
                    <a:ext uri="{9D8B030D-6E8A-4147-A177-3AD203B41FA5}">
                      <a16:colId xmlns:a16="http://schemas.microsoft.com/office/drawing/2014/main" val="2737187541"/>
                    </a:ext>
                  </a:extLst>
                </a:gridCol>
                <a:gridCol w="499241">
                  <a:extLst>
                    <a:ext uri="{9D8B030D-6E8A-4147-A177-3AD203B41FA5}">
                      <a16:colId xmlns:a16="http://schemas.microsoft.com/office/drawing/2014/main" val="1215918689"/>
                    </a:ext>
                  </a:extLst>
                </a:gridCol>
                <a:gridCol w="499241">
                  <a:extLst>
                    <a:ext uri="{9D8B030D-6E8A-4147-A177-3AD203B41FA5}">
                      <a16:colId xmlns:a16="http://schemas.microsoft.com/office/drawing/2014/main" val="3393060018"/>
                    </a:ext>
                  </a:extLst>
                </a:gridCol>
                <a:gridCol w="499241">
                  <a:extLst>
                    <a:ext uri="{9D8B030D-6E8A-4147-A177-3AD203B41FA5}">
                      <a16:colId xmlns:a16="http://schemas.microsoft.com/office/drawing/2014/main" val="1899480025"/>
                    </a:ext>
                  </a:extLst>
                </a:gridCol>
                <a:gridCol w="499241">
                  <a:extLst>
                    <a:ext uri="{9D8B030D-6E8A-4147-A177-3AD203B41FA5}">
                      <a16:colId xmlns:a16="http://schemas.microsoft.com/office/drawing/2014/main" val="3988757758"/>
                    </a:ext>
                  </a:extLst>
                </a:gridCol>
                <a:gridCol w="499241">
                  <a:extLst>
                    <a:ext uri="{9D8B030D-6E8A-4147-A177-3AD203B41FA5}">
                      <a16:colId xmlns:a16="http://schemas.microsoft.com/office/drawing/2014/main" val="2021008364"/>
                    </a:ext>
                  </a:extLst>
                </a:gridCol>
              </a:tblGrid>
              <a:tr h="255294">
                <a:tc>
                  <a:txBody>
                    <a:bodyPr/>
                    <a:lstStyle/>
                    <a:p>
                      <a:pPr algn="l" fontAlgn="b"/>
                      <a:r>
                        <a:rPr lang="en-US" sz="1050" b="1" i="0" u="none" strike="noStrike">
                          <a:solidFill>
                            <a:schemeClr val="bg1"/>
                          </a:solidFill>
                          <a:effectLst/>
                          <a:latin typeface="+mj-lt"/>
                        </a:rPr>
                        <a:t>Top 3 Reasons for Leaving</a:t>
                      </a: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a:txBody>
                    <a:bodyPr/>
                    <a:lstStyle/>
                    <a:p>
                      <a:pPr algn="ctr" fontAlgn="b"/>
                      <a:r>
                        <a:rPr lang="en-GB" sz="1050" b="1" i="0" u="none" strike="noStrike">
                          <a:solidFill>
                            <a:schemeClr val="bg1"/>
                          </a:solidFill>
                          <a:effectLst/>
                          <a:latin typeface="+mj-lt"/>
                        </a:rPr>
                        <a:t>Overall</a:t>
                      </a: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gridSpan="2">
                  <a:txBody>
                    <a:bodyPr/>
                    <a:lstStyle/>
                    <a:p>
                      <a:pPr algn="ctr" fontAlgn="b"/>
                      <a:r>
                        <a:rPr lang="en-US" sz="1050" b="1" i="0" u="none" strike="noStrike">
                          <a:solidFill>
                            <a:schemeClr val="bg1"/>
                          </a:solidFill>
                          <a:effectLst/>
                          <a:latin typeface="+mj-lt"/>
                        </a:rPr>
                        <a:t>Ethnicity</a:t>
                      </a:r>
                      <a:endParaRPr lang="en-GB" sz="1050" b="1" i="0" u="none" strike="noStrike">
                        <a:solidFill>
                          <a:schemeClr val="bg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hMerge="1">
                  <a:txBody>
                    <a:bodyPr/>
                    <a:lstStyle/>
                    <a:p>
                      <a:pPr algn="ctr" fontAlgn="b"/>
                      <a:endParaRPr lang="en-GB" sz="1100" b="1" i="0" u="none" strike="noStrike">
                        <a:solidFill>
                          <a:schemeClr val="bg1"/>
                        </a:solidFill>
                        <a:effectLst/>
                        <a:latin typeface="+mj-lt"/>
                      </a:endParaRPr>
                    </a:p>
                  </a:txBody>
                  <a:tcPr marL="3925" marR="3925" marT="39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gridSpan="2">
                  <a:txBody>
                    <a:bodyPr/>
                    <a:lstStyle/>
                    <a:p>
                      <a:pPr algn="ctr" fontAlgn="b"/>
                      <a:r>
                        <a:rPr lang="en-US" sz="1050" b="1" i="0" u="none" strike="noStrike">
                          <a:solidFill>
                            <a:schemeClr val="bg1"/>
                          </a:solidFill>
                          <a:effectLst/>
                          <a:latin typeface="+mj-lt"/>
                        </a:rPr>
                        <a:t>Disability</a:t>
                      </a:r>
                      <a:endParaRPr lang="en-GB" sz="1050" b="1" i="0" u="none" strike="noStrike">
                        <a:solidFill>
                          <a:schemeClr val="bg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hMerge="1">
                  <a:txBody>
                    <a:bodyPr/>
                    <a:lstStyle/>
                    <a:p>
                      <a:pPr algn="ctr" fontAlgn="b"/>
                      <a:endParaRPr lang="en-GB" sz="1050" b="1" i="0" u="none" strike="noStrike">
                        <a:solidFill>
                          <a:schemeClr val="bg1"/>
                        </a:solidFill>
                        <a:effectLst/>
                        <a:latin typeface="+mj-lt"/>
                      </a:endParaRPr>
                    </a:p>
                  </a:txBody>
                  <a:tcPr marL="3925" marR="3925" marT="39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gridSpan="2">
                  <a:txBody>
                    <a:bodyPr/>
                    <a:lstStyle/>
                    <a:p>
                      <a:pPr algn="ctr" fontAlgn="b"/>
                      <a:r>
                        <a:rPr lang="en-US" sz="1050" b="1" i="0" u="none" strike="noStrike">
                          <a:solidFill>
                            <a:schemeClr val="bg1"/>
                          </a:solidFill>
                          <a:effectLst/>
                          <a:latin typeface="+mj-lt"/>
                        </a:rPr>
                        <a:t>Sex</a:t>
                      </a:r>
                      <a:endParaRPr lang="en-GB" sz="1050" b="1" i="0" u="none" strike="noStrike">
                        <a:solidFill>
                          <a:schemeClr val="bg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hMerge="1">
                  <a:txBody>
                    <a:bodyPr/>
                    <a:lstStyle/>
                    <a:p>
                      <a:pPr algn="ctr" fontAlgn="b"/>
                      <a:endParaRPr lang="en-GB" sz="1050" b="1" i="0" u="none" strike="noStrike">
                        <a:solidFill>
                          <a:schemeClr val="bg1"/>
                        </a:solidFill>
                        <a:effectLst/>
                        <a:latin typeface="+mj-lt"/>
                      </a:endParaRPr>
                    </a:p>
                  </a:txBody>
                  <a:tcPr marL="3925" marR="3925" marT="39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gridSpan="2">
                  <a:txBody>
                    <a:bodyPr/>
                    <a:lstStyle/>
                    <a:p>
                      <a:pPr algn="ctr" fontAlgn="b"/>
                      <a:r>
                        <a:rPr lang="en-US" sz="1050" b="1" i="0" u="none" strike="noStrike">
                          <a:solidFill>
                            <a:schemeClr val="bg1"/>
                          </a:solidFill>
                          <a:effectLst/>
                          <a:latin typeface="+mj-lt"/>
                        </a:rPr>
                        <a:t>Sexual Orientation</a:t>
                      </a:r>
                      <a:endParaRPr lang="en-GB" sz="1050" b="1" i="0" u="none" strike="noStrike">
                        <a:solidFill>
                          <a:schemeClr val="bg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hMerge="1">
                  <a:txBody>
                    <a:bodyPr/>
                    <a:lstStyle/>
                    <a:p>
                      <a:pPr algn="ctr" fontAlgn="b"/>
                      <a:endParaRPr lang="en-GB" sz="1050" b="1" i="0" u="none" strike="noStrike">
                        <a:solidFill>
                          <a:schemeClr val="bg1"/>
                        </a:solidFill>
                        <a:effectLst/>
                        <a:latin typeface="+mj-lt"/>
                      </a:endParaRPr>
                    </a:p>
                  </a:txBody>
                  <a:tcPr marL="3925" marR="3925" marT="39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gridSpan="5">
                  <a:txBody>
                    <a:bodyPr/>
                    <a:lstStyle/>
                    <a:p>
                      <a:pPr algn="ctr" fontAlgn="b"/>
                      <a:r>
                        <a:rPr lang="en-US" sz="1050" b="1" i="0" u="none" strike="noStrike">
                          <a:solidFill>
                            <a:schemeClr val="bg1"/>
                          </a:solidFill>
                          <a:effectLst/>
                          <a:latin typeface="+mj-lt"/>
                        </a:rPr>
                        <a:t>Age Band</a:t>
                      </a:r>
                      <a:endParaRPr lang="en-GB" sz="1050" b="1" i="0" u="none" strike="noStrike">
                        <a:solidFill>
                          <a:schemeClr val="bg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hMerge="1">
                  <a:txBody>
                    <a:bodyPr/>
                    <a:lstStyle/>
                    <a:p>
                      <a:pPr algn="ctr" fontAlgn="b"/>
                      <a:endParaRPr lang="en-GB" sz="1050" b="1" i="0" u="none" strike="noStrike">
                        <a:solidFill>
                          <a:schemeClr val="bg1"/>
                        </a:solidFill>
                        <a:effectLst/>
                        <a:latin typeface="+mj-lt"/>
                      </a:endParaRPr>
                    </a:p>
                  </a:txBody>
                  <a:tcPr marL="3925" marR="3925" marT="39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hMerge="1">
                  <a:txBody>
                    <a:bodyPr/>
                    <a:lstStyle/>
                    <a:p>
                      <a:pPr algn="ctr" fontAlgn="b"/>
                      <a:endParaRPr lang="en-GB" sz="1050" b="1" i="0" u="none" strike="noStrike">
                        <a:solidFill>
                          <a:schemeClr val="bg1"/>
                        </a:solidFill>
                        <a:effectLst/>
                        <a:latin typeface="+mj-lt"/>
                      </a:endParaRPr>
                    </a:p>
                  </a:txBody>
                  <a:tcPr marL="3925" marR="3925" marT="39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hMerge="1">
                  <a:txBody>
                    <a:bodyPr/>
                    <a:lstStyle/>
                    <a:p>
                      <a:pPr algn="ctr" fontAlgn="b"/>
                      <a:endParaRPr lang="en-GB" sz="1050" b="1" i="0" u="none" strike="noStrike">
                        <a:solidFill>
                          <a:schemeClr val="bg1"/>
                        </a:solidFill>
                        <a:effectLst/>
                        <a:latin typeface="+mj-lt"/>
                      </a:endParaRPr>
                    </a:p>
                  </a:txBody>
                  <a:tcPr marL="3925" marR="3925" marT="39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tc hMerge="1">
                  <a:txBody>
                    <a:bodyPr/>
                    <a:lstStyle/>
                    <a:p>
                      <a:pPr algn="ctr" fontAlgn="b"/>
                      <a:endParaRPr lang="en-GB" sz="1050" b="1" i="0" u="none" strike="noStrike">
                        <a:solidFill>
                          <a:schemeClr val="bg1"/>
                        </a:solidFill>
                        <a:effectLst/>
                        <a:latin typeface="+mj-lt"/>
                      </a:endParaRPr>
                    </a:p>
                  </a:txBody>
                  <a:tcPr marL="3925" marR="3925" marT="39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006C"/>
                    </a:solidFill>
                  </a:tcPr>
                </a:tc>
                <a:extLst>
                  <a:ext uri="{0D108BD9-81ED-4DB2-BD59-A6C34878D82A}">
                    <a16:rowId xmlns:a16="http://schemas.microsoft.com/office/drawing/2014/main" val="1383262190"/>
                  </a:ext>
                </a:extLst>
              </a:tr>
              <a:tr h="360000">
                <a:tc>
                  <a:txBody>
                    <a:bodyPr/>
                    <a:lstStyle/>
                    <a:p>
                      <a:pPr marL="0" marR="0" lvl="0" indent="0" algn="l" defTabSz="932962" rtl="0" eaLnBrk="1" fontAlgn="ctr" latinLnBrk="0" hangingPunct="1">
                        <a:lnSpc>
                          <a:spcPct val="100000"/>
                        </a:lnSpc>
                        <a:spcBef>
                          <a:spcPts val="0"/>
                        </a:spcBef>
                        <a:spcAft>
                          <a:spcPts val="0"/>
                        </a:spcAft>
                        <a:buClrTx/>
                        <a:buSzTx/>
                        <a:buFontTx/>
                        <a:buNone/>
                        <a:tabLst/>
                        <a:defRPr/>
                      </a:pPr>
                      <a:r>
                        <a:rPr lang="en-US" sz="1050" b="1" i="0" u="none" strike="noStrike" kern="1200">
                          <a:solidFill>
                            <a:schemeClr val="tx1"/>
                          </a:solidFill>
                          <a:effectLst/>
                          <a:latin typeface="+mn-lt"/>
                          <a:ea typeface="+mn-ea"/>
                          <a:cs typeface="+mn-cs"/>
                        </a:rPr>
                        <a:t>Top 3 Reasons for Leaving</a:t>
                      </a:r>
                      <a:endParaRPr lang="en-GB" sz="1050" b="1"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1" i="0" u="none" strike="noStrike">
                          <a:solidFill>
                            <a:schemeClr val="tx1"/>
                          </a:solidFill>
                          <a:effectLst/>
                          <a:latin typeface="+mj-lt"/>
                        </a:rPr>
                        <a:t>Overall</a:t>
                      </a:r>
                      <a:endParaRPr lang="en-GB" sz="1050" b="1"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sz="1050" b="0" i="0" u="none" strike="noStrike">
                          <a:solidFill>
                            <a:schemeClr val="tx1"/>
                          </a:solidFill>
                          <a:effectLst/>
                          <a:latin typeface="+mj-lt"/>
                        </a:rPr>
                        <a:t>Ethnic Minority Groups</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White</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Yes</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No</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Male</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Female</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LGB+</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Hetero-sexual</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21-30</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31-40</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41-50</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51-60</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chemeClr val="tx1"/>
                          </a:solidFill>
                          <a:effectLst/>
                          <a:latin typeface="+mj-lt"/>
                        </a:rPr>
                        <a:t>61+</a:t>
                      </a: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8634119"/>
                  </a:ext>
                </a:extLst>
              </a:tr>
              <a:tr h="360000">
                <a:tc>
                  <a:txBody>
                    <a:bodyPr/>
                    <a:lstStyle/>
                    <a:p>
                      <a:pPr algn="l" fontAlgn="ctr"/>
                      <a:r>
                        <a:rPr lang="en-GB" sz="1050" b="1" u="none" strike="noStrike">
                          <a:solidFill>
                            <a:schemeClr val="tx1"/>
                          </a:solidFill>
                          <a:effectLst/>
                          <a:latin typeface="+mj-lt"/>
                        </a:rPr>
                        <a:t>Resignation – Other/Not Known</a:t>
                      </a:r>
                      <a:endParaRPr lang="en-GB" sz="1050" b="1"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rial"/>
                          <a:ea typeface="ＭＳ Ｐゴシック"/>
                          <a:cs typeface="+mn-cs"/>
                        </a:rPr>
                        <a:t>✓</a:t>
                      </a:r>
                      <a:endParaRPr kumimoji="0" lang="en-GB" sz="1050" b="0" i="0" u="none" strike="noStrike" kern="1200" cap="none" spc="0" normalizeH="0" baseline="0" noProof="0">
                        <a:ln>
                          <a:noFill/>
                        </a:ln>
                        <a:solidFill>
                          <a:srgbClr val="000000"/>
                        </a:solidFill>
                        <a:effectLst/>
                        <a:uLnTx/>
                        <a:uFillTx/>
                        <a:latin typeface="Arial"/>
                        <a:ea typeface="ＭＳ Ｐゴシック"/>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lang="en-US" sz="1050" b="0" i="0" u="none" strike="noStrike" kern="1200" cap="none" spc="0" normalizeH="0" baseline="0" noProof="0">
                          <a:ln>
                            <a:noFill/>
                          </a:ln>
                          <a:solidFill>
                            <a:srgbClr val="000000"/>
                          </a:solidFill>
                          <a:effectLst/>
                          <a:uLnTx/>
                          <a:uFillTx/>
                          <a:latin typeface="+mn-lt"/>
                        </a:rPr>
                        <a:t>✓</a:t>
                      </a:r>
                      <a:endParaRPr kumimoji="0" lang="en-US" sz="1050"/>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523301058"/>
                  </a:ext>
                </a:extLst>
              </a:tr>
              <a:tr h="360000">
                <a:tc>
                  <a:txBody>
                    <a:bodyPr/>
                    <a:lstStyle/>
                    <a:p>
                      <a:pPr algn="l" fontAlgn="ctr"/>
                      <a:r>
                        <a:rPr lang="en-US" sz="1050" b="1" i="0" u="none" strike="noStrike">
                          <a:solidFill>
                            <a:schemeClr val="tx1"/>
                          </a:solidFill>
                          <a:effectLst/>
                          <a:latin typeface="+mj-lt"/>
                        </a:rPr>
                        <a:t>Retirement</a:t>
                      </a:r>
                      <a:endParaRPr lang="en-GB" sz="1050" b="1"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46665029"/>
                  </a:ext>
                </a:extLst>
              </a:tr>
              <a:tr h="360000">
                <a:tc>
                  <a:txBody>
                    <a:bodyPr/>
                    <a:lstStyle/>
                    <a:p>
                      <a:pPr algn="l" fontAlgn="ctr"/>
                      <a:r>
                        <a:rPr lang="en-GB" sz="1050" b="1" u="none" strike="noStrike">
                          <a:solidFill>
                            <a:schemeClr val="tx1"/>
                          </a:solidFill>
                          <a:effectLst/>
                          <a:latin typeface="+mj-lt"/>
                        </a:rPr>
                        <a:t>Resignation – Promotion</a:t>
                      </a:r>
                      <a:endParaRPr lang="en-GB" sz="1050" b="1"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rial"/>
                          <a:ea typeface="ＭＳ Ｐゴシック"/>
                          <a:cs typeface="+mn-cs"/>
                        </a:rPr>
                        <a:t>✓</a:t>
                      </a:r>
                      <a:endParaRPr kumimoji="0" lang="en-GB" sz="1050" b="0" i="0" u="none" strike="noStrike" kern="1200" cap="none" spc="0" normalizeH="0" baseline="0" noProof="0">
                        <a:ln>
                          <a:noFill/>
                        </a:ln>
                        <a:solidFill>
                          <a:srgbClr val="000000"/>
                        </a:solidFill>
                        <a:effectLst/>
                        <a:uLnTx/>
                        <a:uFillTx/>
                        <a:latin typeface="Arial"/>
                        <a:ea typeface="ＭＳ Ｐゴシック"/>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441272264"/>
                  </a:ext>
                </a:extLst>
              </a:tr>
              <a:tr h="360000">
                <a:tc>
                  <a:txBody>
                    <a:bodyPr/>
                    <a:lstStyle/>
                    <a:p>
                      <a:pPr algn="l" fontAlgn="ctr"/>
                      <a:r>
                        <a:rPr lang="en-GB" sz="1050" b="1" u="none" strike="noStrike">
                          <a:solidFill>
                            <a:schemeClr val="tx1"/>
                          </a:solidFill>
                          <a:effectLst/>
                          <a:latin typeface="+mj-lt"/>
                        </a:rPr>
                        <a:t>End of Fixed Term Contract</a:t>
                      </a:r>
                      <a:endParaRPr lang="en-GB" sz="1050" b="1"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1418978"/>
                  </a:ext>
                </a:extLst>
              </a:tr>
              <a:tr h="360000">
                <a:tc>
                  <a:txBody>
                    <a:bodyPr/>
                    <a:lstStyle/>
                    <a:p>
                      <a:pPr algn="l" fontAlgn="ctr"/>
                      <a:r>
                        <a:rPr lang="en-US" sz="1050" b="1" i="0" u="none" strike="noStrike">
                          <a:solidFill>
                            <a:schemeClr val="tx1"/>
                          </a:solidFill>
                          <a:effectLst/>
                          <a:latin typeface="+mj-lt"/>
                        </a:rPr>
                        <a:t>Resignation - Health</a:t>
                      </a:r>
                      <a:endParaRPr lang="en-GB" sz="1050" b="1"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5840199"/>
                  </a:ext>
                </a:extLst>
              </a:tr>
              <a:tr h="360000">
                <a:tc>
                  <a:txBody>
                    <a:bodyPr/>
                    <a:lstStyle/>
                    <a:p>
                      <a:pPr algn="l" fontAlgn="ctr"/>
                      <a:r>
                        <a:rPr lang="en-US" sz="1050" b="1" i="0" u="none" strike="noStrike">
                          <a:solidFill>
                            <a:schemeClr val="tx1"/>
                          </a:solidFill>
                          <a:effectLst/>
                          <a:latin typeface="+mj-lt"/>
                        </a:rPr>
                        <a:t>Resignation – Work Life Balance</a:t>
                      </a:r>
                      <a:endParaRPr lang="en-GB" sz="1050" b="1"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lang="en-US" sz="1050" b="0" i="0" u="none" strike="noStrike" kern="1200" cap="none" spc="0" normalizeH="0" baseline="0" noProof="0">
                          <a:ln>
                            <a:noFill/>
                          </a:ln>
                          <a:solidFill>
                            <a:srgbClr val="000000"/>
                          </a:solidFill>
                          <a:effectLst/>
                          <a:uLnTx/>
                          <a:uFillTx/>
                          <a:latin typeface="+mn-lt"/>
                        </a:rPr>
                        <a:t>✓</a:t>
                      </a:r>
                      <a:endParaRPr kumimoji="0" lang="en-US" sz="1050"/>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5372676"/>
                  </a:ext>
                </a:extLst>
              </a:tr>
              <a:tr h="360000">
                <a:tc>
                  <a:txBody>
                    <a:bodyPr/>
                    <a:lstStyle/>
                    <a:p>
                      <a:pPr algn="l" fontAlgn="ctr"/>
                      <a:r>
                        <a:rPr lang="en-US" sz="1050" b="1" i="0" u="none" strike="noStrike">
                          <a:solidFill>
                            <a:schemeClr val="tx1"/>
                          </a:solidFill>
                          <a:effectLst/>
                          <a:latin typeface="+mj-lt"/>
                        </a:rPr>
                        <a:t>Resignation - Relocation</a:t>
                      </a:r>
                      <a:endParaRPr lang="en-GB" sz="1050" b="1"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lang="en-US" sz="1050" b="0" i="0" u="none" strike="noStrike" kern="1200" cap="none" spc="0" normalizeH="0" baseline="0" noProof="0">
                          <a:ln>
                            <a:noFill/>
                          </a:ln>
                          <a:solidFill>
                            <a:srgbClr val="000000"/>
                          </a:solidFill>
                          <a:effectLst/>
                          <a:uLnTx/>
                          <a:uFillTx/>
                          <a:latin typeface="+mn-lt"/>
                        </a:rPr>
                        <a:t>✓</a:t>
                      </a:r>
                      <a:endParaRPr kumimoji="0" lang="en-US" sz="1050"/>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173996"/>
                  </a:ext>
                </a:extLst>
              </a:tr>
              <a:tr h="360000">
                <a:tc>
                  <a:txBody>
                    <a:bodyPr/>
                    <a:lstStyle/>
                    <a:p>
                      <a:pPr algn="l" fontAlgn="ctr"/>
                      <a:r>
                        <a:rPr lang="en-US" sz="1050" b="1" i="0" u="none" strike="noStrike">
                          <a:solidFill>
                            <a:schemeClr val="tx1"/>
                          </a:solidFill>
                          <a:effectLst/>
                          <a:latin typeface="+mj-lt"/>
                        </a:rPr>
                        <a:t>Resignation – Pay &amp; Reward Related</a:t>
                      </a:r>
                      <a:endParaRPr lang="en-GB" sz="1050" b="1"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a:solidFill>
                          <a:schemeClr val="tx1"/>
                        </a:solidFill>
                        <a:effectLst/>
                        <a:latin typeface="+mj-lt"/>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32962"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mn-lt"/>
                          <a:ea typeface="+mn-ea"/>
                          <a:cs typeface="+mn-cs"/>
                        </a:rPr>
                        <a:t>✓</a:t>
                      </a:r>
                      <a:endParaRPr kumimoji="0" lang="en-GB" sz="1050" b="0" i="0" u="none" strike="noStrike" kern="1200" cap="none" spc="0" normalizeH="0" baseline="0" noProof="0">
                        <a:ln>
                          <a:noFill/>
                        </a:ln>
                        <a:solidFill>
                          <a:srgbClr val="000000"/>
                        </a:solidFill>
                        <a:effectLst/>
                        <a:uLnTx/>
                        <a:uFillTx/>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GB" sz="1050" b="0" i="0" u="none" strike="noStrike" kern="1200">
                        <a:solidFill>
                          <a:srgbClr val="000000"/>
                        </a:solidFill>
                        <a:effectLst/>
                        <a:latin typeface="+mn-lt"/>
                        <a:ea typeface="+mn-ea"/>
                        <a:cs typeface="+mn-cs"/>
                      </a:endParaRPr>
                    </a:p>
                  </a:txBody>
                  <a:tcPr marL="3925" marR="3925" marT="39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778196"/>
                  </a:ext>
                </a:extLst>
              </a:tr>
            </a:tbl>
          </a:graphicData>
        </a:graphic>
      </p:graphicFrame>
      <p:sp>
        <p:nvSpPr>
          <p:cNvPr id="5" name="TextBox 4">
            <a:extLst>
              <a:ext uri="{FF2B5EF4-FFF2-40B4-BE49-F238E27FC236}">
                <a16:creationId xmlns:a16="http://schemas.microsoft.com/office/drawing/2014/main" id="{48BF1A0E-3158-40BC-651D-B738299A3F76}"/>
              </a:ext>
            </a:extLst>
          </p:cNvPr>
          <p:cNvSpPr txBox="1"/>
          <p:nvPr/>
        </p:nvSpPr>
        <p:spPr>
          <a:xfrm>
            <a:off x="395532" y="5358809"/>
            <a:ext cx="8322632" cy="830997"/>
          </a:xfrm>
          <a:prstGeom prst="rect">
            <a:avLst/>
          </a:prstGeom>
          <a:noFill/>
        </p:spPr>
        <p:txBody>
          <a:bodyPr wrap="square" lIns="91440" tIns="45720" rIns="91440" bIns="45720" rtlCol="0" anchor="t">
            <a:spAutoFit/>
          </a:bodyPr>
          <a:lstStyle/>
          <a:p>
            <a:r>
              <a:rPr lang="en-US" sz="1200">
                <a:latin typeface="+mj-lt"/>
              </a:rPr>
              <a:t>Resignation due to promotion remains as one of the top reasons for colleagues to leave the CQC across all groups apart from Males and LGB+ colleagues. Notably, Disabled and 21-30 groups now also citing this as a top reason compared to 2023-24.*</a:t>
            </a:r>
          </a:p>
          <a:p>
            <a:r>
              <a:rPr lang="en-US" sz="1200">
                <a:latin typeface="+mj-lt"/>
              </a:rPr>
              <a:t>Ethnic Minority Groups continue to be impacted by the End of Fixed Term Contracts, with Males also impacted this year. </a:t>
            </a:r>
          </a:p>
        </p:txBody>
      </p:sp>
    </p:spTree>
    <p:extLst>
      <p:ext uri="{BB962C8B-B14F-4D97-AF65-F5344CB8AC3E}">
        <p14:creationId xmlns:p14="http://schemas.microsoft.com/office/powerpoint/2010/main" val="266350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8C5E6-AB97-B8BE-8404-64C19DD97805}"/>
              </a:ext>
            </a:extLst>
          </p:cNvPr>
          <p:cNvSpPr>
            <a:spLocks noGrp="1"/>
          </p:cNvSpPr>
          <p:nvPr>
            <p:ph type="title"/>
          </p:nvPr>
        </p:nvSpPr>
        <p:spPr>
          <a:xfrm>
            <a:off x="647700" y="485775"/>
            <a:ext cx="5578475" cy="906463"/>
          </a:xfrm>
        </p:spPr>
        <p:txBody>
          <a:bodyPr wrap="square" anchor="ctr">
            <a:normAutofit fontScale="90000"/>
          </a:bodyPr>
          <a:lstStyle/>
          <a:p>
            <a:r>
              <a:rPr lang="en-GB" sz="1800"/>
              <a:t>Foster Inclusion and Belonging: </a:t>
            </a:r>
            <a:br>
              <a:rPr lang="en-GB" sz="1800"/>
            </a:br>
            <a:r>
              <a:rPr lang="en-GB" sz="1800"/>
              <a:t>Increase Freedom to Speak Up completion from March 2025 and aim for 100% Bullying, Harassment e-learning completion</a:t>
            </a:r>
          </a:p>
        </p:txBody>
      </p:sp>
      <p:pic>
        <p:nvPicPr>
          <p:cNvPr id="6" name="Content Placeholder 5" descr="A screenshot of a graph&#10;&#10;Notes provides information on the graph, Analytics/Learning colleagues were unable to provide in the slide.">
            <a:extLst>
              <a:ext uri="{FF2B5EF4-FFF2-40B4-BE49-F238E27FC236}">
                <a16:creationId xmlns:a16="http://schemas.microsoft.com/office/drawing/2014/main" id="{62AF2AF9-9139-2481-E327-E8F65979AB16}"/>
              </a:ext>
            </a:extLst>
          </p:cNvPr>
          <p:cNvPicPr>
            <a:picLocks noGrp="1" noChangeAspect="1"/>
          </p:cNvPicPr>
          <p:nvPr>
            <p:ph idx="1"/>
          </p:nvPr>
        </p:nvPicPr>
        <p:blipFill>
          <a:blip r:embed="rId3"/>
          <a:stretch>
            <a:fillRect/>
          </a:stretch>
        </p:blipFill>
        <p:spPr>
          <a:xfrm>
            <a:off x="449020" y="1707463"/>
            <a:ext cx="8277468" cy="4334014"/>
          </a:xfrm>
          <a:noFill/>
        </p:spPr>
      </p:pic>
      <p:sp>
        <p:nvSpPr>
          <p:cNvPr id="4" name="Slide Number Placeholder 3">
            <a:extLst>
              <a:ext uri="{FF2B5EF4-FFF2-40B4-BE49-F238E27FC236}">
                <a16:creationId xmlns:a16="http://schemas.microsoft.com/office/drawing/2014/main" id="{6658D586-8D07-5D3D-C281-D320F76C2883}"/>
              </a:ext>
            </a:extLst>
          </p:cNvPr>
          <p:cNvSpPr>
            <a:spLocks noGrp="1"/>
          </p:cNvSpPr>
          <p:nvPr>
            <p:ph type="sldNum" sz="quarter" idx="10"/>
          </p:nvPr>
        </p:nvSpPr>
        <p:spPr>
          <a:xfrm>
            <a:off x="6821488" y="6248400"/>
            <a:ext cx="1905000" cy="457200"/>
          </a:xfrm>
        </p:spPr>
        <p:txBody>
          <a:bodyPr wrap="square" anchor="b">
            <a:normAutofit/>
          </a:bodyPr>
          <a:lstStyle/>
          <a:p>
            <a:pPr>
              <a:spcAft>
                <a:spcPts val="600"/>
              </a:spcAft>
              <a:defRPr/>
            </a:pPr>
            <a:fld id="{55B4C340-B1F5-4A5D-AC74-809D0D31A275}" type="slidenum">
              <a:rPr lang="en-US" altLang="en-US" smtClean="0"/>
              <a:pPr>
                <a:spcAft>
                  <a:spcPts val="600"/>
                </a:spcAft>
                <a:defRPr/>
              </a:pPr>
              <a:t>19</a:t>
            </a:fld>
            <a:endParaRPr lang="en-US" altLang="en-US"/>
          </a:p>
        </p:txBody>
      </p:sp>
    </p:spTree>
    <p:extLst>
      <p:ext uri="{BB962C8B-B14F-4D97-AF65-F5344CB8AC3E}">
        <p14:creationId xmlns:p14="http://schemas.microsoft.com/office/powerpoint/2010/main" val="2929985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B4B29-F8D8-B234-B327-AF23A3E89CC2}"/>
              </a:ext>
            </a:extLst>
          </p:cNvPr>
          <p:cNvSpPr>
            <a:spLocks noGrp="1"/>
          </p:cNvSpPr>
          <p:nvPr>
            <p:ph type="title"/>
          </p:nvPr>
        </p:nvSpPr>
        <p:spPr>
          <a:xfrm>
            <a:off x="647700" y="485775"/>
            <a:ext cx="5578475" cy="906463"/>
          </a:xfrm>
        </p:spPr>
        <p:txBody>
          <a:bodyPr wrap="square" anchor="ctr">
            <a:normAutofit/>
          </a:bodyPr>
          <a:lstStyle/>
          <a:p>
            <a:r>
              <a:rPr lang="en-GB" sz="1800"/>
              <a:t>Foster Inclusion and Belonging: </a:t>
            </a:r>
            <a:br>
              <a:rPr lang="en-GB" sz="1800"/>
            </a:br>
            <a:r>
              <a:rPr lang="en-GB" sz="1800"/>
              <a:t>Increase Workplace Passport uptake from October 2024, including by directorate</a:t>
            </a:r>
          </a:p>
        </p:txBody>
      </p:sp>
      <p:sp>
        <p:nvSpPr>
          <p:cNvPr id="4" name="Slide Number Placeholder 3">
            <a:extLst>
              <a:ext uri="{FF2B5EF4-FFF2-40B4-BE49-F238E27FC236}">
                <a16:creationId xmlns:a16="http://schemas.microsoft.com/office/drawing/2014/main" id="{9369263D-6934-2F2D-D0CE-BB10A80DB866}"/>
              </a:ext>
            </a:extLst>
          </p:cNvPr>
          <p:cNvSpPr>
            <a:spLocks noGrp="1"/>
          </p:cNvSpPr>
          <p:nvPr>
            <p:ph type="sldNum" sz="quarter" idx="10"/>
          </p:nvPr>
        </p:nvSpPr>
        <p:spPr>
          <a:xfrm>
            <a:off x="6821488" y="6248400"/>
            <a:ext cx="1905000" cy="457200"/>
          </a:xfrm>
        </p:spPr>
        <p:txBody>
          <a:bodyPr wrap="square" anchor="b">
            <a:normAutofit/>
          </a:bodyPr>
          <a:lstStyle/>
          <a:p>
            <a:pPr marL="0" marR="0" lvl="0" indent="0" algn="r" defTabSz="914400" rtl="0" eaLnBrk="0" fontAlgn="base" latinLnBrk="0" hangingPunct="0">
              <a:lnSpc>
                <a:spcPct val="100000"/>
              </a:lnSpc>
              <a:spcBef>
                <a:spcPct val="0"/>
              </a:spcBef>
              <a:spcAft>
                <a:spcPts val="600"/>
              </a:spcAft>
              <a:buClrTx/>
              <a:buSzTx/>
              <a:buFontTx/>
              <a:buNone/>
              <a:tabLst/>
              <a:defRPr/>
            </a:pPr>
            <a:fld id="{55B4C340-B1F5-4A5D-AC74-809D0D31A275}" type="slidenum">
              <a:rPr kumimoji="0" lang="en-US" altLang="en-US" sz="900" b="0" i="0" u="none" strike="noStrike" kern="1200" cap="none" spc="0" normalizeH="0" baseline="0" noProof="0" smtClean="0">
                <a:ln>
                  <a:noFill/>
                </a:ln>
                <a:solidFill>
                  <a:srgbClr val="5F2861"/>
                </a:solidFill>
                <a:effectLst/>
                <a:uLnTx/>
                <a:uFillTx/>
                <a:latin typeface="Arial" panose="020B0604020202020204" pitchFamily="34" charset="0"/>
                <a:ea typeface="ＭＳ Ｐゴシック"/>
                <a:cs typeface="+mn-cs"/>
              </a:rPr>
              <a:pPr marL="0" marR="0" lvl="0" indent="0" algn="r" defTabSz="914400" rtl="0" eaLnBrk="0" fontAlgn="base" latinLnBrk="0" hangingPunct="0">
                <a:lnSpc>
                  <a:spcPct val="100000"/>
                </a:lnSpc>
                <a:spcBef>
                  <a:spcPct val="0"/>
                </a:spcBef>
                <a:spcAft>
                  <a:spcPts val="600"/>
                </a:spcAft>
                <a:buClrTx/>
                <a:buSzTx/>
                <a:buFontTx/>
                <a:buNone/>
                <a:tabLst/>
                <a:defRPr/>
              </a:pPr>
              <a:t>20</a:t>
            </a:fld>
            <a:endParaRPr kumimoji="0" lang="en-US" altLang="en-US" sz="900" b="0" i="0" u="none" strike="noStrike" kern="1200" cap="none" spc="0" normalizeH="0" baseline="0" noProof="0">
              <a:ln>
                <a:noFill/>
              </a:ln>
              <a:solidFill>
                <a:srgbClr val="5F2861"/>
              </a:solidFill>
              <a:effectLst/>
              <a:uLnTx/>
              <a:uFillTx/>
              <a:latin typeface="Arial" panose="020B0604020202020204" pitchFamily="34" charset="0"/>
              <a:ea typeface="ＭＳ Ｐゴシック"/>
              <a:cs typeface="+mn-cs"/>
            </a:endParaRPr>
          </a:p>
        </p:txBody>
      </p:sp>
      <p:pic>
        <p:nvPicPr>
          <p:cNvPr id="7" name="Picture 6" descr="See notes. ">
            <a:extLst>
              <a:ext uri="{FF2B5EF4-FFF2-40B4-BE49-F238E27FC236}">
                <a16:creationId xmlns:a16="http://schemas.microsoft.com/office/drawing/2014/main" id="{23DD2728-9D99-FEEE-738B-1E5F6DD9BE8D}"/>
              </a:ext>
            </a:extLst>
          </p:cNvPr>
          <p:cNvPicPr>
            <a:picLocks noChangeAspect="1"/>
          </p:cNvPicPr>
          <p:nvPr/>
        </p:nvPicPr>
        <p:blipFill>
          <a:blip r:embed="rId3"/>
          <a:stretch>
            <a:fillRect/>
          </a:stretch>
        </p:blipFill>
        <p:spPr>
          <a:xfrm>
            <a:off x="0" y="1532783"/>
            <a:ext cx="9144000" cy="2302302"/>
          </a:xfrm>
          <a:prstGeom prst="rect">
            <a:avLst/>
          </a:prstGeom>
        </p:spPr>
      </p:pic>
      <p:pic>
        <p:nvPicPr>
          <p:cNvPr id="3" name="Picture 2">
            <a:extLst>
              <a:ext uri="{FF2B5EF4-FFF2-40B4-BE49-F238E27FC236}">
                <a16:creationId xmlns:a16="http://schemas.microsoft.com/office/drawing/2014/main" id="{D0EFDA5B-A072-B5BE-6EF6-11AC2D6C624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3893099"/>
            <a:ext cx="9144000" cy="2297286"/>
          </a:xfrm>
          <a:prstGeom prst="rect">
            <a:avLst/>
          </a:prstGeom>
        </p:spPr>
      </p:pic>
    </p:spTree>
    <p:extLst>
      <p:ext uri="{BB962C8B-B14F-4D97-AF65-F5344CB8AC3E}">
        <p14:creationId xmlns:p14="http://schemas.microsoft.com/office/powerpoint/2010/main" val="394102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B4B29-F8D8-B234-B327-AF23A3E89CC2}"/>
              </a:ext>
            </a:extLst>
          </p:cNvPr>
          <p:cNvSpPr>
            <a:spLocks noGrp="1"/>
          </p:cNvSpPr>
          <p:nvPr>
            <p:ph type="title"/>
          </p:nvPr>
        </p:nvSpPr>
        <p:spPr>
          <a:xfrm>
            <a:off x="647700" y="485775"/>
            <a:ext cx="6173788" cy="906463"/>
          </a:xfrm>
        </p:spPr>
        <p:txBody>
          <a:bodyPr/>
          <a:lstStyle/>
          <a:p>
            <a:r>
              <a:rPr lang="en-GB" sz="1800"/>
              <a:t>Foster Inclusion and Belonging: </a:t>
            </a:r>
            <a:br>
              <a:rPr lang="en-GB" sz="1800"/>
            </a:br>
            <a:r>
              <a:rPr lang="en-GB" sz="1800"/>
              <a:t>Increase Workplace Passports completed by disability against ESR, and uptake for wider backgrounds, and Accessibility Hub usage from 2025, Accreditations</a:t>
            </a:r>
          </a:p>
        </p:txBody>
      </p:sp>
      <p:sp>
        <p:nvSpPr>
          <p:cNvPr id="6" name="TextBox 5">
            <a:extLst>
              <a:ext uri="{FF2B5EF4-FFF2-40B4-BE49-F238E27FC236}">
                <a16:creationId xmlns:a16="http://schemas.microsoft.com/office/drawing/2014/main" id="{09A1BC06-BC35-960D-2262-977B0F3D5BAF}"/>
              </a:ext>
            </a:extLst>
          </p:cNvPr>
          <p:cNvSpPr txBox="1"/>
          <p:nvPr/>
        </p:nvSpPr>
        <p:spPr>
          <a:xfrm>
            <a:off x="0" y="3853182"/>
            <a:ext cx="9144000" cy="3139321"/>
          </a:xfrm>
          <a:prstGeom prst="rect">
            <a:avLst/>
          </a:prstGeom>
          <a:noFill/>
        </p:spPr>
        <p:txBody>
          <a:bodyPr wrap="square" rtlCol="0">
            <a:spAutoFit/>
          </a:bodyPr>
          <a:lstStyle/>
          <a:p>
            <a:pPr marL="171450" indent="-171450">
              <a:buFont typeface="Arial" panose="020B0604020202020204" pitchFamily="34" charset="0"/>
              <a:buChar char="•"/>
            </a:pPr>
            <a:r>
              <a:rPr lang="en-GB" sz="1200"/>
              <a:t>Colleagues can choose multiple categories for adjustments reasons; Health is at 501, Caring is at 394*, Personal Circumstances is at 193, and Other at 34.**</a:t>
            </a:r>
          </a:p>
          <a:p>
            <a:r>
              <a:rPr lang="en-GB" sz="1200"/>
              <a:t>    196 (25.9%) colleagues also shared they have a mental health condition, compared to 560 colleagues that shared they do not</a:t>
            </a:r>
          </a:p>
          <a:p>
            <a:r>
              <a:rPr lang="en-GB" sz="1200"/>
              <a:t>    (74.1%). </a:t>
            </a:r>
          </a:p>
          <a:p>
            <a:pPr marL="171450" indent="-171450">
              <a:buFont typeface="Arial" panose="020B0604020202020204" pitchFamily="34" charset="0"/>
              <a:buChar char="•"/>
            </a:pPr>
            <a:r>
              <a:rPr lang="en-GB" sz="1200"/>
              <a:t>The number of disabled colleagues on ESR as of 31 June is 551.</a:t>
            </a:r>
          </a:p>
          <a:p>
            <a:pPr marL="171450" indent="-171450">
              <a:buFont typeface="Arial" panose="020B0604020202020204" pitchFamily="34" charset="0"/>
              <a:buChar char="•"/>
            </a:pPr>
            <a:endParaRPr lang="en-GB" sz="1200"/>
          </a:p>
          <a:p>
            <a:r>
              <a:rPr lang="en-GB" sz="1200"/>
              <a:t>    To note, not all colleagues will use a Passport as they are not mandatory. As such, there may be locally agreed adjustments not</a:t>
            </a:r>
          </a:p>
          <a:p>
            <a:r>
              <a:rPr lang="en-GB" sz="1200"/>
              <a:t>    recorded. </a:t>
            </a:r>
          </a:p>
          <a:p>
            <a:endParaRPr lang="en-GB" sz="1200"/>
          </a:p>
          <a:p>
            <a:pPr marL="171450" indent="-171450">
              <a:buFont typeface="Arial" panose="020B0604020202020204" pitchFamily="34" charset="0"/>
              <a:buChar char="•"/>
            </a:pPr>
            <a:r>
              <a:rPr lang="en-GB" sz="1200"/>
              <a:t>Facilitating adjustments access, Accessibility Hub usage from April 2024-March 2025: </a:t>
            </a:r>
          </a:p>
          <a:p>
            <a:r>
              <a:rPr lang="en-GB" sz="1200"/>
              <a:t>    596 Assistive Technology requests and 148 Accessibility Assessments. There were 39 face to face events to increase awareness</a:t>
            </a:r>
          </a:p>
          <a:p>
            <a:r>
              <a:rPr lang="en-GB" sz="1200"/>
              <a:t>    and support uptake; and 81 external engagements across Civil Service to share best practice. </a:t>
            </a:r>
          </a:p>
          <a:p>
            <a:r>
              <a:rPr lang="en-GB" sz="1200"/>
              <a:t>    We also achieved 62% in our first Business Disability Forum Smart Audit in May 2025, following achieving Disability Confident</a:t>
            </a:r>
          </a:p>
          <a:p>
            <a:r>
              <a:rPr lang="en-GB" sz="1200"/>
              <a:t>    Level 2 in 2025. </a:t>
            </a:r>
          </a:p>
          <a:p>
            <a:endParaRPr lang="en-GB" sz="1200"/>
          </a:p>
          <a:p>
            <a:endParaRPr lang="en-GB"/>
          </a:p>
        </p:txBody>
      </p:sp>
      <p:sp>
        <p:nvSpPr>
          <p:cNvPr id="4" name="Slide Number Placeholder 3">
            <a:extLst>
              <a:ext uri="{FF2B5EF4-FFF2-40B4-BE49-F238E27FC236}">
                <a16:creationId xmlns:a16="http://schemas.microsoft.com/office/drawing/2014/main" id="{9369263D-6934-2F2D-D0CE-BB10A80DB866}"/>
              </a:ext>
              <a:ext uri="{C183D7F6-B498-43B3-948B-1728B52AA6E4}">
                <adec:decorative xmlns:adec="http://schemas.microsoft.com/office/drawing/2017/decorative" val="1"/>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5B4C340-B1F5-4A5D-AC74-809D0D31A275}" type="slidenum">
              <a:rPr kumimoji="0" lang="en-US" altLang="en-US" sz="900" b="0" i="0" u="none" strike="noStrike" kern="1200" cap="none" spc="0" normalizeH="0" baseline="0" noProof="0" smtClean="0">
                <a:ln>
                  <a:noFill/>
                </a:ln>
                <a:solidFill>
                  <a:srgbClr val="5F2861"/>
                </a:solidFill>
                <a:effectLst/>
                <a:uLnTx/>
                <a:uFillTx/>
                <a:latin typeface="Arial" panose="020B0604020202020204" pitchFamily="34" charset="0"/>
                <a:ea typeface="ＭＳ Ｐゴシック"/>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400" b="0" i="0" u="none" strike="noStrike" kern="1200" cap="none" spc="0" normalizeH="0" baseline="0" noProof="0">
              <a:ln>
                <a:noFill/>
              </a:ln>
              <a:solidFill>
                <a:srgbClr val="6D2E69"/>
              </a:solidFill>
              <a:effectLst/>
              <a:uLnTx/>
              <a:uFillTx/>
              <a:latin typeface="Arial" panose="020B0604020202020204" pitchFamily="34" charset="0"/>
              <a:ea typeface="ＭＳ Ｐゴシック"/>
              <a:cs typeface="+mn-cs"/>
            </a:endParaRPr>
          </a:p>
        </p:txBody>
      </p:sp>
      <p:pic>
        <p:nvPicPr>
          <p:cNvPr id="3" name="Picture 2" descr="See notes.">
            <a:extLst>
              <a:ext uri="{FF2B5EF4-FFF2-40B4-BE49-F238E27FC236}">
                <a16:creationId xmlns:a16="http://schemas.microsoft.com/office/drawing/2014/main" id="{C003658F-CCCD-37FA-194B-7E421029DCB3}"/>
              </a:ext>
            </a:extLst>
          </p:cNvPr>
          <p:cNvPicPr>
            <a:picLocks noChangeAspect="1"/>
          </p:cNvPicPr>
          <p:nvPr/>
        </p:nvPicPr>
        <p:blipFill>
          <a:blip r:embed="rId3"/>
          <a:stretch>
            <a:fillRect/>
          </a:stretch>
        </p:blipFill>
        <p:spPr>
          <a:xfrm>
            <a:off x="0" y="1543381"/>
            <a:ext cx="9144000" cy="2309800"/>
          </a:xfrm>
          <a:prstGeom prst="rect">
            <a:avLst/>
          </a:prstGeom>
        </p:spPr>
      </p:pic>
    </p:spTree>
    <p:extLst>
      <p:ext uri="{BB962C8B-B14F-4D97-AF65-F5344CB8AC3E}">
        <p14:creationId xmlns:p14="http://schemas.microsoft.com/office/powerpoint/2010/main" val="2055181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3C485-9763-0FA3-E4DD-175384E2050C}"/>
              </a:ext>
            </a:extLst>
          </p:cNvPr>
          <p:cNvSpPr>
            <a:spLocks noGrp="1"/>
          </p:cNvSpPr>
          <p:nvPr>
            <p:ph type="title"/>
          </p:nvPr>
        </p:nvSpPr>
        <p:spPr>
          <a:xfrm>
            <a:off x="551447" y="555547"/>
            <a:ext cx="6053001" cy="1077218"/>
          </a:xfrm>
        </p:spPr>
        <p:txBody>
          <a:bodyPr/>
          <a:lstStyle/>
          <a:p>
            <a:r>
              <a:rPr lang="en-GB" sz="1800"/>
              <a:t>Foster Inclusion and Belonging: YoY sickness rate reduction for disability and meet overall CQC rate by 2027; annual reduction with wider protected </a:t>
            </a:r>
            <a:r>
              <a:rPr lang="en-GB" sz="1800" err="1"/>
              <a:t>characterictics</a:t>
            </a:r>
            <a:br>
              <a:rPr lang="en-GB" sz="1600"/>
            </a:br>
            <a:endParaRPr lang="en-GB" sz="1600"/>
          </a:p>
        </p:txBody>
      </p:sp>
      <p:sp>
        <p:nvSpPr>
          <p:cNvPr id="3" name="Content Placeholder 2">
            <a:extLst>
              <a:ext uri="{FF2B5EF4-FFF2-40B4-BE49-F238E27FC236}">
                <a16:creationId xmlns:a16="http://schemas.microsoft.com/office/drawing/2014/main" id="{1F3F7A33-E32E-2F4A-E92C-BCAE43AA73AD}"/>
              </a:ext>
            </a:extLst>
          </p:cNvPr>
          <p:cNvSpPr txBox="1">
            <a:spLocks/>
          </p:cNvSpPr>
          <p:nvPr/>
        </p:nvSpPr>
        <p:spPr>
          <a:xfrm>
            <a:off x="373849" y="1596030"/>
            <a:ext cx="3803985" cy="1317541"/>
          </a:xfrm>
          <a:prstGeom prst="rect">
            <a:avLst/>
          </a:prstGeom>
        </p:spPr>
        <p:txBody>
          <a:bodyPr/>
          <a:lstStyle>
            <a:lvl1pPr algn="l" defTabSz="912813" rtl="0" fontAlgn="base">
              <a:spcBef>
                <a:spcPct val="0"/>
              </a:spcBef>
              <a:spcAft>
                <a:spcPct val="0"/>
              </a:spcAft>
              <a:buClr>
                <a:schemeClr val="tx2"/>
              </a:buClr>
              <a:buChar char="•"/>
              <a:defRPr sz="1600">
                <a:solidFill>
                  <a:schemeClr val="tx1"/>
                </a:solidFill>
                <a:latin typeface="+mn-lt"/>
                <a:ea typeface="+mn-ea"/>
                <a:cs typeface="ＭＳ Ｐゴシック"/>
              </a:defRPr>
            </a:lvl1pPr>
            <a:lvl2pPr marL="196850" indent="-195263" algn="l" defTabSz="912813" rtl="0" fontAlgn="base">
              <a:spcBef>
                <a:spcPct val="0"/>
              </a:spcBef>
              <a:spcAft>
                <a:spcPct val="0"/>
              </a:spcAft>
              <a:buClr>
                <a:schemeClr val="tx2"/>
              </a:buClr>
              <a:buSzPct val="125000"/>
              <a:buFont typeface="Arial" charset="0"/>
              <a:buChar char="•"/>
              <a:defRPr sz="1600">
                <a:solidFill>
                  <a:schemeClr val="tx1"/>
                </a:solidFill>
                <a:latin typeface="+mn-lt"/>
                <a:ea typeface="ＭＳ Ｐゴシック"/>
                <a:cs typeface="ＭＳ Ｐゴシック"/>
              </a:defRPr>
            </a:lvl2pPr>
            <a:lvl3pPr marL="465138" indent="-266700" algn="l" defTabSz="912813" rtl="0" fontAlgn="base">
              <a:spcBef>
                <a:spcPct val="0"/>
              </a:spcBef>
              <a:spcAft>
                <a:spcPct val="0"/>
              </a:spcAft>
              <a:buClr>
                <a:schemeClr val="tx2"/>
              </a:buClr>
              <a:buSzPct val="120000"/>
              <a:buFont typeface="Arial" charset="0"/>
              <a:buChar char="–"/>
              <a:defRPr sz="1600">
                <a:solidFill>
                  <a:schemeClr val="tx1"/>
                </a:solidFill>
                <a:latin typeface="+mn-lt"/>
                <a:ea typeface="ＭＳ Ｐゴシック"/>
                <a:cs typeface="ＭＳ Ｐゴシック"/>
              </a:defRPr>
            </a:lvl3pPr>
            <a:lvl4pPr marL="625475" indent="-157163" algn="l" defTabSz="912813" rtl="0" fontAlgn="base">
              <a:spcBef>
                <a:spcPct val="0"/>
              </a:spcBef>
              <a:spcAft>
                <a:spcPct val="0"/>
              </a:spcAft>
              <a:buClr>
                <a:schemeClr val="tx2"/>
              </a:buClr>
              <a:buSzPct val="90000"/>
              <a:buFont typeface="Arial" charset="0"/>
              <a:buChar char="•"/>
              <a:defRPr sz="1600">
                <a:solidFill>
                  <a:schemeClr val="tx1"/>
                </a:solidFill>
                <a:latin typeface="+mn-lt"/>
                <a:ea typeface="ＭＳ Ｐゴシック"/>
                <a:cs typeface="ＭＳ Ｐゴシック"/>
              </a:defRPr>
            </a:lvl4pPr>
            <a:lvl5pPr marL="763588" indent="-131763" algn="l" defTabSz="912813" rtl="0" fontAlgn="base">
              <a:spcBef>
                <a:spcPct val="0"/>
              </a:spcBef>
              <a:spcAft>
                <a:spcPct val="0"/>
              </a:spcAft>
              <a:buClr>
                <a:schemeClr val="tx2"/>
              </a:buClr>
              <a:buSzPct val="89000"/>
              <a:buFont typeface="Arial" charset="0"/>
              <a:buChar char="-"/>
              <a:defRPr sz="1600">
                <a:solidFill>
                  <a:schemeClr val="tx1"/>
                </a:solidFill>
                <a:latin typeface="+mn-lt"/>
                <a:ea typeface="ＭＳ Ｐゴシック"/>
                <a:cs typeface="ＭＳ Ｐゴシック"/>
              </a:defRPr>
            </a:lvl5pPr>
            <a:lvl6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a:buNone/>
            </a:pPr>
            <a:r>
              <a:rPr lang="en-GB" sz="1400" b="1" kern="0"/>
              <a:t>Overall CQC Sickness Rate:</a:t>
            </a:r>
          </a:p>
          <a:p>
            <a:pPr marL="285750" indent="-285750"/>
            <a:r>
              <a:rPr lang="en-GB" sz="1400" b="1" kern="0"/>
              <a:t>23/24 - 4.4%</a:t>
            </a:r>
          </a:p>
          <a:p>
            <a:pPr marL="285750" indent="-285750"/>
            <a:r>
              <a:rPr lang="en-GB" sz="1400" b="1" kern="0"/>
              <a:t>24/25 - 4.7% </a:t>
            </a:r>
          </a:p>
        </p:txBody>
      </p:sp>
      <p:graphicFrame>
        <p:nvGraphicFramePr>
          <p:cNvPr id="4" name="Table 3">
            <a:extLst>
              <a:ext uri="{FF2B5EF4-FFF2-40B4-BE49-F238E27FC236}">
                <a16:creationId xmlns:a16="http://schemas.microsoft.com/office/drawing/2014/main" id="{23CC54F1-EC61-F536-C24D-AAD2CE66800E}"/>
              </a:ext>
            </a:extLst>
          </p:cNvPr>
          <p:cNvGraphicFramePr>
            <a:graphicFrameLocks noGrp="1"/>
          </p:cNvGraphicFramePr>
          <p:nvPr>
            <p:extLst>
              <p:ext uri="{D42A27DB-BD31-4B8C-83A1-F6EECF244321}">
                <p14:modId xmlns:p14="http://schemas.microsoft.com/office/powerpoint/2010/main" val="1646608533"/>
              </p:ext>
            </p:extLst>
          </p:nvPr>
        </p:nvGraphicFramePr>
        <p:xfrm>
          <a:off x="454914" y="3587335"/>
          <a:ext cx="3583255" cy="1165860"/>
        </p:xfrm>
        <a:graphic>
          <a:graphicData uri="http://schemas.openxmlformats.org/drawingml/2006/table">
            <a:tbl>
              <a:tblPr firstRow="1" bandRow="1">
                <a:tableStyleId>{5940675A-B579-460E-94D1-54222C63F5DA}</a:tableStyleId>
              </a:tblPr>
              <a:tblGrid>
                <a:gridCol w="1085130">
                  <a:extLst>
                    <a:ext uri="{9D8B030D-6E8A-4147-A177-3AD203B41FA5}">
                      <a16:colId xmlns:a16="http://schemas.microsoft.com/office/drawing/2014/main" val="1753811801"/>
                    </a:ext>
                  </a:extLst>
                </a:gridCol>
                <a:gridCol w="867093">
                  <a:extLst>
                    <a:ext uri="{9D8B030D-6E8A-4147-A177-3AD203B41FA5}">
                      <a16:colId xmlns:a16="http://schemas.microsoft.com/office/drawing/2014/main" val="2149310497"/>
                    </a:ext>
                  </a:extLst>
                </a:gridCol>
                <a:gridCol w="867093">
                  <a:extLst>
                    <a:ext uri="{9D8B030D-6E8A-4147-A177-3AD203B41FA5}">
                      <a16:colId xmlns:a16="http://schemas.microsoft.com/office/drawing/2014/main" val="38223897"/>
                    </a:ext>
                  </a:extLst>
                </a:gridCol>
                <a:gridCol w="763939">
                  <a:extLst>
                    <a:ext uri="{9D8B030D-6E8A-4147-A177-3AD203B41FA5}">
                      <a16:colId xmlns:a16="http://schemas.microsoft.com/office/drawing/2014/main" val="882354864"/>
                    </a:ext>
                  </a:extLst>
                </a:gridCol>
              </a:tblGrid>
              <a:tr h="215170">
                <a:tc>
                  <a:txBody>
                    <a:bodyPr/>
                    <a:lstStyle/>
                    <a:p>
                      <a:pPr algn="l"/>
                      <a:r>
                        <a:rPr lang="en-US" sz="1050" b="1">
                          <a:solidFill>
                            <a:schemeClr val="tx1"/>
                          </a:solidFill>
                        </a:rPr>
                        <a:t>Ethnicity</a:t>
                      </a:r>
                      <a:endParaRPr lang="en-GB" sz="1050" b="1">
                        <a:solidFill>
                          <a:schemeClr val="tx1"/>
                        </a:solidFill>
                      </a:endParaRPr>
                    </a:p>
                  </a:txBody>
                  <a:tcPr>
                    <a:solidFill>
                      <a:schemeClr val="bg1">
                        <a:lumMod val="85000"/>
                      </a:schemeClr>
                    </a:solidFill>
                  </a:tcPr>
                </a:tc>
                <a:tc>
                  <a:txBody>
                    <a:bodyPr/>
                    <a:lstStyle/>
                    <a:p>
                      <a:pPr algn="ctr"/>
                      <a:r>
                        <a:rPr lang="en-GB" sz="1050" b="1">
                          <a:solidFill>
                            <a:schemeClr val="tx1"/>
                          </a:solidFill>
                        </a:rPr>
                        <a:t>2023-24 %</a:t>
                      </a:r>
                    </a:p>
                  </a:txBody>
                  <a:tcPr>
                    <a:solidFill>
                      <a:schemeClr val="bg1">
                        <a:lumMod val="85000"/>
                      </a:schemeClr>
                    </a:solidFill>
                  </a:tcPr>
                </a:tc>
                <a:tc>
                  <a:txBody>
                    <a:bodyPr/>
                    <a:lstStyle/>
                    <a:p>
                      <a:pPr algn="ctr"/>
                      <a:r>
                        <a:rPr lang="en-GB" sz="1050" b="1">
                          <a:solidFill>
                            <a:schemeClr val="tx1"/>
                          </a:solidFill>
                        </a:rPr>
                        <a:t>2024-25 %</a:t>
                      </a:r>
                    </a:p>
                  </a:txBody>
                  <a:tcPr>
                    <a:solidFill>
                      <a:schemeClr val="bg1">
                        <a:lumMod val="85000"/>
                      </a:schemeClr>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1">
                          <a:solidFill>
                            <a:schemeClr val="tx1"/>
                          </a:solidFill>
                        </a:rPr>
                        <a:t>Trend %</a:t>
                      </a: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Ethnic Minority Groups </a:t>
                      </a:r>
                      <a:endParaRPr lang="en-GB" sz="1050"/>
                    </a:p>
                  </a:txBody>
                  <a:tcPr>
                    <a:solidFill>
                      <a:schemeClr val="bg1"/>
                    </a:solidFill>
                  </a:tcPr>
                </a:tc>
                <a:tc>
                  <a:txBody>
                    <a:bodyPr/>
                    <a:lstStyle/>
                    <a:p>
                      <a:pPr algn="ctr"/>
                      <a:r>
                        <a:rPr lang="en-GB" sz="1050"/>
                        <a:t>4.8%</a:t>
                      </a:r>
                    </a:p>
                  </a:txBody>
                  <a:tcPr>
                    <a:solidFill>
                      <a:schemeClr val="bg1"/>
                    </a:solidFill>
                  </a:tcPr>
                </a:tc>
                <a:tc>
                  <a:txBody>
                    <a:bodyPr/>
                    <a:lstStyle/>
                    <a:p>
                      <a:pPr algn="ctr"/>
                      <a:r>
                        <a:rPr lang="en-GB" sz="1050"/>
                        <a:t>4.4%</a:t>
                      </a:r>
                    </a:p>
                  </a:txBody>
                  <a:tcPr>
                    <a:solidFill>
                      <a:schemeClr val="bg1"/>
                    </a:solidFill>
                  </a:tcPr>
                </a:tc>
                <a:tc>
                  <a:txBody>
                    <a:bodyPr/>
                    <a:lstStyle/>
                    <a:p>
                      <a:pPr algn="ctr"/>
                      <a:r>
                        <a:rPr lang="en-GB" sz="1050" b="0" i="0" kern="1200">
                          <a:solidFill>
                            <a:srgbClr val="005F00"/>
                          </a:solidFill>
                          <a:effectLst/>
                          <a:latin typeface="+mn-lt"/>
                          <a:ea typeface="+mn-ea"/>
                          <a:cs typeface="+mn-cs"/>
                        </a:rPr>
                        <a:t>⬇</a:t>
                      </a:r>
                      <a:endParaRPr lang="en-GB" sz="1050">
                        <a:solidFill>
                          <a:srgbClr val="005F00"/>
                        </a:solidFill>
                      </a:endParaRPr>
                    </a:p>
                  </a:txBody>
                  <a:tcPr>
                    <a:solidFill>
                      <a:schemeClr val="bg1"/>
                    </a:solidFill>
                  </a:tcPr>
                </a:tc>
                <a:extLst>
                  <a:ext uri="{0D108BD9-81ED-4DB2-BD59-A6C34878D82A}">
                    <a16:rowId xmlns:a16="http://schemas.microsoft.com/office/drawing/2014/main" val="3268909697"/>
                  </a:ext>
                </a:extLst>
              </a:tr>
              <a:tr h="211688">
                <a:tc>
                  <a:txBody>
                    <a:bodyPr/>
                    <a:lstStyle/>
                    <a:p>
                      <a:r>
                        <a:rPr lang="en-US" sz="1050"/>
                        <a:t>White</a:t>
                      </a:r>
                      <a:endParaRPr lang="en-GB" sz="1050"/>
                    </a:p>
                  </a:txBody>
                  <a:tcPr>
                    <a:solidFill>
                      <a:schemeClr val="bg1"/>
                    </a:solidFill>
                  </a:tcPr>
                </a:tc>
                <a:tc>
                  <a:txBody>
                    <a:bodyPr/>
                    <a:lstStyle/>
                    <a:p>
                      <a:pPr algn="ctr"/>
                      <a:r>
                        <a:rPr lang="en-GB" sz="1050"/>
                        <a:t>4.6%</a:t>
                      </a:r>
                    </a:p>
                  </a:txBody>
                  <a:tcPr>
                    <a:solidFill>
                      <a:schemeClr val="bg1"/>
                    </a:solidFill>
                  </a:tcPr>
                </a:tc>
                <a:tc>
                  <a:txBody>
                    <a:bodyPr/>
                    <a:lstStyle/>
                    <a:p>
                      <a:pPr algn="ctr"/>
                      <a:r>
                        <a:rPr lang="en-GB" sz="1050"/>
                        <a:t>4.9%</a:t>
                      </a:r>
                    </a:p>
                  </a:txBody>
                  <a:tcPr>
                    <a:solidFill>
                      <a:schemeClr val="bg1"/>
                    </a:solidFill>
                  </a:tcPr>
                </a:tc>
                <a:tc>
                  <a:txBody>
                    <a:bodyPr/>
                    <a:lstStyle/>
                    <a:p>
                      <a:pPr algn="ctr"/>
                      <a:r>
                        <a:rPr lang="en-GB" sz="1050" b="0" kern="1200">
                          <a:solidFill>
                            <a:srgbClr val="AA0000"/>
                          </a:solidFill>
                          <a:latin typeface="+mn-lt"/>
                          <a:ea typeface="+mn-ea"/>
                          <a:cs typeface="+mn-cs"/>
                        </a:rPr>
                        <a:t>⬆</a:t>
                      </a:r>
                      <a:endParaRPr lang="en-GB" sz="1050">
                        <a:solidFill>
                          <a:srgbClr val="AA0000"/>
                        </a:solidFill>
                      </a:endParaRPr>
                    </a:p>
                  </a:txBody>
                  <a:tcPr>
                    <a:solidFill>
                      <a:schemeClr val="bg1"/>
                    </a:solidFill>
                  </a:tcPr>
                </a:tc>
                <a:extLst>
                  <a:ext uri="{0D108BD9-81ED-4DB2-BD59-A6C34878D82A}">
                    <a16:rowId xmlns:a16="http://schemas.microsoft.com/office/drawing/2014/main" val="685956209"/>
                  </a:ext>
                </a:extLst>
              </a:tr>
              <a:tr h="197960">
                <a:tc>
                  <a:txBody>
                    <a:bodyPr/>
                    <a:lstStyle/>
                    <a:p>
                      <a:r>
                        <a:rPr lang="en-US" sz="1050"/>
                        <a:t>Not Stated</a:t>
                      </a:r>
                      <a:endParaRPr lang="en-GB" sz="1050"/>
                    </a:p>
                  </a:txBody>
                  <a:tcPr>
                    <a:solidFill>
                      <a:schemeClr val="bg1"/>
                    </a:solidFill>
                  </a:tcPr>
                </a:tc>
                <a:tc>
                  <a:txBody>
                    <a:bodyPr/>
                    <a:lstStyle/>
                    <a:p>
                      <a:pPr algn="ctr"/>
                      <a:r>
                        <a:rPr lang="en-GB" sz="1050"/>
                        <a:t>3.2%</a:t>
                      </a:r>
                    </a:p>
                  </a:txBody>
                  <a:tcPr>
                    <a:solidFill>
                      <a:schemeClr val="bg1"/>
                    </a:solidFill>
                  </a:tcPr>
                </a:tc>
                <a:tc>
                  <a:txBody>
                    <a:bodyPr/>
                    <a:lstStyle/>
                    <a:p>
                      <a:pPr algn="ctr"/>
                      <a:r>
                        <a:rPr lang="en-GB" sz="1050"/>
                        <a:t>3.6%</a:t>
                      </a:r>
                    </a:p>
                  </a:txBody>
                  <a:tcPr>
                    <a:solidFill>
                      <a:schemeClr val="bg1"/>
                    </a:solidFill>
                  </a:tcPr>
                </a:tc>
                <a:tc>
                  <a:txBody>
                    <a:bodyPr/>
                    <a:lstStyle/>
                    <a:p>
                      <a:pPr algn="ctr"/>
                      <a:r>
                        <a:rPr lang="en-GB" sz="1050" b="0" kern="1200">
                          <a:solidFill>
                            <a:srgbClr val="AA0000"/>
                          </a:solidFill>
                          <a:latin typeface="+mn-lt"/>
                          <a:ea typeface="+mn-ea"/>
                          <a:cs typeface="+mn-cs"/>
                        </a:rPr>
                        <a:t>⬆</a:t>
                      </a:r>
                      <a:endParaRPr lang="en-GB" sz="1050">
                        <a:solidFill>
                          <a:srgbClr val="AA0000"/>
                        </a:solidFill>
                      </a:endParaRPr>
                    </a:p>
                  </a:txBody>
                  <a:tcPr>
                    <a:solidFill>
                      <a:schemeClr val="bg1"/>
                    </a:solidFill>
                  </a:tcPr>
                </a:tc>
                <a:extLst>
                  <a:ext uri="{0D108BD9-81ED-4DB2-BD59-A6C34878D82A}">
                    <a16:rowId xmlns:a16="http://schemas.microsoft.com/office/drawing/2014/main" val="2728847132"/>
                  </a:ext>
                </a:extLst>
              </a:tr>
            </a:tbl>
          </a:graphicData>
        </a:graphic>
      </p:graphicFrame>
      <p:graphicFrame>
        <p:nvGraphicFramePr>
          <p:cNvPr id="5" name="Table 4">
            <a:extLst>
              <a:ext uri="{FF2B5EF4-FFF2-40B4-BE49-F238E27FC236}">
                <a16:creationId xmlns:a16="http://schemas.microsoft.com/office/drawing/2014/main" id="{98C9D035-AFAE-88A5-E78D-5694A0E1721B}"/>
              </a:ext>
            </a:extLst>
          </p:cNvPr>
          <p:cNvGraphicFramePr>
            <a:graphicFrameLocks noGrp="1"/>
          </p:cNvGraphicFramePr>
          <p:nvPr>
            <p:extLst>
              <p:ext uri="{D42A27DB-BD31-4B8C-83A1-F6EECF244321}">
                <p14:modId xmlns:p14="http://schemas.microsoft.com/office/powerpoint/2010/main" val="877112583"/>
              </p:ext>
            </p:extLst>
          </p:nvPr>
        </p:nvGraphicFramePr>
        <p:xfrm>
          <a:off x="454914" y="2479626"/>
          <a:ext cx="3837877" cy="1018042"/>
        </p:xfrm>
        <a:graphic>
          <a:graphicData uri="http://schemas.openxmlformats.org/drawingml/2006/table">
            <a:tbl>
              <a:tblPr firstRow="1" bandRow="1">
                <a:tableStyleId>{5940675A-B579-460E-94D1-54222C63F5DA}</a:tableStyleId>
              </a:tblPr>
              <a:tblGrid>
                <a:gridCol w="924699">
                  <a:extLst>
                    <a:ext uri="{9D8B030D-6E8A-4147-A177-3AD203B41FA5}">
                      <a16:colId xmlns:a16="http://schemas.microsoft.com/office/drawing/2014/main" val="1753811801"/>
                    </a:ext>
                  </a:extLst>
                </a:gridCol>
                <a:gridCol w="1009918">
                  <a:extLst>
                    <a:ext uri="{9D8B030D-6E8A-4147-A177-3AD203B41FA5}">
                      <a16:colId xmlns:a16="http://schemas.microsoft.com/office/drawing/2014/main" val="1550920418"/>
                    </a:ext>
                  </a:extLst>
                </a:gridCol>
                <a:gridCol w="951630">
                  <a:extLst>
                    <a:ext uri="{9D8B030D-6E8A-4147-A177-3AD203B41FA5}">
                      <a16:colId xmlns:a16="http://schemas.microsoft.com/office/drawing/2014/main" val="38223897"/>
                    </a:ext>
                  </a:extLst>
                </a:gridCol>
                <a:gridCol w="951630">
                  <a:extLst>
                    <a:ext uri="{9D8B030D-6E8A-4147-A177-3AD203B41FA5}">
                      <a16:colId xmlns:a16="http://schemas.microsoft.com/office/drawing/2014/main" val="1734281827"/>
                    </a:ext>
                  </a:extLst>
                </a:gridCol>
              </a:tblGrid>
              <a:tr h="211688">
                <a:tc>
                  <a:txBody>
                    <a:bodyPr/>
                    <a:lstStyle/>
                    <a:p>
                      <a:pPr algn="l"/>
                      <a:r>
                        <a:rPr lang="en-US" sz="1050" b="1">
                          <a:solidFill>
                            <a:schemeClr val="tx1"/>
                          </a:solidFill>
                        </a:rPr>
                        <a:t>Disability</a:t>
                      </a:r>
                      <a:endParaRPr lang="en-GB" sz="1050" b="1">
                        <a:solidFill>
                          <a:schemeClr val="tx1"/>
                        </a:solidFill>
                      </a:endParaRPr>
                    </a:p>
                  </a:txBody>
                  <a:tcPr>
                    <a:solidFill>
                      <a:schemeClr val="bg1">
                        <a:lumMod val="85000"/>
                      </a:schemeClr>
                    </a:solidFill>
                  </a:tcPr>
                </a:tc>
                <a:tc>
                  <a:txBody>
                    <a:bodyPr/>
                    <a:lstStyle/>
                    <a:p>
                      <a:pPr algn="ctr"/>
                      <a:r>
                        <a:rPr lang="en-GB" sz="1050" b="1">
                          <a:solidFill>
                            <a:schemeClr val="tx1"/>
                          </a:solidFill>
                        </a:rPr>
                        <a:t>2023-24 %</a:t>
                      </a:r>
                    </a:p>
                  </a:txBody>
                  <a:tcPr>
                    <a:solidFill>
                      <a:schemeClr val="bg1">
                        <a:lumMod val="85000"/>
                      </a:schemeClr>
                    </a:solidFill>
                  </a:tcPr>
                </a:tc>
                <a:tc>
                  <a:txBody>
                    <a:bodyPr/>
                    <a:lstStyle/>
                    <a:p>
                      <a:pPr algn="ctr"/>
                      <a:r>
                        <a:rPr lang="en-GB" sz="1050" b="1">
                          <a:solidFill>
                            <a:schemeClr val="tx1"/>
                          </a:solidFill>
                        </a:rPr>
                        <a:t>2024-25 %</a:t>
                      </a:r>
                    </a:p>
                  </a:txBody>
                  <a:tcPr>
                    <a:solidFill>
                      <a:schemeClr val="bg1">
                        <a:lumMod val="85000"/>
                      </a:schemeClr>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1">
                          <a:solidFill>
                            <a:schemeClr val="tx1"/>
                          </a:solidFill>
                        </a:rPr>
                        <a:t>Trend %</a:t>
                      </a: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Yes</a:t>
                      </a:r>
                      <a:endParaRPr lang="en-GB" sz="1050"/>
                    </a:p>
                  </a:txBody>
                  <a:tcPr>
                    <a:solidFill>
                      <a:schemeClr val="bg1"/>
                    </a:solidFill>
                  </a:tcPr>
                </a:tc>
                <a:tc>
                  <a:txBody>
                    <a:bodyPr/>
                    <a:lstStyle/>
                    <a:p>
                      <a:pPr algn="ctr"/>
                      <a:r>
                        <a:rPr lang="en-GB" sz="1050"/>
                        <a:t>10.0%</a:t>
                      </a:r>
                    </a:p>
                  </a:txBody>
                  <a:tcPr>
                    <a:solidFill>
                      <a:schemeClr val="bg1"/>
                    </a:solidFill>
                  </a:tcPr>
                </a:tc>
                <a:tc>
                  <a:txBody>
                    <a:bodyPr/>
                    <a:lstStyle/>
                    <a:p>
                      <a:pPr algn="ctr"/>
                      <a:r>
                        <a:rPr lang="en-GB" sz="1050"/>
                        <a:t>8.7%</a:t>
                      </a:r>
                    </a:p>
                  </a:txBody>
                  <a:tcPr>
                    <a:solidFill>
                      <a:schemeClr val="bg1"/>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5F00"/>
                          </a:solidFill>
                          <a:effectLst/>
                          <a:latin typeface="+mn-lt"/>
                          <a:ea typeface="+mn-ea"/>
                          <a:cs typeface="+mn-cs"/>
                        </a:rPr>
                        <a:t>⬇</a:t>
                      </a:r>
                      <a:endParaRPr lang="en-GB" sz="1050">
                        <a:solidFill>
                          <a:srgbClr val="005F00"/>
                        </a:solidFill>
                      </a:endParaRPr>
                    </a:p>
                  </a:txBody>
                  <a:tcPr>
                    <a:solidFill>
                      <a:schemeClr val="bg1"/>
                    </a:solidFill>
                  </a:tcPr>
                </a:tc>
                <a:extLst>
                  <a:ext uri="{0D108BD9-81ED-4DB2-BD59-A6C34878D82A}">
                    <a16:rowId xmlns:a16="http://schemas.microsoft.com/office/drawing/2014/main" val="3268909697"/>
                  </a:ext>
                </a:extLst>
              </a:tr>
              <a:tr h="211688">
                <a:tc>
                  <a:txBody>
                    <a:bodyPr/>
                    <a:lstStyle/>
                    <a:p>
                      <a:r>
                        <a:rPr lang="en-US" sz="1050"/>
                        <a:t>No</a:t>
                      </a:r>
                      <a:endParaRPr lang="en-GB" sz="1050"/>
                    </a:p>
                  </a:txBody>
                  <a:tcPr/>
                </a:tc>
                <a:tc>
                  <a:txBody>
                    <a:bodyPr/>
                    <a:lstStyle/>
                    <a:p>
                      <a:pPr algn="ctr"/>
                      <a:r>
                        <a:rPr lang="en-GB" sz="1050"/>
                        <a:t>3.8%</a:t>
                      </a:r>
                    </a:p>
                  </a:txBody>
                  <a:tcPr/>
                </a:tc>
                <a:tc>
                  <a:txBody>
                    <a:bodyPr/>
                    <a:lstStyle/>
                    <a:p>
                      <a:pPr algn="ctr"/>
                      <a:r>
                        <a:rPr lang="en-GB" sz="1050"/>
                        <a:t>4.0%</a:t>
                      </a: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FF0000"/>
                        </a:solidFill>
                      </a:endParaRPr>
                    </a:p>
                  </a:txBody>
                  <a:tcPr/>
                </a:tc>
                <a:extLst>
                  <a:ext uri="{0D108BD9-81ED-4DB2-BD59-A6C34878D82A}">
                    <a16:rowId xmlns:a16="http://schemas.microsoft.com/office/drawing/2014/main" val="685956209"/>
                  </a:ext>
                </a:extLst>
              </a:tr>
              <a:tr h="197960">
                <a:tc>
                  <a:txBody>
                    <a:bodyPr/>
                    <a:lstStyle/>
                    <a:p>
                      <a:r>
                        <a:rPr lang="en-US" sz="1050"/>
                        <a:t>Not Stated</a:t>
                      </a:r>
                      <a:endParaRPr lang="en-GB" sz="1050"/>
                    </a:p>
                  </a:txBody>
                  <a:tcPr/>
                </a:tc>
                <a:tc>
                  <a:txBody>
                    <a:bodyPr/>
                    <a:lstStyle/>
                    <a:p>
                      <a:pPr algn="ctr"/>
                      <a:r>
                        <a:rPr lang="en-GB" sz="1050"/>
                        <a:t>2.2%</a:t>
                      </a:r>
                    </a:p>
                  </a:txBody>
                  <a:tcPr/>
                </a:tc>
                <a:tc>
                  <a:txBody>
                    <a:bodyPr/>
                    <a:lstStyle/>
                    <a:p>
                      <a:pPr algn="ctr"/>
                      <a:r>
                        <a:rPr lang="en-GB" sz="1050"/>
                        <a:t>4.1%</a:t>
                      </a: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FF0000"/>
                        </a:solidFill>
                      </a:endParaRPr>
                    </a:p>
                  </a:txBody>
                  <a:tcPr/>
                </a:tc>
                <a:extLst>
                  <a:ext uri="{0D108BD9-81ED-4DB2-BD59-A6C34878D82A}">
                    <a16:rowId xmlns:a16="http://schemas.microsoft.com/office/drawing/2014/main" val="2728847132"/>
                  </a:ext>
                </a:extLst>
              </a:tr>
            </a:tbl>
          </a:graphicData>
        </a:graphic>
      </p:graphicFrame>
      <p:graphicFrame>
        <p:nvGraphicFramePr>
          <p:cNvPr id="6" name="Table 5">
            <a:extLst>
              <a:ext uri="{FF2B5EF4-FFF2-40B4-BE49-F238E27FC236}">
                <a16:creationId xmlns:a16="http://schemas.microsoft.com/office/drawing/2014/main" id="{C18BBD56-2EC6-5DB3-044D-C7BA423E4E3E}"/>
              </a:ext>
            </a:extLst>
          </p:cNvPr>
          <p:cNvGraphicFramePr>
            <a:graphicFrameLocks noGrp="1"/>
          </p:cNvGraphicFramePr>
          <p:nvPr>
            <p:extLst>
              <p:ext uri="{D42A27DB-BD31-4B8C-83A1-F6EECF244321}">
                <p14:modId xmlns:p14="http://schemas.microsoft.com/office/powerpoint/2010/main" val="2230445618"/>
              </p:ext>
            </p:extLst>
          </p:nvPr>
        </p:nvGraphicFramePr>
        <p:xfrm>
          <a:off x="4466526" y="4308027"/>
          <a:ext cx="4126027" cy="1018042"/>
        </p:xfrm>
        <a:graphic>
          <a:graphicData uri="http://schemas.openxmlformats.org/drawingml/2006/table">
            <a:tbl>
              <a:tblPr firstRow="1" bandRow="1">
                <a:tableStyleId>{5940675A-B579-460E-94D1-54222C63F5DA}</a:tableStyleId>
              </a:tblPr>
              <a:tblGrid>
                <a:gridCol w="1498363">
                  <a:extLst>
                    <a:ext uri="{9D8B030D-6E8A-4147-A177-3AD203B41FA5}">
                      <a16:colId xmlns:a16="http://schemas.microsoft.com/office/drawing/2014/main" val="1753811801"/>
                    </a:ext>
                  </a:extLst>
                </a:gridCol>
                <a:gridCol w="930854">
                  <a:extLst>
                    <a:ext uri="{9D8B030D-6E8A-4147-A177-3AD203B41FA5}">
                      <a16:colId xmlns:a16="http://schemas.microsoft.com/office/drawing/2014/main" val="3356818600"/>
                    </a:ext>
                  </a:extLst>
                </a:gridCol>
                <a:gridCol w="951042">
                  <a:extLst>
                    <a:ext uri="{9D8B030D-6E8A-4147-A177-3AD203B41FA5}">
                      <a16:colId xmlns:a16="http://schemas.microsoft.com/office/drawing/2014/main" val="38223897"/>
                    </a:ext>
                  </a:extLst>
                </a:gridCol>
                <a:gridCol w="745768">
                  <a:extLst>
                    <a:ext uri="{9D8B030D-6E8A-4147-A177-3AD203B41FA5}">
                      <a16:colId xmlns:a16="http://schemas.microsoft.com/office/drawing/2014/main" val="3618990775"/>
                    </a:ext>
                  </a:extLst>
                </a:gridCol>
              </a:tblGrid>
              <a:tr h="211688">
                <a:tc>
                  <a:txBody>
                    <a:bodyPr/>
                    <a:lstStyle/>
                    <a:p>
                      <a:pPr algn="l"/>
                      <a:r>
                        <a:rPr lang="en-US" sz="1050" b="1">
                          <a:solidFill>
                            <a:schemeClr val="tx1"/>
                          </a:solidFill>
                        </a:rPr>
                        <a:t>Sexual Orientation</a:t>
                      </a:r>
                      <a:endParaRPr lang="en-GB" sz="1050" b="1">
                        <a:solidFill>
                          <a:schemeClr val="tx1"/>
                        </a:solidFill>
                      </a:endParaRPr>
                    </a:p>
                  </a:txBody>
                  <a:tcPr>
                    <a:solidFill>
                      <a:schemeClr val="bg1">
                        <a:lumMod val="85000"/>
                      </a:schemeClr>
                    </a:solidFill>
                  </a:tcPr>
                </a:tc>
                <a:tc>
                  <a:txBody>
                    <a:bodyPr/>
                    <a:lstStyle/>
                    <a:p>
                      <a:pPr algn="ctr"/>
                      <a:r>
                        <a:rPr lang="en-GB" sz="1050" b="1">
                          <a:solidFill>
                            <a:schemeClr val="tx1"/>
                          </a:solidFill>
                        </a:rPr>
                        <a:t>2023-24 %</a:t>
                      </a:r>
                    </a:p>
                  </a:txBody>
                  <a:tcPr>
                    <a:solidFill>
                      <a:schemeClr val="bg1">
                        <a:lumMod val="85000"/>
                      </a:schemeClr>
                    </a:solidFill>
                  </a:tcPr>
                </a:tc>
                <a:tc>
                  <a:txBody>
                    <a:bodyPr/>
                    <a:lstStyle/>
                    <a:p>
                      <a:pPr algn="ctr"/>
                      <a:r>
                        <a:rPr lang="en-GB" sz="1050" b="1">
                          <a:solidFill>
                            <a:schemeClr val="tx1"/>
                          </a:solidFill>
                        </a:rPr>
                        <a:t>2024-25 %</a:t>
                      </a:r>
                    </a:p>
                  </a:txBody>
                  <a:tcPr>
                    <a:solidFill>
                      <a:schemeClr val="bg1">
                        <a:lumMod val="85000"/>
                      </a:schemeClr>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1">
                          <a:solidFill>
                            <a:schemeClr val="tx1"/>
                          </a:solidFill>
                        </a:rPr>
                        <a:t>Trend %</a:t>
                      </a: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LGB+</a:t>
                      </a:r>
                      <a:endParaRPr lang="en-GB" sz="1050"/>
                    </a:p>
                  </a:txBody>
                  <a:tcPr>
                    <a:solidFill>
                      <a:schemeClr val="bg1"/>
                    </a:solidFill>
                  </a:tcPr>
                </a:tc>
                <a:tc>
                  <a:txBody>
                    <a:bodyPr/>
                    <a:lstStyle/>
                    <a:p>
                      <a:pPr algn="ctr"/>
                      <a:r>
                        <a:rPr lang="en-GB" sz="1050"/>
                        <a:t>5.8%</a:t>
                      </a:r>
                    </a:p>
                  </a:txBody>
                  <a:tcPr>
                    <a:solidFill>
                      <a:schemeClr val="bg1"/>
                    </a:solidFill>
                  </a:tcPr>
                </a:tc>
                <a:tc>
                  <a:txBody>
                    <a:bodyPr/>
                    <a:lstStyle/>
                    <a:p>
                      <a:pPr algn="ctr"/>
                      <a:r>
                        <a:rPr lang="en-GB" sz="1050"/>
                        <a:t>4.7%</a:t>
                      </a:r>
                    </a:p>
                  </a:txBody>
                  <a:tcPr>
                    <a:solidFill>
                      <a:schemeClr val="bg1"/>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5F00"/>
                          </a:solidFill>
                          <a:effectLst/>
                          <a:latin typeface="+mn-lt"/>
                          <a:ea typeface="+mn-ea"/>
                          <a:cs typeface="+mn-cs"/>
                        </a:rPr>
                        <a:t>⬇</a:t>
                      </a:r>
                      <a:endParaRPr lang="en-GB" sz="1050">
                        <a:solidFill>
                          <a:srgbClr val="005F00"/>
                        </a:solidFill>
                      </a:endParaRPr>
                    </a:p>
                  </a:txBody>
                  <a:tcPr>
                    <a:solidFill>
                      <a:schemeClr val="bg1"/>
                    </a:solidFill>
                  </a:tcPr>
                </a:tc>
                <a:extLst>
                  <a:ext uri="{0D108BD9-81ED-4DB2-BD59-A6C34878D82A}">
                    <a16:rowId xmlns:a16="http://schemas.microsoft.com/office/drawing/2014/main" val="3268909697"/>
                  </a:ext>
                </a:extLst>
              </a:tr>
              <a:tr h="0">
                <a:tc>
                  <a:txBody>
                    <a:bodyPr/>
                    <a:lstStyle/>
                    <a:p>
                      <a:r>
                        <a:rPr lang="en-US" sz="1050"/>
                        <a:t>Heterosexual</a:t>
                      </a:r>
                      <a:endParaRPr lang="en-GB" sz="1050"/>
                    </a:p>
                  </a:txBody>
                  <a:tcPr>
                    <a:solidFill>
                      <a:schemeClr val="bg1"/>
                    </a:solidFill>
                  </a:tcPr>
                </a:tc>
                <a:tc>
                  <a:txBody>
                    <a:bodyPr/>
                    <a:lstStyle/>
                    <a:p>
                      <a:pPr algn="ctr"/>
                      <a:r>
                        <a:rPr lang="en-GB" sz="1050"/>
                        <a:t>3.3%</a:t>
                      </a:r>
                    </a:p>
                  </a:txBody>
                  <a:tcPr>
                    <a:solidFill>
                      <a:schemeClr val="bg1"/>
                    </a:solidFill>
                  </a:tcPr>
                </a:tc>
                <a:tc>
                  <a:txBody>
                    <a:bodyPr/>
                    <a:lstStyle/>
                    <a:p>
                      <a:pPr algn="ctr"/>
                      <a:r>
                        <a:rPr lang="en-GB" sz="1050"/>
                        <a:t>3.7%</a:t>
                      </a:r>
                    </a:p>
                  </a:txBody>
                  <a:tcPr>
                    <a:solidFill>
                      <a:schemeClr val="bg1"/>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AA0000"/>
                        </a:solidFill>
                      </a:endParaRPr>
                    </a:p>
                  </a:txBody>
                  <a:tcPr>
                    <a:solidFill>
                      <a:schemeClr val="bg1"/>
                    </a:solidFill>
                  </a:tcPr>
                </a:tc>
                <a:extLst>
                  <a:ext uri="{0D108BD9-81ED-4DB2-BD59-A6C34878D82A}">
                    <a16:rowId xmlns:a16="http://schemas.microsoft.com/office/drawing/2014/main" val="685956209"/>
                  </a:ext>
                </a:extLst>
              </a:tr>
              <a:tr h="197960">
                <a:tc>
                  <a:txBody>
                    <a:bodyPr/>
                    <a:lstStyle/>
                    <a:p>
                      <a:r>
                        <a:rPr lang="en-US" sz="1050"/>
                        <a:t>Not Stated</a:t>
                      </a:r>
                      <a:endParaRPr lang="en-GB" sz="1050"/>
                    </a:p>
                  </a:txBody>
                  <a:tcPr>
                    <a:solidFill>
                      <a:schemeClr val="bg1"/>
                    </a:solidFill>
                  </a:tcPr>
                </a:tc>
                <a:tc>
                  <a:txBody>
                    <a:bodyPr/>
                    <a:lstStyle/>
                    <a:p>
                      <a:pPr algn="ctr"/>
                      <a:r>
                        <a:rPr lang="en-GB" sz="1050"/>
                        <a:t>5.2%</a:t>
                      </a:r>
                    </a:p>
                  </a:txBody>
                  <a:tcPr>
                    <a:solidFill>
                      <a:schemeClr val="bg1"/>
                    </a:solidFill>
                  </a:tcPr>
                </a:tc>
                <a:tc>
                  <a:txBody>
                    <a:bodyPr/>
                    <a:lstStyle/>
                    <a:p>
                      <a:pPr algn="ctr"/>
                      <a:r>
                        <a:rPr lang="en-GB" sz="1050"/>
                        <a:t>4.2%</a:t>
                      </a:r>
                    </a:p>
                  </a:txBody>
                  <a:tcPr>
                    <a:solidFill>
                      <a:schemeClr val="bg1"/>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5F00"/>
                          </a:solidFill>
                          <a:effectLst/>
                          <a:latin typeface="+mn-lt"/>
                          <a:ea typeface="+mn-ea"/>
                          <a:cs typeface="+mn-cs"/>
                        </a:rPr>
                        <a:t>⬇</a:t>
                      </a:r>
                      <a:endParaRPr lang="en-GB" sz="1050">
                        <a:solidFill>
                          <a:srgbClr val="005F00"/>
                        </a:solidFill>
                      </a:endParaRPr>
                    </a:p>
                  </a:txBody>
                  <a:tcPr>
                    <a:solidFill>
                      <a:schemeClr val="bg1"/>
                    </a:solidFill>
                  </a:tcPr>
                </a:tc>
                <a:extLst>
                  <a:ext uri="{0D108BD9-81ED-4DB2-BD59-A6C34878D82A}">
                    <a16:rowId xmlns:a16="http://schemas.microsoft.com/office/drawing/2014/main" val="2728847132"/>
                  </a:ext>
                </a:extLst>
              </a:tr>
            </a:tbl>
          </a:graphicData>
        </a:graphic>
      </p:graphicFrame>
      <p:graphicFrame>
        <p:nvGraphicFramePr>
          <p:cNvPr id="7" name="Table 6">
            <a:extLst>
              <a:ext uri="{FF2B5EF4-FFF2-40B4-BE49-F238E27FC236}">
                <a16:creationId xmlns:a16="http://schemas.microsoft.com/office/drawing/2014/main" id="{BD385FE0-2E09-7AD2-4F36-4106CAA52663}"/>
              </a:ext>
            </a:extLst>
          </p:cNvPr>
          <p:cNvGraphicFramePr>
            <a:graphicFrameLocks noGrp="1"/>
          </p:cNvGraphicFramePr>
          <p:nvPr>
            <p:extLst>
              <p:ext uri="{D42A27DB-BD31-4B8C-83A1-F6EECF244321}">
                <p14:modId xmlns:p14="http://schemas.microsoft.com/office/powerpoint/2010/main" val="3805408514"/>
              </p:ext>
            </p:extLst>
          </p:nvPr>
        </p:nvGraphicFramePr>
        <p:xfrm>
          <a:off x="4466526" y="5453075"/>
          <a:ext cx="4126027" cy="766582"/>
        </p:xfrm>
        <a:graphic>
          <a:graphicData uri="http://schemas.openxmlformats.org/drawingml/2006/table">
            <a:tbl>
              <a:tblPr firstRow="1" bandRow="1">
                <a:tableStyleId>{5940675A-B579-460E-94D1-54222C63F5DA}</a:tableStyleId>
              </a:tblPr>
              <a:tblGrid>
                <a:gridCol w="973749">
                  <a:extLst>
                    <a:ext uri="{9D8B030D-6E8A-4147-A177-3AD203B41FA5}">
                      <a16:colId xmlns:a16="http://schemas.microsoft.com/office/drawing/2014/main" val="1753811801"/>
                    </a:ext>
                  </a:extLst>
                </a:gridCol>
                <a:gridCol w="972557">
                  <a:extLst>
                    <a:ext uri="{9D8B030D-6E8A-4147-A177-3AD203B41FA5}">
                      <a16:colId xmlns:a16="http://schemas.microsoft.com/office/drawing/2014/main" val="2255713703"/>
                    </a:ext>
                  </a:extLst>
                </a:gridCol>
                <a:gridCol w="1027093">
                  <a:extLst>
                    <a:ext uri="{9D8B030D-6E8A-4147-A177-3AD203B41FA5}">
                      <a16:colId xmlns:a16="http://schemas.microsoft.com/office/drawing/2014/main" val="38223897"/>
                    </a:ext>
                  </a:extLst>
                </a:gridCol>
                <a:gridCol w="1152628">
                  <a:extLst>
                    <a:ext uri="{9D8B030D-6E8A-4147-A177-3AD203B41FA5}">
                      <a16:colId xmlns:a16="http://schemas.microsoft.com/office/drawing/2014/main" val="2684795999"/>
                    </a:ext>
                  </a:extLst>
                </a:gridCol>
              </a:tblGrid>
              <a:tr h="211688">
                <a:tc>
                  <a:txBody>
                    <a:bodyPr/>
                    <a:lstStyle/>
                    <a:p>
                      <a:pPr algn="l"/>
                      <a:r>
                        <a:rPr lang="en-US" sz="1050" b="1">
                          <a:solidFill>
                            <a:schemeClr val="tx1"/>
                          </a:solidFill>
                        </a:rPr>
                        <a:t>Sex</a:t>
                      </a:r>
                      <a:endParaRPr lang="en-GB" sz="1050" b="1">
                        <a:solidFill>
                          <a:schemeClr val="tx1"/>
                        </a:solidFill>
                      </a:endParaRPr>
                    </a:p>
                  </a:txBody>
                  <a:tcPr>
                    <a:solidFill>
                      <a:schemeClr val="bg1">
                        <a:lumMod val="85000"/>
                      </a:schemeClr>
                    </a:solidFill>
                  </a:tcPr>
                </a:tc>
                <a:tc>
                  <a:txBody>
                    <a:bodyPr/>
                    <a:lstStyle/>
                    <a:p>
                      <a:pPr algn="ctr"/>
                      <a:r>
                        <a:rPr lang="en-GB" sz="1050" b="1">
                          <a:solidFill>
                            <a:schemeClr val="tx1"/>
                          </a:solidFill>
                        </a:rPr>
                        <a:t>2023-24 %</a:t>
                      </a:r>
                    </a:p>
                  </a:txBody>
                  <a:tcPr>
                    <a:solidFill>
                      <a:schemeClr val="bg1">
                        <a:lumMod val="85000"/>
                      </a:schemeClr>
                    </a:solidFill>
                  </a:tcPr>
                </a:tc>
                <a:tc>
                  <a:txBody>
                    <a:bodyPr/>
                    <a:lstStyle/>
                    <a:p>
                      <a:pPr algn="ctr"/>
                      <a:r>
                        <a:rPr lang="en-GB" sz="1050" b="1">
                          <a:solidFill>
                            <a:schemeClr val="tx1"/>
                          </a:solidFill>
                        </a:rPr>
                        <a:t>2024-25 %</a:t>
                      </a:r>
                    </a:p>
                  </a:txBody>
                  <a:tcPr>
                    <a:solidFill>
                      <a:schemeClr val="bg1">
                        <a:lumMod val="85000"/>
                      </a:schemeClr>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1">
                          <a:solidFill>
                            <a:schemeClr val="tx1"/>
                          </a:solidFill>
                        </a:rPr>
                        <a:t>Trend %</a:t>
                      </a: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Female</a:t>
                      </a:r>
                      <a:endParaRPr lang="en-GB" sz="1050"/>
                    </a:p>
                  </a:txBody>
                  <a:tcPr/>
                </a:tc>
                <a:tc>
                  <a:txBody>
                    <a:bodyPr/>
                    <a:lstStyle/>
                    <a:p>
                      <a:pPr algn="ctr"/>
                      <a:r>
                        <a:rPr lang="en-GB" sz="1050"/>
                        <a:t>4.8%</a:t>
                      </a:r>
                    </a:p>
                  </a:txBody>
                  <a:tcPr/>
                </a:tc>
                <a:tc>
                  <a:txBody>
                    <a:bodyPr/>
                    <a:lstStyle/>
                    <a:p>
                      <a:pPr algn="ctr"/>
                      <a:r>
                        <a:rPr lang="en-GB" sz="1050"/>
                        <a:t>4.9%</a:t>
                      </a: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FF0000"/>
                        </a:solidFill>
                      </a:endParaRPr>
                    </a:p>
                  </a:txBody>
                  <a:tcPr/>
                </a:tc>
                <a:extLst>
                  <a:ext uri="{0D108BD9-81ED-4DB2-BD59-A6C34878D82A}">
                    <a16:rowId xmlns:a16="http://schemas.microsoft.com/office/drawing/2014/main" val="3268909697"/>
                  </a:ext>
                </a:extLst>
              </a:tr>
              <a:tr h="211688">
                <a:tc>
                  <a:txBody>
                    <a:bodyPr/>
                    <a:lstStyle/>
                    <a:p>
                      <a:r>
                        <a:rPr lang="en-US" sz="1050"/>
                        <a:t>Male</a:t>
                      </a:r>
                      <a:endParaRPr lang="en-GB" sz="1050"/>
                    </a:p>
                  </a:txBody>
                  <a:tcPr/>
                </a:tc>
                <a:tc>
                  <a:txBody>
                    <a:bodyPr/>
                    <a:lstStyle/>
                    <a:p>
                      <a:pPr algn="ctr"/>
                      <a:r>
                        <a:rPr lang="en-GB" sz="1050"/>
                        <a:t>3.6%</a:t>
                      </a:r>
                    </a:p>
                  </a:txBody>
                  <a:tcPr/>
                </a:tc>
                <a:tc>
                  <a:txBody>
                    <a:bodyPr/>
                    <a:lstStyle/>
                    <a:p>
                      <a:pPr algn="ctr"/>
                      <a:r>
                        <a:rPr lang="en-GB" sz="1050"/>
                        <a:t>4.2%</a:t>
                      </a:r>
                    </a:p>
                  </a:txBody>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FF0000"/>
                        </a:solidFill>
                      </a:endParaRPr>
                    </a:p>
                  </a:txBody>
                  <a:tcPr/>
                </a:tc>
                <a:extLst>
                  <a:ext uri="{0D108BD9-81ED-4DB2-BD59-A6C34878D82A}">
                    <a16:rowId xmlns:a16="http://schemas.microsoft.com/office/drawing/2014/main" val="685956209"/>
                  </a:ext>
                </a:extLst>
              </a:tr>
            </a:tbl>
          </a:graphicData>
        </a:graphic>
      </p:graphicFrame>
      <p:graphicFrame>
        <p:nvGraphicFramePr>
          <p:cNvPr id="9" name="Table 8">
            <a:extLst>
              <a:ext uri="{FF2B5EF4-FFF2-40B4-BE49-F238E27FC236}">
                <a16:creationId xmlns:a16="http://schemas.microsoft.com/office/drawing/2014/main" id="{F1816FBC-61C4-6C0D-5EF9-8064A51BB42C}"/>
              </a:ext>
            </a:extLst>
          </p:cNvPr>
          <p:cNvGraphicFramePr>
            <a:graphicFrameLocks noGrp="1"/>
          </p:cNvGraphicFramePr>
          <p:nvPr>
            <p:extLst>
              <p:ext uri="{D42A27DB-BD31-4B8C-83A1-F6EECF244321}">
                <p14:modId xmlns:p14="http://schemas.microsoft.com/office/powerpoint/2010/main" val="1371522238"/>
              </p:ext>
            </p:extLst>
          </p:nvPr>
        </p:nvGraphicFramePr>
        <p:xfrm>
          <a:off x="4466526" y="1646122"/>
          <a:ext cx="4126027" cy="2534899"/>
        </p:xfrm>
        <a:graphic>
          <a:graphicData uri="http://schemas.openxmlformats.org/drawingml/2006/table">
            <a:tbl>
              <a:tblPr firstRow="1" bandRow="1">
                <a:tableStyleId>{5940675A-B579-460E-94D1-54222C63F5DA}</a:tableStyleId>
              </a:tblPr>
              <a:tblGrid>
                <a:gridCol w="1387292">
                  <a:extLst>
                    <a:ext uri="{9D8B030D-6E8A-4147-A177-3AD203B41FA5}">
                      <a16:colId xmlns:a16="http://schemas.microsoft.com/office/drawing/2014/main" val="1753811801"/>
                    </a:ext>
                  </a:extLst>
                </a:gridCol>
                <a:gridCol w="987669">
                  <a:extLst>
                    <a:ext uri="{9D8B030D-6E8A-4147-A177-3AD203B41FA5}">
                      <a16:colId xmlns:a16="http://schemas.microsoft.com/office/drawing/2014/main" val="38223897"/>
                    </a:ext>
                  </a:extLst>
                </a:gridCol>
                <a:gridCol w="987669">
                  <a:extLst>
                    <a:ext uri="{9D8B030D-6E8A-4147-A177-3AD203B41FA5}">
                      <a16:colId xmlns:a16="http://schemas.microsoft.com/office/drawing/2014/main" val="3439446991"/>
                    </a:ext>
                  </a:extLst>
                </a:gridCol>
                <a:gridCol w="763397">
                  <a:extLst>
                    <a:ext uri="{9D8B030D-6E8A-4147-A177-3AD203B41FA5}">
                      <a16:colId xmlns:a16="http://schemas.microsoft.com/office/drawing/2014/main" val="3506884581"/>
                    </a:ext>
                  </a:extLst>
                </a:gridCol>
              </a:tblGrid>
              <a:tr h="266899">
                <a:tc>
                  <a:txBody>
                    <a:bodyPr/>
                    <a:lstStyle/>
                    <a:p>
                      <a:pPr algn="l"/>
                      <a:r>
                        <a:rPr lang="en-US" sz="1050" b="1">
                          <a:solidFill>
                            <a:schemeClr val="tx1"/>
                          </a:solidFill>
                          <a:latin typeface="+mj-lt"/>
                        </a:rPr>
                        <a:t>Religious Belief</a:t>
                      </a:r>
                      <a:endParaRPr lang="en-GB" sz="1050" b="1">
                        <a:solidFill>
                          <a:schemeClr val="tx1"/>
                        </a:solidFill>
                        <a:latin typeface="+mj-lt"/>
                      </a:endParaRPr>
                    </a:p>
                  </a:txBody>
                  <a:tcPr>
                    <a:solidFill>
                      <a:schemeClr val="bg1">
                        <a:lumMod val="85000"/>
                      </a:schemeClr>
                    </a:solidFill>
                  </a:tcPr>
                </a:tc>
                <a:tc>
                  <a:txBody>
                    <a:bodyPr/>
                    <a:lstStyle/>
                    <a:p>
                      <a:pPr algn="ctr"/>
                      <a:r>
                        <a:rPr lang="en-GB" sz="1050" b="1">
                          <a:solidFill>
                            <a:schemeClr val="tx1"/>
                          </a:solidFill>
                        </a:rPr>
                        <a:t>2023-24 %</a:t>
                      </a:r>
                    </a:p>
                  </a:txBody>
                  <a:tcPr>
                    <a:solidFill>
                      <a:schemeClr val="bg1">
                        <a:lumMod val="85000"/>
                      </a:schemeClr>
                    </a:solidFill>
                  </a:tcPr>
                </a:tc>
                <a:tc>
                  <a:txBody>
                    <a:bodyPr/>
                    <a:lstStyle/>
                    <a:p>
                      <a:pPr algn="ctr"/>
                      <a:r>
                        <a:rPr lang="en-GB" sz="1050" b="1">
                          <a:solidFill>
                            <a:schemeClr val="tx1"/>
                          </a:solidFill>
                        </a:rPr>
                        <a:t>2024-25 %</a:t>
                      </a:r>
                    </a:p>
                  </a:txBody>
                  <a:tcPr>
                    <a:solidFill>
                      <a:schemeClr val="bg1">
                        <a:lumMod val="85000"/>
                      </a:schemeClr>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1">
                          <a:solidFill>
                            <a:schemeClr val="tx1"/>
                          </a:solidFill>
                        </a:rPr>
                        <a:t>Trend %</a:t>
                      </a:r>
                    </a:p>
                  </a:txBody>
                  <a:tcPr>
                    <a:solidFill>
                      <a:schemeClr val="bg1">
                        <a:lumMod val="85000"/>
                      </a:schemeClr>
                    </a:solidFill>
                  </a:tcPr>
                </a:tc>
                <a:extLst>
                  <a:ext uri="{0D108BD9-81ED-4DB2-BD59-A6C34878D82A}">
                    <a16:rowId xmlns:a16="http://schemas.microsoft.com/office/drawing/2014/main" val="3174407569"/>
                  </a:ext>
                </a:extLst>
              </a:tr>
              <a:tr h="252000">
                <a:tc>
                  <a:txBody>
                    <a:bodyPr/>
                    <a:lstStyle/>
                    <a:p>
                      <a:pPr algn="l" fontAlgn="b"/>
                      <a:r>
                        <a:rPr lang="en-GB" sz="1050" b="0" i="0" u="none" strike="noStrike">
                          <a:solidFill>
                            <a:srgbClr val="000000"/>
                          </a:solidFill>
                          <a:effectLst/>
                          <a:latin typeface="+mj-lt"/>
                        </a:rPr>
                        <a:t>Atheism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4.1%</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3.8%</a:t>
                      </a:r>
                    </a:p>
                  </a:txBody>
                  <a:tcPr marL="4763" marR="4763" marT="4763" marB="0" anchor="ctr">
                    <a:solidFill>
                      <a:schemeClr val="bg1"/>
                    </a:solidFill>
                  </a:tcPr>
                </a:tc>
                <a:tc>
                  <a:txBody>
                    <a:bodyPr/>
                    <a:lstStyle/>
                    <a:p>
                      <a:pPr marL="0" marR="0" lvl="0" indent="0" algn="ctr" defTabSz="932962" rtl="0" eaLnBrk="1" fontAlgn="b" latinLnBrk="0" hangingPunct="1">
                        <a:lnSpc>
                          <a:spcPct val="100000"/>
                        </a:lnSpc>
                        <a:spcBef>
                          <a:spcPts val="0"/>
                        </a:spcBef>
                        <a:spcAft>
                          <a:spcPts val="0"/>
                        </a:spcAft>
                        <a:buClrTx/>
                        <a:buSzTx/>
                        <a:buFontTx/>
                        <a:buNone/>
                        <a:tabLst/>
                        <a:defRPr/>
                      </a:pPr>
                      <a:r>
                        <a:rPr lang="en-GB" sz="1050" b="0" i="0" kern="1200">
                          <a:solidFill>
                            <a:srgbClr val="005F00"/>
                          </a:solidFill>
                          <a:effectLst/>
                          <a:latin typeface="+mn-lt"/>
                          <a:ea typeface="+mn-ea"/>
                          <a:cs typeface="+mn-cs"/>
                        </a:rPr>
                        <a:t>⬇</a:t>
                      </a:r>
                      <a:endParaRPr lang="en-GB" sz="1050">
                        <a:solidFill>
                          <a:srgbClr val="005F00"/>
                        </a:solidFill>
                      </a:endParaRPr>
                    </a:p>
                  </a:txBody>
                  <a:tcPr marL="4763" marR="4763" marT="4763" marB="0" anchor="ctr">
                    <a:solidFill>
                      <a:schemeClr val="bg1"/>
                    </a:solidFill>
                  </a:tcPr>
                </a:tc>
                <a:extLst>
                  <a:ext uri="{0D108BD9-81ED-4DB2-BD59-A6C34878D82A}">
                    <a16:rowId xmlns:a16="http://schemas.microsoft.com/office/drawing/2014/main" val="352503237"/>
                  </a:ext>
                </a:extLst>
              </a:tr>
              <a:tr h="252000">
                <a:tc>
                  <a:txBody>
                    <a:bodyPr/>
                    <a:lstStyle/>
                    <a:p>
                      <a:pPr algn="l" fontAlgn="b"/>
                      <a:r>
                        <a:rPr lang="en-GB" sz="1050" b="0" i="0" u="none" strike="noStrike">
                          <a:solidFill>
                            <a:srgbClr val="000000"/>
                          </a:solidFill>
                          <a:effectLst/>
                          <a:latin typeface="+mj-lt"/>
                        </a:rPr>
                        <a:t>Buddhism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11.7%</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6.5%</a:t>
                      </a:r>
                    </a:p>
                  </a:txBody>
                  <a:tcPr marL="4763" marR="4763" marT="4763" marB="0" anchor="ctr">
                    <a:solidFill>
                      <a:schemeClr val="bg1"/>
                    </a:solidFill>
                  </a:tcPr>
                </a:tc>
                <a:tc>
                  <a:txBody>
                    <a:bodyPr/>
                    <a:lstStyle/>
                    <a:p>
                      <a:pPr marL="0" marR="0" lvl="0" indent="0" algn="ctr" defTabSz="932962" rtl="0" eaLnBrk="1" fontAlgn="b" latinLnBrk="0" hangingPunct="1">
                        <a:lnSpc>
                          <a:spcPct val="100000"/>
                        </a:lnSpc>
                        <a:spcBef>
                          <a:spcPts val="0"/>
                        </a:spcBef>
                        <a:spcAft>
                          <a:spcPts val="0"/>
                        </a:spcAft>
                        <a:buClrTx/>
                        <a:buSzTx/>
                        <a:buFontTx/>
                        <a:buNone/>
                        <a:tabLst/>
                        <a:defRPr/>
                      </a:pPr>
                      <a:r>
                        <a:rPr lang="en-GB" sz="1050" b="0" i="0" kern="1200">
                          <a:solidFill>
                            <a:srgbClr val="005F00"/>
                          </a:solidFill>
                          <a:effectLst/>
                          <a:latin typeface="+mn-lt"/>
                          <a:ea typeface="+mn-ea"/>
                          <a:cs typeface="+mn-cs"/>
                        </a:rPr>
                        <a:t>⬇</a:t>
                      </a:r>
                      <a:endParaRPr lang="en-GB" sz="1050">
                        <a:solidFill>
                          <a:srgbClr val="005F00"/>
                        </a:solidFill>
                      </a:endParaRPr>
                    </a:p>
                  </a:txBody>
                  <a:tcPr marL="4763" marR="4763" marT="4763" marB="0" anchor="ctr">
                    <a:solidFill>
                      <a:schemeClr val="bg1"/>
                    </a:solidFill>
                  </a:tcPr>
                </a:tc>
                <a:extLst>
                  <a:ext uri="{0D108BD9-81ED-4DB2-BD59-A6C34878D82A}">
                    <a16:rowId xmlns:a16="http://schemas.microsoft.com/office/drawing/2014/main" val="3268909697"/>
                  </a:ext>
                </a:extLst>
              </a:tr>
              <a:tr h="252000">
                <a:tc>
                  <a:txBody>
                    <a:bodyPr/>
                    <a:lstStyle/>
                    <a:p>
                      <a:pPr algn="l" fontAlgn="b"/>
                      <a:r>
                        <a:rPr lang="en-GB" sz="1050" b="0" i="0" u="none" strike="noStrike">
                          <a:solidFill>
                            <a:srgbClr val="000000"/>
                          </a:solidFill>
                          <a:effectLst/>
                          <a:latin typeface="+mj-lt"/>
                        </a:rPr>
                        <a:t>Christianity</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4.9%</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5.2%</a:t>
                      </a:r>
                    </a:p>
                  </a:txBody>
                  <a:tcPr marL="4763" marR="4763" marT="4763" marB="0" anchor="ctr">
                    <a:solidFill>
                      <a:schemeClr val="bg1"/>
                    </a:solidFill>
                  </a:tcPr>
                </a:tc>
                <a:tc>
                  <a:txBody>
                    <a:bodyPr/>
                    <a:lstStyle/>
                    <a:p>
                      <a:pPr marL="0" marR="0" lvl="0" indent="0" algn="ctr" defTabSz="932962" rtl="0" eaLnBrk="1" fontAlgn="b"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AA0000"/>
                        </a:solidFill>
                      </a:endParaRPr>
                    </a:p>
                  </a:txBody>
                  <a:tcPr marL="4763" marR="4763" marT="4763" marB="0" anchor="ctr">
                    <a:solidFill>
                      <a:schemeClr val="bg1"/>
                    </a:solidFill>
                  </a:tcPr>
                </a:tc>
                <a:extLst>
                  <a:ext uri="{0D108BD9-81ED-4DB2-BD59-A6C34878D82A}">
                    <a16:rowId xmlns:a16="http://schemas.microsoft.com/office/drawing/2014/main" val="685956209"/>
                  </a:ext>
                </a:extLst>
              </a:tr>
              <a:tr h="252000">
                <a:tc>
                  <a:txBody>
                    <a:bodyPr/>
                    <a:lstStyle/>
                    <a:p>
                      <a:pPr algn="l" fontAlgn="b"/>
                      <a:r>
                        <a:rPr lang="en-GB" sz="1050" b="0" i="0" u="none" strike="noStrike">
                          <a:solidFill>
                            <a:srgbClr val="000000"/>
                          </a:solidFill>
                          <a:effectLst/>
                          <a:latin typeface="+mj-lt"/>
                        </a:rPr>
                        <a:t>Hinduism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2.0%</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3.6%</a:t>
                      </a:r>
                    </a:p>
                  </a:txBody>
                  <a:tcPr marL="4763" marR="4763" marT="4763" marB="0" anchor="ctr">
                    <a:solidFill>
                      <a:schemeClr val="bg1"/>
                    </a:solidFill>
                  </a:tcPr>
                </a:tc>
                <a:tc>
                  <a:txBody>
                    <a:bodyPr/>
                    <a:lstStyle/>
                    <a:p>
                      <a:pPr marL="0" marR="0" lvl="0" indent="0" algn="ctr" defTabSz="932962" rtl="0" eaLnBrk="1" fontAlgn="b"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AA0000"/>
                        </a:solidFill>
                      </a:endParaRPr>
                    </a:p>
                  </a:txBody>
                  <a:tcPr marL="4763" marR="4763" marT="4763" marB="0" anchor="ctr">
                    <a:solidFill>
                      <a:schemeClr val="bg1"/>
                    </a:solidFill>
                  </a:tcPr>
                </a:tc>
                <a:extLst>
                  <a:ext uri="{0D108BD9-81ED-4DB2-BD59-A6C34878D82A}">
                    <a16:rowId xmlns:a16="http://schemas.microsoft.com/office/drawing/2014/main" val="2728847132"/>
                  </a:ext>
                </a:extLst>
              </a:tr>
              <a:tr h="252000">
                <a:tc>
                  <a:txBody>
                    <a:bodyPr/>
                    <a:lstStyle/>
                    <a:p>
                      <a:pPr algn="l" fontAlgn="b"/>
                      <a:r>
                        <a:rPr lang="en-GB" sz="1050" b="0" i="0" u="none" strike="noStrike">
                          <a:solidFill>
                            <a:srgbClr val="000000"/>
                          </a:solidFill>
                          <a:effectLst/>
                          <a:latin typeface="+mj-lt"/>
                        </a:rPr>
                        <a:t>Islam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4.3%</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4.5%</a:t>
                      </a:r>
                    </a:p>
                  </a:txBody>
                  <a:tcPr marL="4763" marR="4763" marT="4763" marB="0" anchor="ctr">
                    <a:solidFill>
                      <a:schemeClr val="bg1"/>
                    </a:solidFill>
                  </a:tcPr>
                </a:tc>
                <a:tc>
                  <a:txBody>
                    <a:bodyPr/>
                    <a:lstStyle/>
                    <a:p>
                      <a:pPr marL="0" marR="0" lvl="0" indent="0" algn="ctr" defTabSz="932962" rtl="0" eaLnBrk="1" fontAlgn="b"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AA0000"/>
                        </a:solidFill>
                      </a:endParaRPr>
                    </a:p>
                  </a:txBody>
                  <a:tcPr marL="4763" marR="4763" marT="4763" marB="0" anchor="ctr">
                    <a:solidFill>
                      <a:schemeClr val="bg1"/>
                    </a:solidFill>
                  </a:tcPr>
                </a:tc>
                <a:extLst>
                  <a:ext uri="{0D108BD9-81ED-4DB2-BD59-A6C34878D82A}">
                    <a16:rowId xmlns:a16="http://schemas.microsoft.com/office/drawing/2014/main" val="1940054103"/>
                  </a:ext>
                </a:extLst>
              </a:tr>
              <a:tr h="252000">
                <a:tc>
                  <a:txBody>
                    <a:bodyPr/>
                    <a:lstStyle/>
                    <a:p>
                      <a:pPr algn="l" fontAlgn="b"/>
                      <a:r>
                        <a:rPr lang="en-GB" sz="1050" b="0" i="0" u="none" strike="noStrike">
                          <a:solidFill>
                            <a:srgbClr val="000000"/>
                          </a:solidFill>
                          <a:effectLst/>
                          <a:latin typeface="+mj-lt"/>
                        </a:rPr>
                        <a:t>Jainism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0.0%</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0.3%</a:t>
                      </a:r>
                    </a:p>
                  </a:txBody>
                  <a:tcPr marL="4763" marR="4763" marT="4763" marB="0" anchor="ctr">
                    <a:solidFill>
                      <a:schemeClr val="bg1"/>
                    </a:solidFill>
                  </a:tcPr>
                </a:tc>
                <a:tc>
                  <a:txBody>
                    <a:bodyPr/>
                    <a:lstStyle/>
                    <a:p>
                      <a:pPr marL="0" marR="0" lvl="0" indent="0" algn="ctr" defTabSz="932962" rtl="0" eaLnBrk="1" fontAlgn="b"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AA0000"/>
                        </a:solidFill>
                      </a:endParaRPr>
                    </a:p>
                  </a:txBody>
                  <a:tcPr marL="4763" marR="4763" marT="4763" marB="0" anchor="ctr">
                    <a:solidFill>
                      <a:schemeClr val="bg1"/>
                    </a:solidFill>
                  </a:tcPr>
                </a:tc>
                <a:extLst>
                  <a:ext uri="{0D108BD9-81ED-4DB2-BD59-A6C34878D82A}">
                    <a16:rowId xmlns:a16="http://schemas.microsoft.com/office/drawing/2014/main" val="3030881112"/>
                  </a:ext>
                </a:extLst>
              </a:tr>
              <a:tr h="252000">
                <a:tc>
                  <a:txBody>
                    <a:bodyPr/>
                    <a:lstStyle/>
                    <a:p>
                      <a:pPr algn="l" fontAlgn="b"/>
                      <a:r>
                        <a:rPr lang="en-GB" sz="1050" b="0" i="0" u="none" strike="noStrike">
                          <a:solidFill>
                            <a:srgbClr val="000000"/>
                          </a:solidFill>
                          <a:effectLst/>
                          <a:latin typeface="+mj-lt"/>
                        </a:rPr>
                        <a:t>Judaism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0.9%</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1.8%</a:t>
                      </a:r>
                    </a:p>
                  </a:txBody>
                  <a:tcPr marL="4763" marR="4763" marT="4763" marB="0" anchor="ctr">
                    <a:solidFill>
                      <a:schemeClr val="bg1"/>
                    </a:solidFill>
                  </a:tcPr>
                </a:tc>
                <a:tc>
                  <a:txBody>
                    <a:bodyPr/>
                    <a:lstStyle/>
                    <a:p>
                      <a:pPr marL="0" marR="0" lvl="0" indent="0" algn="ctr" defTabSz="932962" rtl="0" eaLnBrk="1" fontAlgn="b"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AA0000"/>
                        </a:solidFill>
                      </a:endParaRPr>
                    </a:p>
                  </a:txBody>
                  <a:tcPr marL="4763" marR="4763" marT="4763" marB="0" anchor="ctr">
                    <a:solidFill>
                      <a:schemeClr val="bg1"/>
                    </a:solidFill>
                  </a:tcPr>
                </a:tc>
                <a:extLst>
                  <a:ext uri="{0D108BD9-81ED-4DB2-BD59-A6C34878D82A}">
                    <a16:rowId xmlns:a16="http://schemas.microsoft.com/office/drawing/2014/main" val="169143729"/>
                  </a:ext>
                </a:extLst>
              </a:tr>
              <a:tr h="252000">
                <a:tc>
                  <a:txBody>
                    <a:bodyPr/>
                    <a:lstStyle/>
                    <a:p>
                      <a:pPr algn="l" fontAlgn="b"/>
                      <a:r>
                        <a:rPr lang="en-GB" sz="1050" b="0" i="0" u="none" strike="noStrike">
                          <a:solidFill>
                            <a:srgbClr val="000000"/>
                          </a:solidFill>
                          <a:effectLst/>
                          <a:latin typeface="+mj-lt"/>
                        </a:rPr>
                        <a:t>Sikhism</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6.4%</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3.4%</a:t>
                      </a:r>
                    </a:p>
                  </a:txBody>
                  <a:tcPr marL="4763" marR="4763" marT="4763" marB="0" anchor="ctr">
                    <a:solidFill>
                      <a:schemeClr val="bg1"/>
                    </a:solidFill>
                  </a:tcPr>
                </a:tc>
                <a:tc>
                  <a:txBody>
                    <a:bodyPr/>
                    <a:lstStyle/>
                    <a:p>
                      <a:pPr marL="0" marR="0" lvl="0" indent="0" algn="ctr" defTabSz="932962" rtl="0" eaLnBrk="1" fontAlgn="b" latinLnBrk="0" hangingPunct="1">
                        <a:lnSpc>
                          <a:spcPct val="100000"/>
                        </a:lnSpc>
                        <a:spcBef>
                          <a:spcPts val="0"/>
                        </a:spcBef>
                        <a:spcAft>
                          <a:spcPts val="0"/>
                        </a:spcAft>
                        <a:buClrTx/>
                        <a:buSzTx/>
                        <a:buFontTx/>
                        <a:buNone/>
                        <a:tabLst/>
                        <a:defRPr/>
                      </a:pPr>
                      <a:r>
                        <a:rPr lang="en-GB" sz="1050" b="0" i="0" kern="1200">
                          <a:solidFill>
                            <a:srgbClr val="005F00"/>
                          </a:solidFill>
                          <a:effectLst/>
                          <a:latin typeface="+mn-lt"/>
                          <a:ea typeface="+mn-ea"/>
                          <a:cs typeface="+mn-cs"/>
                        </a:rPr>
                        <a:t>⬇</a:t>
                      </a:r>
                      <a:endParaRPr lang="en-GB" sz="1050">
                        <a:solidFill>
                          <a:srgbClr val="005F00"/>
                        </a:solidFill>
                      </a:endParaRPr>
                    </a:p>
                  </a:txBody>
                  <a:tcPr marL="4763" marR="4763" marT="4763" marB="0" anchor="ctr">
                    <a:solidFill>
                      <a:schemeClr val="bg1"/>
                    </a:solidFill>
                  </a:tcPr>
                </a:tc>
                <a:extLst>
                  <a:ext uri="{0D108BD9-81ED-4DB2-BD59-A6C34878D82A}">
                    <a16:rowId xmlns:a16="http://schemas.microsoft.com/office/drawing/2014/main" val="1763788877"/>
                  </a:ext>
                </a:extLst>
              </a:tr>
              <a:tr h="252000">
                <a:tc>
                  <a:txBody>
                    <a:bodyPr/>
                    <a:lstStyle/>
                    <a:p>
                      <a:pPr algn="l" fontAlgn="b"/>
                      <a:r>
                        <a:rPr lang="en-GB" sz="1050" b="0" i="0" u="none" strike="noStrike">
                          <a:solidFill>
                            <a:srgbClr val="000000"/>
                          </a:solidFill>
                          <a:effectLst/>
                          <a:latin typeface="+mj-lt"/>
                        </a:rPr>
                        <a:t>Not Stated</a:t>
                      </a:r>
                    </a:p>
                  </a:txBody>
                  <a:tcPr marL="4763" marR="4763" marT="4763" marB="0" anchor="b">
                    <a:solidFill>
                      <a:schemeClr val="bg1"/>
                    </a:solidFill>
                  </a:tcPr>
                </a:tc>
                <a:tc>
                  <a:txBody>
                    <a:bodyPr/>
                    <a:lstStyle/>
                    <a:p>
                      <a:pPr algn="ctr" fontAlgn="b"/>
                      <a:r>
                        <a:rPr lang="en-GB" sz="1050" b="0" i="0" u="none" strike="noStrike">
                          <a:solidFill>
                            <a:srgbClr val="000000"/>
                          </a:solidFill>
                          <a:effectLst/>
                          <a:latin typeface="+mj-lt"/>
                        </a:rPr>
                        <a:t>4.2%</a:t>
                      </a:r>
                    </a:p>
                  </a:txBody>
                  <a:tcPr marL="4763" marR="4763" marT="4763" marB="0" anchor="ctr">
                    <a:solidFill>
                      <a:schemeClr val="bg1"/>
                    </a:solidFill>
                  </a:tcPr>
                </a:tc>
                <a:tc>
                  <a:txBody>
                    <a:bodyPr/>
                    <a:lstStyle/>
                    <a:p>
                      <a:pPr algn="ctr" fontAlgn="b"/>
                      <a:r>
                        <a:rPr lang="en-GB" sz="1050" b="0" i="0" u="none" strike="noStrike">
                          <a:solidFill>
                            <a:srgbClr val="000000"/>
                          </a:solidFill>
                          <a:effectLst/>
                          <a:latin typeface="+mj-lt"/>
                        </a:rPr>
                        <a:t>4.6%</a:t>
                      </a:r>
                    </a:p>
                  </a:txBody>
                  <a:tcPr marL="4763" marR="4763" marT="4763" marB="0" anchor="ctr">
                    <a:solidFill>
                      <a:schemeClr val="bg1"/>
                    </a:solidFill>
                  </a:tcPr>
                </a:tc>
                <a:tc>
                  <a:txBody>
                    <a:bodyPr/>
                    <a:lstStyle/>
                    <a:p>
                      <a:pPr marL="0" marR="0" lvl="0" indent="0" algn="ctr" defTabSz="932962" rtl="0" eaLnBrk="1" fontAlgn="b"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AA0000"/>
                        </a:solidFill>
                      </a:endParaRPr>
                    </a:p>
                  </a:txBody>
                  <a:tcPr marL="4763" marR="4763" marT="4763" marB="0" anchor="ctr">
                    <a:solidFill>
                      <a:schemeClr val="bg1"/>
                    </a:solidFill>
                  </a:tcPr>
                </a:tc>
                <a:extLst>
                  <a:ext uri="{0D108BD9-81ED-4DB2-BD59-A6C34878D82A}">
                    <a16:rowId xmlns:a16="http://schemas.microsoft.com/office/drawing/2014/main" val="790574793"/>
                  </a:ext>
                </a:extLst>
              </a:tr>
            </a:tbl>
          </a:graphicData>
        </a:graphic>
      </p:graphicFrame>
      <p:graphicFrame>
        <p:nvGraphicFramePr>
          <p:cNvPr id="10" name="Table 9">
            <a:extLst>
              <a:ext uri="{FF2B5EF4-FFF2-40B4-BE49-F238E27FC236}">
                <a16:creationId xmlns:a16="http://schemas.microsoft.com/office/drawing/2014/main" id="{87EE9DE8-1B4F-EB98-0C4D-4094DAB01BCA}"/>
              </a:ext>
            </a:extLst>
          </p:cNvPr>
          <p:cNvGraphicFramePr>
            <a:graphicFrameLocks noGrp="1"/>
          </p:cNvGraphicFramePr>
          <p:nvPr>
            <p:extLst>
              <p:ext uri="{D42A27DB-BD31-4B8C-83A1-F6EECF244321}">
                <p14:modId xmlns:p14="http://schemas.microsoft.com/office/powerpoint/2010/main" val="2024556444"/>
              </p:ext>
            </p:extLst>
          </p:nvPr>
        </p:nvGraphicFramePr>
        <p:xfrm>
          <a:off x="454914" y="4846233"/>
          <a:ext cx="3641857" cy="1533164"/>
        </p:xfrm>
        <a:graphic>
          <a:graphicData uri="http://schemas.openxmlformats.org/drawingml/2006/table">
            <a:tbl>
              <a:tblPr firstRow="1" bandRow="1">
                <a:tableStyleId>{5940675A-B579-460E-94D1-54222C63F5DA}</a:tableStyleId>
              </a:tblPr>
              <a:tblGrid>
                <a:gridCol w="776968">
                  <a:extLst>
                    <a:ext uri="{9D8B030D-6E8A-4147-A177-3AD203B41FA5}">
                      <a16:colId xmlns:a16="http://schemas.microsoft.com/office/drawing/2014/main" val="1753811801"/>
                    </a:ext>
                  </a:extLst>
                </a:gridCol>
                <a:gridCol w="957465">
                  <a:extLst>
                    <a:ext uri="{9D8B030D-6E8A-4147-A177-3AD203B41FA5}">
                      <a16:colId xmlns:a16="http://schemas.microsoft.com/office/drawing/2014/main" val="303756517"/>
                    </a:ext>
                  </a:extLst>
                </a:gridCol>
                <a:gridCol w="953712">
                  <a:extLst>
                    <a:ext uri="{9D8B030D-6E8A-4147-A177-3AD203B41FA5}">
                      <a16:colId xmlns:a16="http://schemas.microsoft.com/office/drawing/2014/main" val="38223897"/>
                    </a:ext>
                  </a:extLst>
                </a:gridCol>
                <a:gridCol w="953712">
                  <a:extLst>
                    <a:ext uri="{9D8B030D-6E8A-4147-A177-3AD203B41FA5}">
                      <a16:colId xmlns:a16="http://schemas.microsoft.com/office/drawing/2014/main" val="1373355653"/>
                    </a:ext>
                  </a:extLst>
                </a:gridCol>
              </a:tblGrid>
              <a:tr h="211688">
                <a:tc>
                  <a:txBody>
                    <a:bodyPr/>
                    <a:lstStyle/>
                    <a:p>
                      <a:pPr algn="l"/>
                      <a:r>
                        <a:rPr lang="en-US" sz="1050" b="1">
                          <a:solidFill>
                            <a:schemeClr val="tx1"/>
                          </a:solidFill>
                        </a:rPr>
                        <a:t>Age</a:t>
                      </a:r>
                      <a:endParaRPr lang="en-GB" sz="1050" b="1">
                        <a:solidFill>
                          <a:schemeClr val="tx1"/>
                        </a:solidFill>
                      </a:endParaRPr>
                    </a:p>
                  </a:txBody>
                  <a:tcPr>
                    <a:solidFill>
                      <a:schemeClr val="bg1">
                        <a:lumMod val="85000"/>
                      </a:schemeClr>
                    </a:solidFill>
                  </a:tcPr>
                </a:tc>
                <a:tc>
                  <a:txBody>
                    <a:bodyPr/>
                    <a:lstStyle/>
                    <a:p>
                      <a:pPr algn="ctr"/>
                      <a:r>
                        <a:rPr lang="en-GB" sz="1050" b="1">
                          <a:solidFill>
                            <a:schemeClr val="tx1"/>
                          </a:solidFill>
                        </a:rPr>
                        <a:t>2023-24 %</a:t>
                      </a:r>
                    </a:p>
                  </a:txBody>
                  <a:tcPr>
                    <a:solidFill>
                      <a:schemeClr val="bg1">
                        <a:lumMod val="85000"/>
                      </a:schemeClr>
                    </a:solidFill>
                  </a:tcPr>
                </a:tc>
                <a:tc>
                  <a:txBody>
                    <a:bodyPr/>
                    <a:lstStyle/>
                    <a:p>
                      <a:pPr algn="ctr"/>
                      <a:r>
                        <a:rPr lang="en-GB" sz="1050" b="1">
                          <a:solidFill>
                            <a:schemeClr val="tx1"/>
                          </a:solidFill>
                        </a:rPr>
                        <a:t>2024-25 %</a:t>
                      </a:r>
                    </a:p>
                  </a:txBody>
                  <a:tcPr>
                    <a:solidFill>
                      <a:schemeClr val="bg1">
                        <a:lumMod val="85000"/>
                      </a:schemeClr>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1">
                          <a:solidFill>
                            <a:schemeClr val="tx1"/>
                          </a:solidFill>
                        </a:rPr>
                        <a:t>Trend %</a:t>
                      </a:r>
                    </a:p>
                  </a:txBody>
                  <a:tcPr>
                    <a:solidFill>
                      <a:schemeClr val="bg1">
                        <a:lumMod val="85000"/>
                      </a:schemeClr>
                    </a:solidFill>
                  </a:tcPr>
                </a:tc>
                <a:extLst>
                  <a:ext uri="{0D108BD9-81ED-4DB2-BD59-A6C34878D82A}">
                    <a16:rowId xmlns:a16="http://schemas.microsoft.com/office/drawing/2014/main" val="3174407569"/>
                  </a:ext>
                </a:extLst>
              </a:tr>
              <a:tr h="263662">
                <a:tc>
                  <a:txBody>
                    <a:bodyPr/>
                    <a:lstStyle/>
                    <a:p>
                      <a:r>
                        <a:rPr lang="en-US" sz="1050"/>
                        <a:t>21 - 30</a:t>
                      </a:r>
                      <a:endParaRPr lang="en-GB" sz="1050"/>
                    </a:p>
                  </a:txBody>
                  <a:tcPr>
                    <a:solidFill>
                      <a:schemeClr val="bg1"/>
                    </a:solidFill>
                  </a:tcPr>
                </a:tc>
                <a:tc>
                  <a:txBody>
                    <a:bodyPr/>
                    <a:lstStyle/>
                    <a:p>
                      <a:pPr algn="ctr"/>
                      <a:r>
                        <a:rPr lang="en-GB" sz="1050"/>
                        <a:t>2.4%</a:t>
                      </a:r>
                    </a:p>
                  </a:txBody>
                  <a:tcPr>
                    <a:solidFill>
                      <a:schemeClr val="bg1"/>
                    </a:solidFill>
                  </a:tcPr>
                </a:tc>
                <a:tc>
                  <a:txBody>
                    <a:bodyPr/>
                    <a:lstStyle/>
                    <a:p>
                      <a:pPr algn="ctr"/>
                      <a:r>
                        <a:rPr lang="en-GB" sz="1050"/>
                        <a:t>1.8%</a:t>
                      </a:r>
                    </a:p>
                  </a:txBody>
                  <a:tcPr>
                    <a:solidFill>
                      <a:schemeClr val="bg1"/>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5F00"/>
                          </a:solidFill>
                          <a:effectLst/>
                          <a:latin typeface="+mn-lt"/>
                          <a:ea typeface="+mn-ea"/>
                          <a:cs typeface="+mn-cs"/>
                        </a:rPr>
                        <a:t>⬇</a:t>
                      </a:r>
                      <a:endParaRPr lang="en-GB" sz="1050">
                        <a:solidFill>
                          <a:srgbClr val="005F00"/>
                        </a:solidFill>
                      </a:endParaRPr>
                    </a:p>
                  </a:txBody>
                  <a:tcPr>
                    <a:solidFill>
                      <a:schemeClr val="bg1"/>
                    </a:solidFill>
                  </a:tcPr>
                </a:tc>
                <a:extLst>
                  <a:ext uri="{0D108BD9-81ED-4DB2-BD59-A6C34878D82A}">
                    <a16:rowId xmlns:a16="http://schemas.microsoft.com/office/drawing/2014/main" val="352503237"/>
                  </a:ext>
                </a:extLst>
              </a:tr>
              <a:tr h="263662">
                <a:tc>
                  <a:txBody>
                    <a:bodyPr/>
                    <a:lstStyle/>
                    <a:p>
                      <a:r>
                        <a:rPr lang="en-US" sz="1050"/>
                        <a:t>31 - 40</a:t>
                      </a:r>
                      <a:endParaRPr lang="en-GB" sz="1050"/>
                    </a:p>
                  </a:txBody>
                  <a:tcPr>
                    <a:solidFill>
                      <a:schemeClr val="bg1"/>
                    </a:solidFill>
                  </a:tcPr>
                </a:tc>
                <a:tc>
                  <a:txBody>
                    <a:bodyPr/>
                    <a:lstStyle/>
                    <a:p>
                      <a:pPr algn="ctr"/>
                      <a:r>
                        <a:rPr lang="en-GB" sz="1050"/>
                        <a:t>3.1%</a:t>
                      </a:r>
                    </a:p>
                  </a:txBody>
                  <a:tcPr>
                    <a:solidFill>
                      <a:schemeClr val="bg1"/>
                    </a:solidFill>
                  </a:tcPr>
                </a:tc>
                <a:tc>
                  <a:txBody>
                    <a:bodyPr/>
                    <a:lstStyle/>
                    <a:p>
                      <a:pPr algn="ctr"/>
                      <a:r>
                        <a:rPr lang="en-GB" sz="1050"/>
                        <a:t>2.9%</a:t>
                      </a:r>
                    </a:p>
                  </a:txBody>
                  <a:tcPr>
                    <a:solidFill>
                      <a:schemeClr val="bg1"/>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i="0" kern="1200">
                          <a:solidFill>
                            <a:srgbClr val="005F00"/>
                          </a:solidFill>
                          <a:effectLst/>
                          <a:latin typeface="+mn-lt"/>
                          <a:ea typeface="+mn-ea"/>
                          <a:cs typeface="+mn-cs"/>
                        </a:rPr>
                        <a:t>⬇</a:t>
                      </a:r>
                      <a:endParaRPr lang="en-GB" sz="1050">
                        <a:solidFill>
                          <a:srgbClr val="005F00"/>
                        </a:solidFill>
                      </a:endParaRPr>
                    </a:p>
                  </a:txBody>
                  <a:tcPr>
                    <a:solidFill>
                      <a:schemeClr val="bg1"/>
                    </a:solidFill>
                  </a:tcPr>
                </a:tc>
                <a:extLst>
                  <a:ext uri="{0D108BD9-81ED-4DB2-BD59-A6C34878D82A}">
                    <a16:rowId xmlns:a16="http://schemas.microsoft.com/office/drawing/2014/main" val="3268909697"/>
                  </a:ext>
                </a:extLst>
              </a:tr>
              <a:tr h="211688">
                <a:tc>
                  <a:txBody>
                    <a:bodyPr/>
                    <a:lstStyle/>
                    <a:p>
                      <a:r>
                        <a:rPr lang="en-US" sz="1050"/>
                        <a:t>41 - 50 </a:t>
                      </a:r>
                      <a:endParaRPr lang="en-GB" sz="1050"/>
                    </a:p>
                  </a:txBody>
                  <a:tcPr>
                    <a:solidFill>
                      <a:schemeClr val="bg1"/>
                    </a:solidFill>
                  </a:tcPr>
                </a:tc>
                <a:tc>
                  <a:txBody>
                    <a:bodyPr/>
                    <a:lstStyle/>
                    <a:p>
                      <a:pPr algn="ctr"/>
                      <a:r>
                        <a:rPr lang="en-GB" sz="1050"/>
                        <a:t>3.5%</a:t>
                      </a:r>
                    </a:p>
                  </a:txBody>
                  <a:tcPr>
                    <a:solidFill>
                      <a:schemeClr val="bg1"/>
                    </a:solidFill>
                  </a:tcPr>
                </a:tc>
                <a:tc>
                  <a:txBody>
                    <a:bodyPr/>
                    <a:lstStyle/>
                    <a:p>
                      <a:pPr algn="ctr"/>
                      <a:r>
                        <a:rPr lang="en-GB" sz="1050"/>
                        <a:t>3.7%</a:t>
                      </a:r>
                    </a:p>
                  </a:txBody>
                  <a:tcPr>
                    <a:solidFill>
                      <a:schemeClr val="bg1"/>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AA0000"/>
                        </a:solidFill>
                      </a:endParaRPr>
                    </a:p>
                  </a:txBody>
                  <a:tcPr>
                    <a:solidFill>
                      <a:schemeClr val="bg1"/>
                    </a:solidFill>
                  </a:tcPr>
                </a:tc>
                <a:extLst>
                  <a:ext uri="{0D108BD9-81ED-4DB2-BD59-A6C34878D82A}">
                    <a16:rowId xmlns:a16="http://schemas.microsoft.com/office/drawing/2014/main" val="685956209"/>
                  </a:ext>
                </a:extLst>
              </a:tr>
              <a:tr h="197960">
                <a:tc>
                  <a:txBody>
                    <a:bodyPr/>
                    <a:lstStyle/>
                    <a:p>
                      <a:r>
                        <a:rPr lang="en-US" sz="1050"/>
                        <a:t>51 - 60 </a:t>
                      </a:r>
                      <a:endParaRPr lang="en-GB" sz="1050"/>
                    </a:p>
                  </a:txBody>
                  <a:tcPr>
                    <a:solidFill>
                      <a:schemeClr val="bg1"/>
                    </a:solidFill>
                  </a:tcPr>
                </a:tc>
                <a:tc>
                  <a:txBody>
                    <a:bodyPr/>
                    <a:lstStyle/>
                    <a:p>
                      <a:pPr algn="ctr"/>
                      <a:r>
                        <a:rPr lang="en-GB" sz="1050"/>
                        <a:t>4.3%</a:t>
                      </a:r>
                    </a:p>
                  </a:txBody>
                  <a:tcPr>
                    <a:solidFill>
                      <a:schemeClr val="bg1"/>
                    </a:solidFill>
                  </a:tcPr>
                </a:tc>
                <a:tc>
                  <a:txBody>
                    <a:bodyPr/>
                    <a:lstStyle/>
                    <a:p>
                      <a:pPr algn="ctr"/>
                      <a:r>
                        <a:rPr lang="en-GB" sz="1050"/>
                        <a:t>4.4%</a:t>
                      </a:r>
                    </a:p>
                  </a:txBody>
                  <a:tcPr>
                    <a:solidFill>
                      <a:schemeClr val="bg1"/>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AA0000"/>
                        </a:solidFill>
                      </a:endParaRPr>
                    </a:p>
                  </a:txBody>
                  <a:tcPr>
                    <a:solidFill>
                      <a:schemeClr val="bg1"/>
                    </a:solidFill>
                  </a:tcPr>
                </a:tc>
                <a:extLst>
                  <a:ext uri="{0D108BD9-81ED-4DB2-BD59-A6C34878D82A}">
                    <a16:rowId xmlns:a16="http://schemas.microsoft.com/office/drawing/2014/main" val="2728847132"/>
                  </a:ext>
                </a:extLst>
              </a:tr>
              <a:tr h="197960">
                <a:tc>
                  <a:txBody>
                    <a:bodyPr/>
                    <a:lstStyle/>
                    <a:p>
                      <a:r>
                        <a:rPr lang="en-GB" sz="1050"/>
                        <a:t>61+ </a:t>
                      </a:r>
                    </a:p>
                  </a:txBody>
                  <a:tcPr>
                    <a:solidFill>
                      <a:schemeClr val="bg1"/>
                    </a:solidFill>
                  </a:tcPr>
                </a:tc>
                <a:tc>
                  <a:txBody>
                    <a:bodyPr/>
                    <a:lstStyle/>
                    <a:p>
                      <a:pPr algn="ctr"/>
                      <a:r>
                        <a:rPr lang="en-GB" sz="1050"/>
                        <a:t>4.7%</a:t>
                      </a:r>
                    </a:p>
                  </a:txBody>
                  <a:tcPr>
                    <a:solidFill>
                      <a:schemeClr val="bg1"/>
                    </a:solidFill>
                  </a:tcPr>
                </a:tc>
                <a:tc>
                  <a:txBody>
                    <a:bodyPr/>
                    <a:lstStyle/>
                    <a:p>
                      <a:pPr algn="ctr"/>
                      <a:r>
                        <a:rPr lang="en-GB" sz="1050"/>
                        <a:t>5.8%</a:t>
                      </a:r>
                    </a:p>
                  </a:txBody>
                  <a:tcPr>
                    <a:solidFill>
                      <a:schemeClr val="bg1"/>
                    </a:solidFill>
                  </a:tcPr>
                </a:tc>
                <a:tc>
                  <a:txBody>
                    <a:bodyPr/>
                    <a:lstStyle/>
                    <a:p>
                      <a:pPr marL="0" marR="0" lvl="0" indent="0" algn="ctr" defTabSz="932962" rtl="0" eaLnBrk="1" fontAlgn="auto" latinLnBrk="0" hangingPunct="1">
                        <a:lnSpc>
                          <a:spcPct val="100000"/>
                        </a:lnSpc>
                        <a:spcBef>
                          <a:spcPts val="0"/>
                        </a:spcBef>
                        <a:spcAft>
                          <a:spcPts val="0"/>
                        </a:spcAft>
                        <a:buClrTx/>
                        <a:buSzTx/>
                        <a:buFontTx/>
                        <a:buNone/>
                        <a:tabLst/>
                        <a:defRPr/>
                      </a:pPr>
                      <a:r>
                        <a:rPr lang="en-GB" sz="1050" b="0" kern="1200">
                          <a:solidFill>
                            <a:srgbClr val="AA0000"/>
                          </a:solidFill>
                          <a:latin typeface="+mn-lt"/>
                          <a:ea typeface="+mn-ea"/>
                          <a:cs typeface="+mn-cs"/>
                        </a:rPr>
                        <a:t>⬆</a:t>
                      </a:r>
                      <a:endParaRPr lang="en-GB" sz="1050">
                        <a:solidFill>
                          <a:srgbClr val="AA0000"/>
                        </a:solidFill>
                      </a:endParaRPr>
                    </a:p>
                  </a:txBody>
                  <a:tcPr>
                    <a:solidFill>
                      <a:schemeClr val="bg1"/>
                    </a:solidFill>
                  </a:tcPr>
                </a:tc>
                <a:extLst>
                  <a:ext uri="{0D108BD9-81ED-4DB2-BD59-A6C34878D82A}">
                    <a16:rowId xmlns:a16="http://schemas.microsoft.com/office/drawing/2014/main" val="1940054103"/>
                  </a:ext>
                </a:extLst>
              </a:tr>
            </a:tbl>
          </a:graphicData>
        </a:graphic>
      </p:graphicFrame>
    </p:spTree>
    <p:extLst>
      <p:ext uri="{BB962C8B-B14F-4D97-AF65-F5344CB8AC3E}">
        <p14:creationId xmlns:p14="http://schemas.microsoft.com/office/powerpoint/2010/main" val="10898023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Moon"/>
</p:tagLst>
</file>

<file path=ppt/tags/tag2.xml><?xml version="1.0" encoding="utf-8"?>
<p:tagLst xmlns:a="http://schemas.openxmlformats.org/drawingml/2006/main" xmlns:r="http://schemas.openxmlformats.org/officeDocument/2006/relationships" xmlns:p="http://schemas.openxmlformats.org/presentationml/2006/main">
  <p:tag name="NAME" val="Moon"/>
</p:tagLst>
</file>

<file path=ppt/tags/tag3.xml><?xml version="1.0" encoding="utf-8"?>
<p:tagLst xmlns:a="http://schemas.openxmlformats.org/drawingml/2006/main" xmlns:r="http://schemas.openxmlformats.org/officeDocument/2006/relationships" xmlns:p="http://schemas.openxmlformats.org/presentationml/2006/main">
  <p:tag name="NAME" val="Moon"/>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8.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9.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0.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1.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2.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13.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4.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15.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heme/theme1.xml><?xml version="1.0" encoding="utf-8"?>
<a:theme xmlns:a="http://schemas.openxmlformats.org/drawingml/2006/main" name="2_CQC_powerpoint template">
  <a:themeElements>
    <a:clrScheme name="Current">
      <a:dk1>
        <a:srgbClr val="000000"/>
      </a:dk1>
      <a:lt1>
        <a:srgbClr val="FFFFFF"/>
      </a:lt1>
      <a:dk2>
        <a:srgbClr val="651863"/>
      </a:dk2>
      <a:lt2>
        <a:srgbClr val="FFFFFF"/>
      </a:lt2>
      <a:accent1>
        <a:srgbClr val="E6E6E6"/>
      </a:accent1>
      <a:accent2>
        <a:srgbClr val="D2B6D3"/>
      </a:accent2>
      <a:accent3>
        <a:srgbClr val="9E63A3"/>
      </a:accent3>
      <a:accent4>
        <a:srgbClr val="754277"/>
      </a:accent4>
      <a:accent5>
        <a:srgbClr val="FF6600"/>
      </a:accent5>
      <a:accent6>
        <a:srgbClr val="808080"/>
      </a:accent6>
      <a:hlink>
        <a:srgbClr val="9E63A3"/>
      </a:hlink>
      <a:folHlink>
        <a:srgbClr val="754277"/>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QC_powerpoint template 1">
        <a:dk1>
          <a:srgbClr val="000000"/>
        </a:dk1>
        <a:lt1>
          <a:srgbClr val="FFFFFF"/>
        </a:lt1>
        <a:dk2>
          <a:srgbClr val="651863"/>
        </a:dk2>
        <a:lt2>
          <a:srgbClr val="FFFFFF"/>
        </a:lt2>
        <a:accent1>
          <a:srgbClr val="E6E6E6"/>
        </a:accent1>
        <a:accent2>
          <a:srgbClr val="D2B6D3"/>
        </a:accent2>
        <a:accent3>
          <a:srgbClr val="FFFFFF"/>
        </a:accent3>
        <a:accent4>
          <a:srgbClr val="000000"/>
        </a:accent4>
        <a:accent5>
          <a:srgbClr val="F0F0F0"/>
        </a:accent5>
        <a:accent6>
          <a:srgbClr val="BEA5BF"/>
        </a:accent6>
        <a:hlink>
          <a:srgbClr val="9E63A3"/>
        </a:hlink>
        <a:folHlink>
          <a:srgbClr val="75427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QC PPT template Academy">
  <a:themeElements>
    <a:clrScheme name="20205_CQC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0205_CQC_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ヒラギノ角ゴ Pro W3"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ヒラギノ角ゴ Pro W3" pitchFamily="-16" charset="-128"/>
          </a:defRPr>
        </a:defPPr>
      </a:lstStyle>
    </a:lnDef>
  </a:objectDefaults>
  <a:extraClrSchemeLst>
    <a:extraClrScheme>
      <a:clrScheme name="20205_CQC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205_CQC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205_CQC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205_CQC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205_CQC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205_CQC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205_CQC_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205_CQC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205_CQC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205_CQC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205_CQC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205_CQC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0205_CQC_Template">
  <a:themeElements>
    <a:clrScheme name="20205_CQC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0205_CQC_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panose="020B0604020202020204" pitchFamily="34" charset="0"/>
            <a:ea typeface="ヒラギノ角ゴ Pro W3"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panose="020B0604020202020204" pitchFamily="34" charset="0"/>
            <a:ea typeface="ヒラギノ角ゴ Pro W3" pitchFamily="-16" charset="-128"/>
          </a:defRPr>
        </a:defPPr>
      </a:lstStyle>
    </a:lnDef>
  </a:objectDefaults>
  <a:extraClrSchemeLst>
    <a:extraClrScheme>
      <a:clrScheme name="20205_CQC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205_CQC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205_CQC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205_CQC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205_CQC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205_CQC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205_CQC_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205_CQC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205_CQC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205_CQC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205_CQC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205_CQC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9835d11-a58d-4a3a-98ba-45651de9bb33" xsi:nil="true"/>
    <lcf76f155ced4ddcb4097134ff3c332f xmlns="164ad382-3c4e-46c8-8941-bb10e29dc2a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FC863EA7C6D041AE6C2DF7B2529789" ma:contentTypeVersion="14" ma:contentTypeDescription="Create a new document." ma:contentTypeScope="" ma:versionID="3fe018f84d8881eac2df547d3d13f0dc">
  <xsd:schema xmlns:xsd="http://www.w3.org/2001/XMLSchema" xmlns:xs="http://www.w3.org/2001/XMLSchema" xmlns:p="http://schemas.microsoft.com/office/2006/metadata/properties" xmlns:ns2="164ad382-3c4e-46c8-8941-bb10e29dc2a7" xmlns:ns3="69835d11-a58d-4a3a-98ba-45651de9bb33" targetNamespace="http://schemas.microsoft.com/office/2006/metadata/properties" ma:root="true" ma:fieldsID="ce7e52b8adf17a72e3795ceffdc20784" ns2:_="" ns3:_="">
    <xsd:import namespace="164ad382-3c4e-46c8-8941-bb10e29dc2a7"/>
    <xsd:import namespace="69835d11-a58d-4a3a-98ba-45651de9bb3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4ad382-3c4e-46c8-8941-bb10e29dc2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df9d8e5-705b-4129-800a-08ca17c575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835d11-a58d-4a3a-98ba-45651de9bb3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3aaa2f0-1062-40e0-aaee-3b6b3910f74a}" ma:internalName="TaxCatchAll" ma:showField="CatchAllData" ma:web="69835d11-a58d-4a3a-98ba-45651de9bb3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CFEAAB-AD31-40DC-A983-E32F25A796D4}">
  <ds:schemaRefs>
    <ds:schemaRef ds:uri="http://schemas.microsoft.com/sharepoint/v3/contenttype/forms"/>
  </ds:schemaRefs>
</ds:datastoreItem>
</file>

<file path=customXml/itemProps2.xml><?xml version="1.0" encoding="utf-8"?>
<ds:datastoreItem xmlns:ds="http://schemas.openxmlformats.org/officeDocument/2006/customXml" ds:itemID="{352E7A5E-4A42-48B3-B320-4956883DB24D}">
  <ds:schemaRefs>
    <ds:schemaRef ds:uri="045544ff-d67a-4e44-85d2-a7fb0d55234b"/>
    <ds:schemaRef ds:uri="a8ce0bbc-4a38-43da-b050-1aeb739131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70c1a9c0-b3b6-4019-b84a-eba377dc322e"/>
    <ds:schemaRef ds:uri="a75ef38e-50af-4896-97c4-99f0cb9f9b4f"/>
  </ds:schemaRefs>
</ds:datastoreItem>
</file>

<file path=customXml/itemProps3.xml><?xml version="1.0" encoding="utf-8"?>
<ds:datastoreItem xmlns:ds="http://schemas.openxmlformats.org/officeDocument/2006/customXml" ds:itemID="{94F3D748-DE42-402A-9D62-003654373C7B}"/>
</file>

<file path=docProps/app.xml><?xml version="1.0" encoding="utf-8"?>
<Properties xmlns="http://schemas.openxmlformats.org/officeDocument/2006/extended-properties" xmlns:vt="http://schemas.openxmlformats.org/officeDocument/2006/docPropsVTypes">
  <Template>Office Theme</Template>
  <TotalTime>0</TotalTime>
  <Words>5850</Words>
  <Application>Microsoft Office PowerPoint</Application>
  <PresentationFormat>On-screen Show (4:3)</PresentationFormat>
  <Paragraphs>1233</Paragraphs>
  <Slides>22</Slides>
  <Notes>22</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22</vt:i4>
      </vt:variant>
    </vt:vector>
  </HeadingPairs>
  <TitlesOfParts>
    <vt:vector size="34" baseType="lpstr">
      <vt:lpstr>Aptos</vt:lpstr>
      <vt:lpstr>Arial</vt:lpstr>
      <vt:lpstr>Calibri</vt:lpstr>
      <vt:lpstr>Courier New</vt:lpstr>
      <vt:lpstr>Segoe UI</vt:lpstr>
      <vt:lpstr>Segoe UI Semibold</vt:lpstr>
      <vt:lpstr>Wingdings</vt:lpstr>
      <vt:lpstr>Wingdings 2</vt:lpstr>
      <vt:lpstr>2_CQC_powerpoint template</vt:lpstr>
      <vt:lpstr>CQC PPT template Academy</vt:lpstr>
      <vt:lpstr>20205_CQC_Template</vt:lpstr>
      <vt:lpstr>think-cell Slide</vt:lpstr>
      <vt:lpstr>What we’ve found this year across our overall representation…</vt:lpstr>
      <vt:lpstr>PowerPoint Presentation</vt:lpstr>
      <vt:lpstr>2024-2025 emerging promotion trends….</vt:lpstr>
      <vt:lpstr>This year, 2,121 staff responded to the question of adjustments being requested, with 25% (530) saying they requested adjustments….</vt:lpstr>
      <vt:lpstr>Inclusive Leadership Pathway career development positive action</vt:lpstr>
      <vt:lpstr>How our sickness rates are changing…</vt:lpstr>
      <vt:lpstr>EDI Strategy action plan measurables in detail Annexed</vt:lpstr>
      <vt:lpstr>Recruit talented colleagues:  YoY Representation increase for Race, Disability and Age to meet ONS*, aim for 95% ESR** sharing rates </vt:lpstr>
      <vt:lpstr>Recruit talented colleagues: Meet ONS with senior representation at grade A and Exec for race and disability </vt:lpstr>
      <vt:lpstr>Recruit talented colleagues:  Reduce Adverse Impacts* for race, and maintain no adverse for other protected characteristics  </vt:lpstr>
      <vt:lpstr>Recruit talented Colleagues:  Improve GIS appointments, Adjustments used and Adjustments experience, and Flexible Working adverts use to increase diverse appointments</vt:lpstr>
      <vt:lpstr>Invest in our colleagues delivery: Career Conversations, Leaders annual Talent round and improve Successful Manager Programme uptake, and Inclusive Leadership Pathway promotions, </vt:lpstr>
      <vt:lpstr>Invest in our colleagues: Improve Promotions, Secondments &amp; Act Ups for disability 2024-2025 </vt:lpstr>
      <vt:lpstr> Invest in our colleagues: Improve Promotions, Secondments &amp; Act Ups –for race 2024-2025 </vt:lpstr>
      <vt:lpstr>Invest in our colleagues:  Retention; overall and all protected characteristic groups to be below CQC Turn over KPI of 10%</vt:lpstr>
      <vt:lpstr>Invest in our colleagues: Improve proportionality in promotions, interim roles, secondments and turnover for race and disability; 1 April 2024 to 31 March 2025</vt:lpstr>
      <vt:lpstr>Invest in our colleagues: Reward and Recognition parity with representation for protected characteristic groups</vt:lpstr>
      <vt:lpstr>Invest in our colleagues:  Leaving Reasons 2024-2025; aim by 2027 promotions is not a top reason, including for race and disability </vt:lpstr>
      <vt:lpstr>Foster Inclusion and Belonging:  Increase Freedom to Speak Up completion from March 2025 and aim for 100% Bullying, Harassment e-learning completion</vt:lpstr>
      <vt:lpstr>Foster Inclusion and Belonging:  Increase Workplace Passport uptake from October 2024, including by directorate</vt:lpstr>
      <vt:lpstr>Foster Inclusion and Belonging:  Increase Workplace Passports completed by disability against ESR, and uptake for wider backgrounds, and Accessibility Hub usage from 2025, Accreditations</vt:lpstr>
      <vt:lpstr>Foster Inclusion and Belonging: YoY sickness rate reduction for disability and meet overall CQC rate by 2027; annual reduction with wider protected characterictics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net1</dc:creator>
  <cp:lastModifiedBy>Sarah Vallotton</cp:lastModifiedBy>
  <cp:revision>1</cp:revision>
  <dcterms:created xsi:type="dcterms:W3CDTF">2018-03-27T11:53:56Z</dcterms:created>
  <dcterms:modified xsi:type="dcterms:W3CDTF">2025-09-15T16:48:17Z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0x01010009FC863EA7C6D041AE6C2DF7B2529789</vt:lpwstr>
  </property>
  <property fmtid="{D5CDD505-2E9C-101B-9397-08002B2CF9AE}" pid="3" name="Order">
    <vt:r8>100</vt:r8>
  </property>
  <property fmtid="{D5CDD505-2E9C-101B-9397-08002B2CF9AE}" pid="4" name="xd_Signature">
    <vt:bool>false</vt:bool>
  </property>
  <property fmtid="{D5CDD505-2E9C-101B-9397-08002B2CF9AE}" pid="5" name="xd_ProgID">
    <vt:lpwstr/>
  </property>
  <property fmtid="{D5CDD505-2E9C-101B-9397-08002B2CF9AE}" pid="6" name="TemplateUrl">
    <vt:lpwstr/>
  </property>
  <property fmtid="{D5CDD505-2E9C-101B-9397-08002B2CF9AE}" pid="7" name="ComplianceAssetId">
    <vt:lpwstr/>
  </property>
  <property fmtid="{D5CDD505-2E9C-101B-9397-08002B2CF9AE}" pid="8" name="MediaServiceImageTags">
    <vt:lpwstr/>
  </property>
</Properties>
</file>