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1"/>
  </p:notesMasterIdLst>
  <p:sldIdLst>
    <p:sldId id="2147471750" r:id="rId5"/>
    <p:sldId id="2147471862" r:id="rId6"/>
    <p:sldId id="2147471865" r:id="rId7"/>
    <p:sldId id="2147471863" r:id="rId8"/>
    <p:sldId id="2147471864" r:id="rId9"/>
    <p:sldId id="2147471866"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35" userDrawn="1">
          <p15:clr>
            <a:srgbClr val="A4A3A4"/>
          </p15:clr>
        </p15:guide>
        <p15:guide id="2" pos="347"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1F50C00-6EB7-7F4C-8D38-EBB559B348D2}" name="Shelley Hallam" initials="SH" userId="S::shelley.hallam@cqc.org.uk::7bc0b33c-13f8-4c5a-8445-869734a7b631" providerId="AD"/>
  <p188:author id="{C848781E-DF40-63E1-FAD7-F79F357E5523}" name="Nadiya Rahman" initials="NR" userId="S::nadiya.rahman@cqc.org.uk::3116bb23-07b6-4033-8d32-bf960b135cca" providerId="AD"/>
  <p188:author id="{1D7E023F-6E3F-1856-DDCE-D99A751694BC}" name="Paul Sumner" initials="PS" userId="S::Paul.Sumner@cqc.org.uk::9493bdeb-6622-40c6-8ac8-ee09ec1442b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3F5FB"/>
    <a:srgbClr val="F8F2F6"/>
    <a:srgbClr val="FFCC66"/>
    <a:srgbClr val="FFFFCC"/>
    <a:srgbClr val="FFC7CE"/>
    <a:srgbClr val="C6EFCE"/>
    <a:srgbClr val="89A5FF"/>
    <a:srgbClr val="3366FF"/>
    <a:srgbClr val="F2F2F2"/>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695" autoAdjust="0"/>
    <p:restoredTop sz="87556" autoAdjust="0"/>
  </p:normalViewPr>
  <p:slideViewPr>
    <p:cSldViewPr snapToGrid="0">
      <p:cViewPr varScale="1">
        <p:scale>
          <a:sx n="90" d="100"/>
          <a:sy n="90" d="100"/>
        </p:scale>
        <p:origin x="523" y="72"/>
      </p:cViewPr>
      <p:guideLst>
        <p:guide orient="horz" pos="935"/>
        <p:guide pos="347"/>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8/10/relationships/authors" Target="authors.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Vallotton" userId="020ee7e4-db31-4075-8edb-1d349c5be410" providerId="ADAL" clId="{EAD9A579-0634-40D1-BD33-68AFCD25CE95}"/>
    <pc:docChg chg="modSld">
      <pc:chgData name="Sarah Vallotton" userId="020ee7e4-db31-4075-8edb-1d349c5be410" providerId="ADAL" clId="{EAD9A579-0634-40D1-BD33-68AFCD25CE95}" dt="2025-09-15T17:52:45.030" v="58" actId="20577"/>
      <pc:docMkLst>
        <pc:docMk/>
      </pc:docMkLst>
      <pc:sldChg chg="modSp mod">
        <pc:chgData name="Sarah Vallotton" userId="020ee7e4-db31-4075-8edb-1d349c5be410" providerId="ADAL" clId="{EAD9A579-0634-40D1-BD33-68AFCD25CE95}" dt="2025-09-15T17:52:45.030" v="58" actId="20577"/>
        <pc:sldMkLst>
          <pc:docMk/>
          <pc:sldMk cId="808335723" sldId="2147471750"/>
        </pc:sldMkLst>
        <pc:spChg chg="mod">
          <ac:chgData name="Sarah Vallotton" userId="020ee7e4-db31-4075-8edb-1d349c5be410" providerId="ADAL" clId="{EAD9A579-0634-40D1-BD33-68AFCD25CE95}" dt="2025-09-15T17:52:45.030" v="58" actId="20577"/>
          <ac:spMkLst>
            <pc:docMk/>
            <pc:sldMk cId="808335723" sldId="2147471750"/>
            <ac:spMk id="6" creationId="{6B66E14F-A195-4968-92C2-EDB10079CC6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AFDD96-D32A-46A5-97E0-CCC78366E004}" type="datetimeFigureOut">
              <a:rPr lang="en-GB" smtClean="0"/>
              <a:t>15/09/2025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D64DC0-EB03-4E2D-AC21-E6C20FD386DA}" type="slidenum">
              <a:rPr lang="en-GB" smtClean="0"/>
              <a:t>‹#›</a:t>
            </a:fld>
            <a:endParaRPr lang="en-GB" dirty="0"/>
          </a:p>
        </p:txBody>
      </p:sp>
    </p:spTree>
    <p:extLst>
      <p:ext uri="{BB962C8B-B14F-4D97-AF65-F5344CB8AC3E}">
        <p14:creationId xmlns:p14="http://schemas.microsoft.com/office/powerpoint/2010/main" val="16422507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388E-3113-4CC6-8D5C-F082C2CA798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2802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19E3B-E8D8-52DD-CA30-9A4848B4F2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E6682D-CA20-4609-0169-1708627CE7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37E7C0-1E28-25BF-1513-5F74AC7CE0A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4D0B216-364B-E124-464A-9BCDD52B95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5A01F-E348-4B72-B3AC-BFF6986EBD0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4549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277C4-E896-5191-B868-8092A6922C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2BCD1D-AFC5-67E6-285C-E5CE8A4CC9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B1651B-06A9-9284-1DC7-9E95DC07509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93CE158-FFD5-F618-5B20-AB1D497D4FC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5A01F-E348-4B72-B3AC-BFF6986EBD0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2680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4FCB3-38B6-C446-BF28-93D1C790D7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D14BE4-3B60-B2B5-EE19-DE9C9BDC6D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639285-93C8-A43A-A3C5-B01C8C833EEE}"/>
              </a:ext>
            </a:extLst>
          </p:cNvPr>
          <p:cNvSpPr>
            <a:spLocks noGrp="1"/>
          </p:cNvSpPr>
          <p:nvPr>
            <p:ph type="body" idx="1"/>
          </p:nvPr>
        </p:nvSpPr>
        <p:spPr/>
        <p:txBody>
          <a:bodyPr/>
          <a:lstStyle/>
          <a:p>
            <a:r>
              <a:rPr lang="en-GB" u="sng" dirty="0">
                <a:latin typeface="Arial" panose="020B0604020202020204" pitchFamily="34" charset="0"/>
                <a:cs typeface="Arial" panose="020B0604020202020204" pitchFamily="34" charset="0"/>
              </a:rPr>
              <a:t>Fair Treatment</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In the last 12 months, I have </a:t>
            </a:r>
            <a:r>
              <a:rPr lang="en-US" b="0" u="sng" dirty="0">
                <a:latin typeface="Arial" panose="020B0604020202020204" pitchFamily="34" charset="0"/>
                <a:cs typeface="Arial" panose="020B0604020202020204" pitchFamily="34" charset="0"/>
              </a:rPr>
              <a:t>witnessed</a:t>
            </a:r>
            <a:r>
              <a:rPr lang="en-US" b="0" dirty="0">
                <a:latin typeface="Arial" panose="020B0604020202020204" pitchFamily="34" charset="0"/>
                <a:cs typeface="Arial" panose="020B0604020202020204" pitchFamily="34" charset="0"/>
              </a:rPr>
              <a:t> bullying, harassment or abuse at work from other </a:t>
            </a:r>
            <a:r>
              <a:rPr lang="en-US" b="0" u="sng" dirty="0">
                <a:latin typeface="Arial" panose="020B0604020202020204" pitchFamily="34" charset="0"/>
                <a:cs typeface="Arial" panose="020B0604020202020204" pitchFamily="34" charset="0"/>
              </a:rPr>
              <a:t>CQC colleagues</a:t>
            </a:r>
            <a:r>
              <a:rPr lang="en-US" b="0"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24% (up 5 percentage points)</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In the last 12 months, I have </a:t>
            </a:r>
            <a:r>
              <a:rPr lang="en-US" b="0" u="sng" dirty="0">
                <a:latin typeface="Arial" panose="020B0604020202020204" pitchFamily="34" charset="0"/>
                <a:cs typeface="Arial" panose="020B0604020202020204" pitchFamily="34" charset="0"/>
              </a:rPr>
              <a:t>experienced</a:t>
            </a:r>
            <a:r>
              <a:rPr lang="en-US" b="0" dirty="0">
                <a:latin typeface="Arial" panose="020B0604020202020204" pitchFamily="34" charset="0"/>
                <a:cs typeface="Arial" panose="020B0604020202020204" pitchFamily="34" charset="0"/>
              </a:rPr>
              <a:t> bullying, harassment or abuse from other </a:t>
            </a:r>
            <a:r>
              <a:rPr lang="en-US" b="0" u="sng" dirty="0">
                <a:latin typeface="Arial" panose="020B0604020202020204" pitchFamily="34" charset="0"/>
                <a:cs typeface="Arial" panose="020B0604020202020204" pitchFamily="34" charset="0"/>
              </a:rPr>
              <a:t>CQC colleagues</a:t>
            </a:r>
            <a:r>
              <a:rPr lang="en-US" b="0"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14% (up 3 percentage points)</a:t>
            </a:r>
          </a:p>
          <a:p>
            <a:pPr marL="171450" indent="-1714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In the last 12 months, I have </a:t>
            </a:r>
            <a:r>
              <a:rPr lang="en-US" b="0" u="sng" dirty="0">
                <a:latin typeface="Arial" panose="020B0604020202020204" pitchFamily="34" charset="0"/>
                <a:cs typeface="Arial" panose="020B0604020202020204" pitchFamily="34" charset="0"/>
              </a:rPr>
              <a:t>witnessed</a:t>
            </a:r>
            <a:r>
              <a:rPr lang="en-US" b="0" dirty="0">
                <a:latin typeface="Arial" panose="020B0604020202020204" pitchFamily="34" charset="0"/>
                <a:cs typeface="Arial" panose="020B0604020202020204" pitchFamily="34" charset="0"/>
              </a:rPr>
              <a:t> bullying, harassment or abuse at work from </a:t>
            </a:r>
            <a:r>
              <a:rPr lang="en-US" b="0" u="sng" dirty="0">
                <a:latin typeface="Arial" panose="020B0604020202020204" pitchFamily="34" charset="0"/>
                <a:cs typeface="Arial" panose="020B0604020202020204" pitchFamily="34" charset="0"/>
              </a:rPr>
              <a:t>people other than CQC colleagues</a:t>
            </a:r>
            <a:r>
              <a:rPr lang="en-US" b="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(e.g. members of the public and service users): </a:t>
            </a:r>
            <a:r>
              <a:rPr lang="en-US" b="1" dirty="0">
                <a:latin typeface="Arial" panose="020B0604020202020204" pitchFamily="34" charset="0"/>
                <a:cs typeface="Arial" panose="020B0604020202020204" pitchFamily="34" charset="0"/>
              </a:rPr>
              <a:t>14% (up 4 percentage points)</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In the last 12 months, I have </a:t>
            </a:r>
            <a:r>
              <a:rPr lang="en-US" b="0" u="sng" dirty="0">
                <a:latin typeface="Arial" panose="020B0604020202020204" pitchFamily="34" charset="0"/>
                <a:cs typeface="Arial" panose="020B0604020202020204" pitchFamily="34" charset="0"/>
              </a:rPr>
              <a:t>experienced</a:t>
            </a:r>
            <a:r>
              <a:rPr lang="en-US" b="0" dirty="0">
                <a:latin typeface="Arial" panose="020B0604020202020204" pitchFamily="34" charset="0"/>
                <a:cs typeface="Arial" panose="020B0604020202020204" pitchFamily="34" charset="0"/>
              </a:rPr>
              <a:t> harassment, bullying or abuse at work from </a:t>
            </a:r>
            <a:r>
              <a:rPr lang="en-US" b="0" u="sng" dirty="0">
                <a:latin typeface="Arial" panose="020B0604020202020204" pitchFamily="34" charset="0"/>
                <a:cs typeface="Arial" panose="020B0604020202020204" pitchFamily="34" charset="0"/>
              </a:rPr>
              <a:t>people other than CQC colleagues</a:t>
            </a:r>
            <a:r>
              <a:rPr lang="en-US" b="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(e.g. members of the public and service users): </a:t>
            </a:r>
            <a:r>
              <a:rPr lang="en-US" b="1" dirty="0">
                <a:latin typeface="Arial" panose="020B0604020202020204" pitchFamily="34" charset="0"/>
                <a:cs typeface="Arial" panose="020B0604020202020204" pitchFamily="34" charset="0"/>
              </a:rPr>
              <a:t>10% (up 3 percentage points)</a:t>
            </a:r>
          </a:p>
          <a:p>
            <a:pPr marL="171450" indent="-171450">
              <a:buFont typeface="Arial" panose="020B0604020202020204" pitchFamily="34" charset="0"/>
              <a:buChar char="•"/>
            </a:pPr>
            <a:endParaRPr lang="en-US" b="1"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In the last 12 months, I have </a:t>
            </a:r>
            <a:r>
              <a:rPr lang="en-US" b="0" u="sng" dirty="0">
                <a:latin typeface="Arial" panose="020B0604020202020204" pitchFamily="34" charset="0"/>
                <a:cs typeface="Arial" panose="020B0604020202020204" pitchFamily="34" charset="0"/>
              </a:rPr>
              <a:t>witnessed discrimination</a:t>
            </a:r>
            <a:r>
              <a:rPr lang="en-US" b="0" u="none"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at work: 12% </a:t>
            </a:r>
            <a:r>
              <a:rPr lang="en-US" b="1" dirty="0">
                <a:latin typeface="Arial" panose="020B0604020202020204" pitchFamily="34" charset="0"/>
                <a:cs typeface="Arial" panose="020B0604020202020204" pitchFamily="34" charset="0"/>
              </a:rPr>
              <a:t>(up 1 percentage point)</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In the last 12 months, I have personally </a:t>
            </a:r>
            <a:r>
              <a:rPr lang="en-US" b="0" u="sng" dirty="0">
                <a:latin typeface="Arial" panose="020B0604020202020204" pitchFamily="34" charset="0"/>
                <a:cs typeface="Arial" panose="020B0604020202020204" pitchFamily="34" charset="0"/>
              </a:rPr>
              <a:t>experienced discrimination</a:t>
            </a:r>
            <a:r>
              <a:rPr lang="en-US" b="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at work from any of the following: my manager, team leader or other colleagues: 8% </a:t>
            </a:r>
            <a:r>
              <a:rPr lang="en-US" b="1" dirty="0">
                <a:latin typeface="Arial" panose="020B0604020202020204" pitchFamily="34" charset="0"/>
                <a:cs typeface="Arial" panose="020B0604020202020204" pitchFamily="34" charset="0"/>
              </a:rPr>
              <a:t>(up 1 percentage point)</a:t>
            </a:r>
          </a:p>
          <a:p>
            <a:pPr marL="171450" indent="-1714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In the last 12 months, I </a:t>
            </a:r>
            <a:r>
              <a:rPr lang="en-US" b="0" dirty="0">
                <a:latin typeface="Arial" panose="020B0604020202020204" pitchFamily="34" charset="0"/>
                <a:cs typeface="Arial" panose="020B0604020202020204" pitchFamily="34" charset="0"/>
              </a:rPr>
              <a:t>have </a:t>
            </a:r>
            <a:r>
              <a:rPr lang="en-US" b="0" u="sng" dirty="0">
                <a:latin typeface="Arial" panose="020B0604020202020204" pitchFamily="34" charset="0"/>
                <a:cs typeface="Arial" panose="020B0604020202020204" pitchFamily="34" charset="0"/>
              </a:rPr>
              <a:t>experienced victimisation</a:t>
            </a:r>
            <a:r>
              <a:rPr lang="en-US" b="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from other CQC colleagues: 3% </a:t>
            </a:r>
            <a:r>
              <a:rPr lang="en-US" b="1" dirty="0">
                <a:latin typeface="Arial" panose="020B0604020202020204" pitchFamily="34" charset="0"/>
                <a:cs typeface="Arial" panose="020B0604020202020204" pitchFamily="34" charset="0"/>
              </a:rPr>
              <a:t>(up 1 percentage point)</a:t>
            </a:r>
          </a:p>
        </p:txBody>
      </p:sp>
      <p:sp>
        <p:nvSpPr>
          <p:cNvPr id="4" name="Slide Number Placeholder 3">
            <a:extLst>
              <a:ext uri="{FF2B5EF4-FFF2-40B4-BE49-F238E27FC236}">
                <a16:creationId xmlns:a16="http://schemas.microsoft.com/office/drawing/2014/main" id="{4E41DBC2-2009-4DAD-856D-66B2C902A95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5A01F-E348-4B72-B3AC-BFF6986EBD0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1189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DEE6D-4AF0-EAC8-60B9-02248EC845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8BEB4A-C29D-7A36-A15E-B040DF583D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DEE3D3-DB31-15E4-19D6-3E47C3BA26AC}"/>
              </a:ext>
            </a:extLst>
          </p:cNvPr>
          <p:cNvSpPr>
            <a:spLocks noGrp="1"/>
          </p:cNvSpPr>
          <p:nvPr>
            <p:ph type="body" idx="1"/>
          </p:nvPr>
        </p:nvSpPr>
        <p:spPr/>
        <p:txBody>
          <a:bodyPr/>
          <a:lstStyle/>
          <a:p>
            <a:r>
              <a:rPr lang="en-GB" dirty="0"/>
              <a:t>Areas of greatest variation between executive directorates:</a:t>
            </a:r>
          </a:p>
          <a:p>
            <a:endParaRPr lang="en-GB" dirty="0"/>
          </a:p>
          <a:p>
            <a:pPr marL="228600" indent="-228600">
              <a:buFont typeface="+mj-lt"/>
              <a:buAutoNum type="arabicPeriod"/>
            </a:pPr>
            <a:r>
              <a:rPr lang="en-US" dirty="0"/>
              <a:t>“I have the equipment/technology to carry out my role”: Corporate Services 85%; Operations 51% (34 percentage point difference)</a:t>
            </a:r>
          </a:p>
          <a:p>
            <a:pPr marL="228600" indent="-228600">
              <a:buFont typeface="+mj-lt"/>
              <a:buAutoNum type="arabicPeriod"/>
            </a:pPr>
            <a:r>
              <a:rPr lang="en-US" dirty="0"/>
              <a:t>“I believe our organisation supports the health and wellbeing of colleagues”: Corporate Services 75%; Operations 47% (28 percentage point difference)</a:t>
            </a:r>
          </a:p>
          <a:p>
            <a:pPr marL="228600" indent="-228600">
              <a:buFont typeface="+mj-lt"/>
              <a:buAutoNum type="arabicPeriod"/>
            </a:pPr>
            <a:r>
              <a:rPr lang="en-US" dirty="0"/>
              <a:t>“I have a manageable workload”: Regulatory Leadership 65%; Operations 40% (25 percentage point difference)</a:t>
            </a:r>
          </a:p>
          <a:p>
            <a:pPr marL="228600" indent="-228600">
              <a:buFont typeface="+mj-lt"/>
              <a:buAutoNum type="arabicPeriod"/>
            </a:pPr>
            <a:r>
              <a:rPr lang="en-US" dirty="0"/>
              <a:t>“I believe we are actively building diverse teams that reflect the communities we serve and the organisations we regulate”: Corporate Services 73%; Regulatory Leadership 51% (23 percentage point difference)</a:t>
            </a:r>
          </a:p>
          <a:p>
            <a:pPr marL="228600" indent="-228600">
              <a:buFont typeface="+mj-lt"/>
              <a:buAutoNum type="arabicPeriod"/>
            </a:pPr>
            <a:r>
              <a:rPr lang="en-US" dirty="0"/>
              <a:t>“I feel valued for the work I do”: Corporate Services 68%; Engagement, Policy &amp; Strategy 47% (20 percentage point difference)</a:t>
            </a:r>
          </a:p>
          <a:p>
            <a:pPr marL="228600" indent="-228600">
              <a:buFont typeface="+mj-lt"/>
              <a:buAutoNum type="arabicPeriod"/>
            </a:pPr>
            <a:r>
              <a:rPr lang="en-US" dirty="0"/>
              <a:t>“I work in an inclusive working environment, where individual differences and my expertise and views are valued”: Technology, Data &amp; Insight 79%; Engagement, Policy &amp; Strategy 58% (20 percentage point difference)</a:t>
            </a:r>
          </a:p>
          <a:p>
            <a:pPr marL="228600" indent="-228600">
              <a:buFont typeface="+mj-lt"/>
              <a:buAutoNum type="arabicPeriod"/>
            </a:pPr>
            <a:r>
              <a:rPr lang="en-US" dirty="0"/>
              <a:t>“How do you feel about working for CQC right now?”: Corporate Services 58%; Engagement, Policy &amp; Strategy 38% (20 percentage point difference)</a:t>
            </a:r>
          </a:p>
          <a:p>
            <a:pPr marL="228600" indent="-228600">
              <a:buFont typeface="+mj-lt"/>
              <a:buAutoNum type="arabicPeriod"/>
            </a:pPr>
            <a:r>
              <a:rPr lang="en-US" dirty="0"/>
              <a:t>“I am treated with respect by the people I work with across our organisation”: Technology, Data &amp; Insight 79%; Performance and Delivery 60% (19 percentage point difference)</a:t>
            </a:r>
          </a:p>
          <a:p>
            <a:pPr marL="228600" indent="-228600">
              <a:buFont typeface="+mj-lt"/>
              <a:buAutoNum type="arabicPeriod"/>
            </a:pPr>
            <a:r>
              <a:rPr lang="en-US" dirty="0"/>
              <a:t>“I feel empowered by my line manager”: Corporate Services 81%; Performance and Delivery 62% (19 percentage point difference)</a:t>
            </a:r>
          </a:p>
          <a:p>
            <a:pPr marL="228600" indent="-228600">
              <a:buFont typeface="+mj-lt"/>
              <a:buAutoNum type="arabicPeriod"/>
            </a:pPr>
            <a:r>
              <a:rPr lang="en-US" dirty="0"/>
              <a:t>“I believe that we are committed to creating an inclusive workplace”: Corporate Services 80%; Engagement, Policy &amp; Strategy 63% (16 percentage point difference)</a:t>
            </a:r>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C59654D7-2D88-19AE-5C2F-B2FA59F591A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5A01F-E348-4B72-B3AC-BFF6986EBD0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55528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18E36-AEA5-7D91-6E43-8C6667CB4B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E9356C-96F0-7042-2405-022CB3089F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36901B-AE73-D7BB-1890-6F9A20767C8E}"/>
              </a:ext>
            </a:extLst>
          </p:cNvPr>
          <p:cNvSpPr>
            <a:spLocks noGrp="1"/>
          </p:cNvSpPr>
          <p:nvPr>
            <p:ph type="body" idx="1"/>
          </p:nvPr>
        </p:nvSpPr>
        <p:spPr/>
        <p:txBody>
          <a:bodyPr/>
          <a:lstStyle/>
          <a:p>
            <a:r>
              <a:rPr lang="en-GB" u="sng" dirty="0">
                <a:latin typeface="Arial" panose="020B0604020202020204" pitchFamily="34" charset="0"/>
                <a:cs typeface="Arial" panose="020B0604020202020204" pitchFamily="34" charset="0"/>
              </a:rPr>
              <a:t>Fair Treatment</a:t>
            </a:r>
          </a:p>
          <a:p>
            <a:pPr marL="171450" indent="-171450">
              <a:buFont typeface="Arial" panose="020B0604020202020204" pitchFamily="34" charset="0"/>
              <a:buChar char="•"/>
            </a:pPr>
            <a:r>
              <a:rPr lang="en-US" b="1" dirty="0">
                <a:latin typeface="Arial" panose="020B0604020202020204" pitchFamily="34" charset="0"/>
                <a:cs typeface="Arial" panose="020B0604020202020204" pitchFamily="34" charset="0"/>
              </a:rPr>
              <a:t>In the last 12 months, I have </a:t>
            </a:r>
            <a:r>
              <a:rPr lang="en-US" b="1" u="sng" dirty="0">
                <a:latin typeface="Arial" panose="020B0604020202020204" pitchFamily="34" charset="0"/>
                <a:cs typeface="Arial" panose="020B0604020202020204" pitchFamily="34" charset="0"/>
              </a:rPr>
              <a:t>experienced</a:t>
            </a:r>
            <a:r>
              <a:rPr lang="en-US" b="1" dirty="0">
                <a:latin typeface="Arial" panose="020B0604020202020204" pitchFamily="34" charset="0"/>
                <a:cs typeface="Arial" panose="020B0604020202020204" pitchFamily="34" charset="0"/>
              </a:rPr>
              <a:t> bullying, harassment or abuse from other </a:t>
            </a:r>
            <a:r>
              <a:rPr lang="en-US" b="1" u="sng" dirty="0">
                <a:latin typeface="Arial" panose="020B0604020202020204" pitchFamily="34" charset="0"/>
                <a:cs typeface="Arial" panose="020B0604020202020204" pitchFamily="34" charset="0"/>
              </a:rPr>
              <a:t>CQC colleagues</a:t>
            </a:r>
            <a:endParaRPr lang="en-US" b="1" dirty="0">
              <a:latin typeface="Arial" panose="020B0604020202020204" pitchFamily="34" charset="0"/>
              <a:cs typeface="Arial" panose="020B0604020202020204" pitchFamily="34" charset="0"/>
            </a:endParaRPr>
          </a:p>
          <a:p>
            <a:pPr marL="628650" lvl="1" indent="-171450">
              <a:buFont typeface="Arial" panose="020B0604020202020204" pitchFamily="34" charset="0"/>
              <a:buChar char="•"/>
            </a:pPr>
            <a:r>
              <a:rPr lang="en-US" b="0" dirty="0">
                <a:latin typeface="Arial" panose="020B0604020202020204" pitchFamily="34" charset="0"/>
                <a:cs typeface="Arial" panose="020B0604020202020204" pitchFamily="34" charset="0"/>
              </a:rPr>
              <a:t>Overall: 14%</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Carer: 15%</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Non-carer: 13%</a:t>
            </a:r>
            <a:endParaRPr lang="en-GB" dirty="0"/>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Disability or long-term health condition: 19%</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No disability or long-term health condition: 11%</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Ethnic minority background: 14%</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White: 12%</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Female: 14%</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Male: 10%</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Bisexual: 12%</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Gay: 15%</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Lesbian: 15%</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Heterosexual: 12% </a:t>
            </a:r>
          </a:p>
          <a:p>
            <a:pPr marL="0" indent="0">
              <a:buFont typeface="Arial" panose="020B0604020202020204" pitchFamily="34" charset="0"/>
              <a:buNone/>
            </a:pPr>
            <a:endParaRPr lang="en-GB"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b="1" dirty="0">
                <a:latin typeface="Arial" panose="020B0604020202020204" pitchFamily="34" charset="0"/>
                <a:cs typeface="Arial" panose="020B0604020202020204" pitchFamily="34" charset="0"/>
              </a:rPr>
              <a:t>In the last 12 months, I have </a:t>
            </a:r>
            <a:r>
              <a:rPr lang="en-US" b="1" u="sng" dirty="0">
                <a:latin typeface="Arial" panose="020B0604020202020204" pitchFamily="34" charset="0"/>
                <a:cs typeface="Arial" panose="020B0604020202020204" pitchFamily="34" charset="0"/>
              </a:rPr>
              <a:t>experienced</a:t>
            </a:r>
            <a:r>
              <a:rPr lang="en-US" b="1" dirty="0">
                <a:latin typeface="Arial" panose="020B0604020202020204" pitchFamily="34" charset="0"/>
                <a:cs typeface="Arial" panose="020B0604020202020204" pitchFamily="34" charset="0"/>
              </a:rPr>
              <a:t> harassment, bullying or abuse at work from </a:t>
            </a:r>
            <a:r>
              <a:rPr lang="en-US" b="1" u="sng" dirty="0">
                <a:latin typeface="Arial" panose="020B0604020202020204" pitchFamily="34" charset="0"/>
                <a:cs typeface="Arial" panose="020B0604020202020204" pitchFamily="34" charset="0"/>
              </a:rPr>
              <a:t>people other than CQC colleagues</a:t>
            </a:r>
            <a:r>
              <a:rPr lang="en-US" b="1" dirty="0">
                <a:latin typeface="Arial" panose="020B0604020202020204" pitchFamily="34" charset="0"/>
                <a:cs typeface="Arial" panose="020B0604020202020204" pitchFamily="34" charset="0"/>
              </a:rPr>
              <a:t> (e.g. members of the public and service users)</a:t>
            </a:r>
          </a:p>
          <a:p>
            <a:pPr marL="628650" lvl="1" indent="-171450">
              <a:buFont typeface="Arial" panose="020B0604020202020204" pitchFamily="34" charset="0"/>
              <a:buChar char="•"/>
            </a:pPr>
            <a:r>
              <a:rPr lang="en-US" b="0" dirty="0">
                <a:latin typeface="Arial" panose="020B0604020202020204" pitchFamily="34" charset="0"/>
                <a:cs typeface="Arial" panose="020B0604020202020204" pitchFamily="34" charset="0"/>
              </a:rPr>
              <a:t>Overall: 10%</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Carer: 11%</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Non-carer: 7%</a:t>
            </a:r>
            <a:endParaRPr lang="en-GB" dirty="0"/>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Disability or long-term health condition: 14%</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No disability or long-term health condition: 8%</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Ethnic minority background: 7%</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White: 10%</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Female: 10%</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Male: 7%</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Bisexual: 9%</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Gay: 10%</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Lesbian: 9%</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Heterosexual: 9% </a:t>
            </a:r>
            <a:endParaRPr lang="en-US" b="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US" b="1"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b="1" dirty="0">
                <a:latin typeface="Arial" panose="020B0604020202020204" pitchFamily="34" charset="0"/>
                <a:cs typeface="Arial" panose="020B0604020202020204" pitchFamily="34" charset="0"/>
              </a:rPr>
              <a:t>In the last 12 months, I have personally </a:t>
            </a:r>
            <a:r>
              <a:rPr lang="en-US" b="1" u="sng" dirty="0">
                <a:latin typeface="Arial" panose="020B0604020202020204" pitchFamily="34" charset="0"/>
                <a:cs typeface="Arial" panose="020B0604020202020204" pitchFamily="34" charset="0"/>
              </a:rPr>
              <a:t>experienced discrimination</a:t>
            </a:r>
            <a:r>
              <a:rPr lang="en-US" b="1" dirty="0">
                <a:latin typeface="Arial" panose="020B0604020202020204" pitchFamily="34" charset="0"/>
                <a:cs typeface="Arial" panose="020B0604020202020204" pitchFamily="34" charset="0"/>
              </a:rPr>
              <a:t> at work from any of the following: my manager, team leader or other colleagues</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Overall: 8%</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Carer: 8%</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Non-carer: 8%</a:t>
            </a:r>
            <a:endParaRPr lang="en-GB" dirty="0"/>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Disability or long-term health condition: 15%</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No disability or long-term health condition: 3%</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Ethnic minority background: 12%</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White: 6%</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Female: 7%</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Male: 7%</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Bisexual: 7%</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Gay: 5%</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Lesbian: 9%</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Heterosexual: 7% </a:t>
            </a:r>
          </a:p>
          <a:p>
            <a:pPr marL="0" indent="0">
              <a:buFont typeface="Arial" panose="020B0604020202020204" pitchFamily="34" charset="0"/>
              <a:buNone/>
            </a:pPr>
            <a:endParaRPr lang="en-US"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b="1" dirty="0">
                <a:latin typeface="Arial" panose="020B0604020202020204" pitchFamily="34" charset="0"/>
                <a:cs typeface="Arial" panose="020B0604020202020204" pitchFamily="34" charset="0"/>
              </a:rPr>
              <a:t>In the last 12 months, I have </a:t>
            </a:r>
            <a:r>
              <a:rPr lang="en-US" b="1" u="sng" dirty="0">
                <a:latin typeface="Arial" panose="020B0604020202020204" pitchFamily="34" charset="0"/>
                <a:cs typeface="Arial" panose="020B0604020202020204" pitchFamily="34" charset="0"/>
              </a:rPr>
              <a:t>experienced victimisation</a:t>
            </a:r>
            <a:r>
              <a:rPr lang="en-US" b="1" dirty="0">
                <a:latin typeface="Arial" panose="020B0604020202020204" pitchFamily="34" charset="0"/>
                <a:cs typeface="Arial" panose="020B0604020202020204" pitchFamily="34" charset="0"/>
              </a:rPr>
              <a:t> from other CQC colleagues</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Overall: 3%</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Carer: 3%</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Non-carer: 2%</a:t>
            </a:r>
            <a:endParaRPr lang="en-GB" dirty="0"/>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Disability or long-term health condition: 6%</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No disability or long-term health condition: 1%</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Ethnic minority background: 2%</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White: 2%</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Female: 2%</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Male: 2%</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Bisexual: 2%</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Gay: 2%</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Lesbian: 0%</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Heterosexual: 2% </a:t>
            </a:r>
          </a:p>
        </p:txBody>
      </p:sp>
      <p:sp>
        <p:nvSpPr>
          <p:cNvPr id="4" name="Slide Number Placeholder 3">
            <a:extLst>
              <a:ext uri="{FF2B5EF4-FFF2-40B4-BE49-F238E27FC236}">
                <a16:creationId xmlns:a16="http://schemas.microsoft.com/office/drawing/2014/main" id="{336DC728-7C05-2FE2-C963-5B69F64D34C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5A01F-E348-4B72-B3AC-BFF6986EBD0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28933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4" name="AutoShape 2"/>
          <p:cNvSpPr>
            <a:spLocks noChangeArrowheads="1"/>
          </p:cNvSpPr>
          <p:nvPr/>
        </p:nvSpPr>
        <p:spPr bwMode="auto">
          <a:xfrm flipV="1">
            <a:off x="599024" y="1528763"/>
            <a:ext cx="9945151" cy="2159000"/>
          </a:xfrm>
          <a:prstGeom prst="roundRect">
            <a:avLst>
              <a:gd name="adj" fmla="val 4407"/>
            </a:avLst>
          </a:prstGeom>
          <a:solidFill>
            <a:srgbClr val="5F286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2400">
                <a:solidFill>
                  <a:schemeClr val="tx1"/>
                </a:solidFill>
                <a:latin typeface="Arial" charset="0"/>
                <a:ea typeface="ヒラギノ角ゴ Pro W3" pitchFamily="-16" charset="-128"/>
              </a:defRPr>
            </a:lvl1pPr>
            <a:lvl2pPr marL="742950" indent="-285750">
              <a:defRPr sz="2400">
                <a:solidFill>
                  <a:schemeClr val="tx1"/>
                </a:solidFill>
                <a:latin typeface="Arial" charset="0"/>
                <a:ea typeface="ヒラギノ角ゴ Pro W3" pitchFamily="-16" charset="-128"/>
              </a:defRPr>
            </a:lvl2pPr>
            <a:lvl3pPr marL="1143000" indent="-228600">
              <a:defRPr sz="2400">
                <a:solidFill>
                  <a:schemeClr val="tx1"/>
                </a:solidFill>
                <a:latin typeface="Arial" charset="0"/>
                <a:ea typeface="ヒラギノ角ゴ Pro W3" pitchFamily="-16" charset="-128"/>
              </a:defRPr>
            </a:lvl3pPr>
            <a:lvl4pPr marL="1600200" indent="-228600">
              <a:defRPr sz="2400">
                <a:solidFill>
                  <a:schemeClr val="tx1"/>
                </a:solidFill>
                <a:latin typeface="Arial" charset="0"/>
                <a:ea typeface="ヒラギノ角ゴ Pro W3" pitchFamily="-16" charset="-128"/>
              </a:defRPr>
            </a:lvl4pPr>
            <a:lvl5pPr marL="2057400" indent="-228600">
              <a:defRPr sz="2400">
                <a:solidFill>
                  <a:schemeClr val="tx1"/>
                </a:solidFill>
                <a:latin typeface="Arial" charset="0"/>
                <a:ea typeface="ヒラギノ角ゴ Pro W3" pitchFamily="-1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1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1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1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16" charset="-128"/>
              </a:defRPr>
            </a:lvl9pPr>
          </a:lstStyle>
          <a:p>
            <a:pPr eaLnBrk="0" fontAlgn="base" hangingPunct="0">
              <a:spcBef>
                <a:spcPct val="0"/>
              </a:spcBef>
              <a:spcAft>
                <a:spcPct val="0"/>
              </a:spcAft>
              <a:defRPr/>
            </a:pPr>
            <a:endParaRPr lang="en-GB" altLang="en-US" sz="2400" dirty="0">
              <a:solidFill>
                <a:srgbClr val="000000"/>
              </a:solidFill>
              <a:latin typeface="Calibri" panose="020F0502020204030204" pitchFamily="34" charset="0"/>
              <a:cs typeface="Calibri" panose="020F0502020204030204" pitchFamily="34" charset="0"/>
            </a:endParaRPr>
          </a:p>
        </p:txBody>
      </p:sp>
      <p:pic>
        <p:nvPicPr>
          <p:cNvPr id="5" name="Picture 8" descr="CQC_logo_CMY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9024" y="443911"/>
            <a:ext cx="2705923"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tangle 3"/>
          <p:cNvSpPr>
            <a:spLocks noGrp="1" noChangeArrowheads="1"/>
          </p:cNvSpPr>
          <p:nvPr>
            <p:ph type="ctrTitle"/>
          </p:nvPr>
        </p:nvSpPr>
        <p:spPr>
          <a:xfrm>
            <a:off x="863599" y="1716882"/>
            <a:ext cx="9480551" cy="990600"/>
          </a:xfrm>
        </p:spPr>
        <p:txBody>
          <a:bodyPr lIns="0" tIns="0" rIns="0" anchor="t"/>
          <a:lstStyle>
            <a:lvl1pPr>
              <a:defRPr sz="4000">
                <a:latin typeface="Calibri" panose="020F0502020204030204" pitchFamily="34" charset="0"/>
                <a:cs typeface="Calibri" panose="020F0502020204030204" pitchFamily="34" charset="0"/>
              </a:defRPr>
            </a:lvl1pPr>
          </a:lstStyle>
          <a:p>
            <a:pPr lvl="0"/>
            <a:r>
              <a:rPr lang="en-US" noProof="0"/>
              <a:t>Click to edit Master title style</a:t>
            </a:r>
          </a:p>
        </p:txBody>
      </p:sp>
      <p:sp>
        <p:nvSpPr>
          <p:cNvPr id="7173" name="Rectangle 5"/>
          <p:cNvSpPr>
            <a:spLocks noGrp="1" noChangeArrowheads="1"/>
          </p:cNvSpPr>
          <p:nvPr>
            <p:ph type="subTitle" sz="quarter" idx="1"/>
          </p:nvPr>
        </p:nvSpPr>
        <p:spPr>
          <a:xfrm>
            <a:off x="863599" y="2936082"/>
            <a:ext cx="9480551" cy="381000"/>
          </a:xfrm>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a:lstStyle>
            <a:lvl1pPr>
              <a:defRPr sz="2400">
                <a:solidFill>
                  <a:schemeClr val="bg1"/>
                </a:solidFill>
                <a:latin typeface="Calibri Light" panose="020F0302020204030204" pitchFamily="34" charset="0"/>
                <a:cs typeface="Calibri Light" panose="020F0302020204030204" pitchFamily="34" charset="0"/>
              </a:defRPr>
            </a:lvl1pPr>
          </a:lstStyle>
          <a:p>
            <a:pPr lvl="0"/>
            <a:r>
              <a:rPr lang="en-US" noProof="0"/>
              <a:t>Click to edit Master subtitle style</a:t>
            </a:r>
          </a:p>
        </p:txBody>
      </p:sp>
    </p:spTree>
    <p:extLst>
      <p:ext uri="{BB962C8B-B14F-4D97-AF65-F5344CB8AC3E}">
        <p14:creationId xmlns:p14="http://schemas.microsoft.com/office/powerpoint/2010/main" val="1918393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a:t>Click to edit Master title style</a:t>
            </a:r>
            <a:endParaRPr lang="en-GB"/>
          </a:p>
        </p:txBody>
      </p:sp>
      <p:sp>
        <p:nvSpPr>
          <p:cNvPr id="3" name="Content Placeholder 2"/>
          <p:cNvSpPr>
            <a:spLocks noGrp="1"/>
          </p:cNvSpPr>
          <p:nvPr>
            <p:ph idx="1"/>
          </p:nvPr>
        </p:nvSpPr>
        <p:spPr/>
        <p:txBody>
          <a:bodyPr/>
          <a:lstStyle>
            <a:lvl1pPr>
              <a:defRPr sz="1800">
                <a:latin typeface="Calibri" panose="020F0502020204030204" pitchFamily="34" charset="0"/>
                <a:cs typeface="Calibri" panose="020F0502020204030204" pitchFamily="34" charset="0"/>
              </a:defRPr>
            </a:lvl1pPr>
            <a:lvl2pPr>
              <a:defRPr sz="1800">
                <a:latin typeface="Calibri" panose="020F0502020204030204" pitchFamily="34" charset="0"/>
                <a:cs typeface="Calibri" panose="020F0502020204030204" pitchFamily="34" charset="0"/>
              </a:defRPr>
            </a:lvl2pPr>
            <a:lvl3pPr>
              <a:defRPr sz="18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8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5"/>
          <p:cNvSpPr>
            <a:spLocks noGrp="1" noChangeArrowheads="1"/>
          </p:cNvSpPr>
          <p:nvPr>
            <p:ph type="sldNum" sz="quarter" idx="10"/>
          </p:nvPr>
        </p:nvSpPr>
        <p:spPr/>
        <p:txBody>
          <a:bodyPr/>
          <a:lstStyle>
            <a:lvl1pPr>
              <a:defRPr>
                <a:latin typeface="Calibri" panose="020F0502020204030204" pitchFamily="34" charset="0"/>
                <a:cs typeface="Calibri" panose="020F0502020204030204" pitchFamily="34" charset="0"/>
              </a:defRPr>
            </a:lvl1pPr>
          </a:lstStyle>
          <a:p>
            <a:pPr>
              <a:defRPr/>
            </a:pPr>
            <a:fld id="{FCFCEEC5-67CA-4272-919E-2E502A95A6FE}" type="slidenum">
              <a:rPr lang="en-US" smtClean="0"/>
              <a:pPr>
                <a:defRPr/>
              </a:pPr>
              <a:t>‹#›</a:t>
            </a:fld>
            <a:endParaRPr lang="en-US" sz="1400" dirty="0">
              <a:solidFill>
                <a:srgbClr val="6D2E69"/>
              </a:solidFill>
            </a:endParaRPr>
          </a:p>
        </p:txBody>
      </p:sp>
    </p:spTree>
    <p:extLst>
      <p:ext uri="{BB962C8B-B14F-4D97-AF65-F5344CB8AC3E}">
        <p14:creationId xmlns:p14="http://schemas.microsoft.com/office/powerpoint/2010/main" val="3915916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a:t>Click to edit Master title style</a:t>
            </a:r>
            <a:endParaRPr lang="en-GB"/>
          </a:p>
        </p:txBody>
      </p:sp>
      <p:sp>
        <p:nvSpPr>
          <p:cNvPr id="3" name="Rectangle 5"/>
          <p:cNvSpPr>
            <a:spLocks noGrp="1" noChangeArrowheads="1"/>
          </p:cNvSpPr>
          <p:nvPr>
            <p:ph type="sldNum" sz="quarter" idx="10"/>
          </p:nvPr>
        </p:nvSpPr>
        <p:spPr>
          <a:xfrm>
            <a:off x="11144250" y="6152671"/>
            <a:ext cx="781480" cy="457200"/>
          </a:xfrm>
        </p:spPr>
        <p:txBody>
          <a:bodyPr/>
          <a:lstStyle>
            <a:lvl1pPr>
              <a:defRPr>
                <a:latin typeface="Calibri" panose="020F0502020204030204" pitchFamily="34" charset="0"/>
                <a:cs typeface="Calibri" panose="020F0502020204030204" pitchFamily="34" charset="0"/>
              </a:defRPr>
            </a:lvl1pPr>
          </a:lstStyle>
          <a:p>
            <a:pPr>
              <a:defRPr/>
            </a:pPr>
            <a:fld id="{1FF9A2A7-9E3D-44C9-AA5C-CC50684E6DCB}" type="slidenum">
              <a:rPr lang="en-US" smtClean="0"/>
              <a:pPr>
                <a:defRPr/>
              </a:pPr>
              <a:t>‹#›</a:t>
            </a:fld>
            <a:endParaRPr lang="en-US" sz="1400" dirty="0">
              <a:solidFill>
                <a:srgbClr val="6D2E69"/>
              </a:solidFill>
            </a:endParaRPr>
          </a:p>
        </p:txBody>
      </p:sp>
      <p:sp>
        <p:nvSpPr>
          <p:cNvPr id="4" name="Rectangle 4">
            <a:extLst>
              <a:ext uri="{FF2B5EF4-FFF2-40B4-BE49-F238E27FC236}">
                <a16:creationId xmlns:a16="http://schemas.microsoft.com/office/drawing/2014/main" id="{F865DC7C-F426-468E-B030-762A2788DBE7}"/>
              </a:ext>
            </a:extLst>
          </p:cNvPr>
          <p:cNvSpPr>
            <a:spLocks noGrp="1" noChangeArrowheads="1"/>
          </p:cNvSpPr>
          <p:nvPr>
            <p:ph idx="1"/>
          </p:nvPr>
        </p:nvSpPr>
        <p:spPr bwMode="auto">
          <a:xfrm>
            <a:off x="0" y="1260000"/>
            <a:ext cx="12192000" cy="431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540000" tIns="0" rIns="540000" bIns="0" numCol="1" anchor="t" anchorCtr="0" compatLnSpc="1">
            <a:prstTxWarp prst="textNoShape">
              <a:avLst/>
            </a:prstTxWarp>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stStyle>
          <a:p>
            <a:pPr lvl="0"/>
            <a:r>
              <a:rPr lang="en-US" altLang="en-US"/>
              <a:t>Click to edit Master text styles</a:t>
            </a:r>
          </a:p>
          <a:p>
            <a:pPr lvl="1"/>
            <a:r>
              <a:rPr lang="en-US" altLang="en-US"/>
              <a:t>Second level</a:t>
            </a:r>
          </a:p>
        </p:txBody>
      </p:sp>
    </p:spTree>
    <p:extLst>
      <p:ext uri="{BB962C8B-B14F-4D97-AF65-F5344CB8AC3E}">
        <p14:creationId xmlns:p14="http://schemas.microsoft.com/office/powerpoint/2010/main" val="2712335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id="{A8397D54-868B-47C5-8E2E-5DA2008D3F85}"/>
              </a:ext>
            </a:extLst>
          </p:cNvPr>
          <p:cNvSpPr>
            <a:spLocks noGrp="1" noChangeArrowheads="1"/>
          </p:cNvSpPr>
          <p:nvPr>
            <p:ph type="sldNum" sz="quarter" idx="10"/>
          </p:nvPr>
        </p:nvSpPr>
        <p:spPr>
          <a:ln/>
        </p:spPr>
        <p:txBody>
          <a:bodyPr/>
          <a:lstStyle>
            <a:lvl1pPr>
              <a:defRPr/>
            </a:lvl1pPr>
          </a:lstStyle>
          <a:p>
            <a:fld id="{C68304A4-4CDA-4F03-8C76-8F6EC50311CB}" type="slidenum">
              <a:rPr lang="en-US" altLang="en-US"/>
              <a:pPr/>
              <a:t>‹#›</a:t>
            </a:fld>
            <a:endParaRPr lang="en-US" altLang="en-US" sz="1400" dirty="0">
              <a:solidFill>
                <a:srgbClr val="6D2E69"/>
              </a:solidFill>
            </a:endParaRPr>
          </a:p>
        </p:txBody>
      </p:sp>
      <p:sp>
        <p:nvSpPr>
          <p:cNvPr id="9" name="Content Placeholder 2">
            <a:extLst>
              <a:ext uri="{FF2B5EF4-FFF2-40B4-BE49-F238E27FC236}">
                <a16:creationId xmlns:a16="http://schemas.microsoft.com/office/drawing/2014/main" id="{2E0EE354-27E3-B441-B236-000DD65D865C}"/>
              </a:ext>
            </a:extLst>
          </p:cNvPr>
          <p:cNvSpPr>
            <a:spLocks noGrp="1"/>
          </p:cNvSpPr>
          <p:nvPr>
            <p:ph idx="11" hasCustomPrompt="1"/>
          </p:nvPr>
        </p:nvSpPr>
        <p:spPr>
          <a:xfrm>
            <a:off x="3245930" y="1798639"/>
            <a:ext cx="7934311" cy="4318000"/>
          </a:xfrm>
        </p:spPr>
        <p:txBody>
          <a:bodyPr/>
          <a:lstStyle>
            <a:lvl1pPr marL="380990" indent="-380990">
              <a:lnSpc>
                <a:spcPct val="100000"/>
              </a:lnSpc>
              <a:buClr>
                <a:schemeClr val="tx1"/>
              </a:buClr>
              <a:buFont typeface="Arial" panose="020B0604020202020204" pitchFamily="34" charset="0"/>
              <a:buChar char="•"/>
              <a:defRPr/>
            </a:lvl1pPr>
          </a:lstStyle>
          <a:p>
            <a:pPr marL="285750" indent="-285750">
              <a:lnSpc>
                <a:spcPct val="100000"/>
              </a:lnSpc>
              <a:buClr>
                <a:schemeClr val="tx1"/>
              </a:buClr>
              <a:buFont typeface="Arial" panose="020B0604020202020204" pitchFamily="34" charset="0"/>
              <a:buChar char="•"/>
            </a:pPr>
            <a:r>
              <a:rPr lang="en-GB" sz="1800"/>
              <a:t>Place copy here</a:t>
            </a:r>
          </a:p>
          <a:p>
            <a:pPr marL="285750" indent="-285750">
              <a:lnSpc>
                <a:spcPct val="100000"/>
              </a:lnSpc>
              <a:buClr>
                <a:schemeClr val="tx1"/>
              </a:buClr>
              <a:buFont typeface="Arial" panose="020B0604020202020204" pitchFamily="34" charset="0"/>
              <a:buChar char="•"/>
            </a:pPr>
            <a:r>
              <a:rPr lang="en-GB" sz="1800"/>
              <a:t>Place copy here</a:t>
            </a:r>
            <a:endParaRPr lang="en-US" sz="1800"/>
          </a:p>
          <a:p>
            <a:pPr>
              <a:lnSpc>
                <a:spcPct val="100000"/>
              </a:lnSpc>
            </a:pPr>
            <a:endParaRPr lang="en-US" sz="1800"/>
          </a:p>
          <a:p>
            <a:pPr>
              <a:lnSpc>
                <a:spcPct val="100000"/>
              </a:lnSpc>
            </a:pPr>
            <a:endParaRPr lang="en-US" sz="1800"/>
          </a:p>
        </p:txBody>
      </p:sp>
      <p:sp>
        <p:nvSpPr>
          <p:cNvPr id="11" name="Rectangle 10">
            <a:extLst>
              <a:ext uri="{FF2B5EF4-FFF2-40B4-BE49-F238E27FC236}">
                <a16:creationId xmlns:a16="http://schemas.microsoft.com/office/drawing/2014/main" id="{65E4E382-F938-471D-A2D9-02C902D8AFC6}"/>
              </a:ext>
            </a:extLst>
          </p:cNvPr>
          <p:cNvSpPr/>
          <p:nvPr userDrawn="1"/>
        </p:nvSpPr>
        <p:spPr bwMode="auto">
          <a:xfrm>
            <a:off x="0" y="4"/>
            <a:ext cx="12192000" cy="1034691"/>
          </a:xfrm>
          <a:prstGeom prst="rect">
            <a:avLst/>
          </a:prstGeom>
          <a:solidFill>
            <a:srgbClr val="C19B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377"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a typeface="ヒラギノ角ゴ Pro W3" pitchFamily="-16" charset="-128"/>
            </a:endParaRPr>
          </a:p>
        </p:txBody>
      </p:sp>
      <p:pic>
        <p:nvPicPr>
          <p:cNvPr id="12" name="Picture 11">
            <a:extLst>
              <a:ext uri="{FF2B5EF4-FFF2-40B4-BE49-F238E27FC236}">
                <a16:creationId xmlns:a16="http://schemas.microsoft.com/office/drawing/2014/main" id="{02D6E0FF-CD1D-42E0-8B31-0AFC3E9330F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5400000">
            <a:off x="11667403" y="498388"/>
            <a:ext cx="524256" cy="524256"/>
          </a:xfrm>
          <a:prstGeom prst="rect">
            <a:avLst/>
          </a:prstGeom>
        </p:spPr>
      </p:pic>
      <p:pic>
        <p:nvPicPr>
          <p:cNvPr id="7" name="Picture 6">
            <a:extLst>
              <a:ext uri="{FF2B5EF4-FFF2-40B4-BE49-F238E27FC236}">
                <a16:creationId xmlns:a16="http://schemas.microsoft.com/office/drawing/2014/main" id="{47A4AE0F-928D-4B52-B213-38F6F71C62C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56686" y="6248400"/>
            <a:ext cx="1450692" cy="457200"/>
          </a:xfrm>
          <a:prstGeom prst="rect">
            <a:avLst/>
          </a:prstGeom>
        </p:spPr>
      </p:pic>
    </p:spTree>
    <p:extLst>
      <p:ext uri="{BB962C8B-B14F-4D97-AF65-F5344CB8AC3E}">
        <p14:creationId xmlns:p14="http://schemas.microsoft.com/office/powerpoint/2010/main" val="9663160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emf"/><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AutoShape 2"/>
          <p:cNvSpPr>
            <a:spLocks noChangeArrowheads="1"/>
          </p:cNvSpPr>
          <p:nvPr/>
        </p:nvSpPr>
        <p:spPr bwMode="auto">
          <a:xfrm>
            <a:off x="0" y="1"/>
            <a:ext cx="12192000" cy="781396"/>
          </a:xfrm>
          <a:prstGeom prst="roundRect">
            <a:avLst>
              <a:gd name="adj" fmla="val 0"/>
            </a:avLst>
          </a:prstGeom>
          <a:solidFill>
            <a:srgbClr val="5F286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lvl1pPr>
              <a:defRPr sz="2400">
                <a:solidFill>
                  <a:schemeClr val="tx1"/>
                </a:solidFill>
                <a:latin typeface="Arial" charset="0"/>
                <a:ea typeface="ヒラギノ角ゴ Pro W3" pitchFamily="-16" charset="-128"/>
              </a:defRPr>
            </a:lvl1pPr>
            <a:lvl2pPr marL="742950" indent="-285750">
              <a:defRPr sz="2400">
                <a:solidFill>
                  <a:schemeClr val="tx1"/>
                </a:solidFill>
                <a:latin typeface="Arial" charset="0"/>
                <a:ea typeface="ヒラギノ角ゴ Pro W3" pitchFamily="-16" charset="-128"/>
              </a:defRPr>
            </a:lvl2pPr>
            <a:lvl3pPr marL="1143000" indent="-228600">
              <a:defRPr sz="2400">
                <a:solidFill>
                  <a:schemeClr val="tx1"/>
                </a:solidFill>
                <a:latin typeface="Arial" charset="0"/>
                <a:ea typeface="ヒラギノ角ゴ Pro W3" pitchFamily="-16" charset="-128"/>
              </a:defRPr>
            </a:lvl3pPr>
            <a:lvl4pPr marL="1600200" indent="-228600">
              <a:defRPr sz="2400">
                <a:solidFill>
                  <a:schemeClr val="tx1"/>
                </a:solidFill>
                <a:latin typeface="Arial" charset="0"/>
                <a:ea typeface="ヒラギノ角ゴ Pro W3" pitchFamily="-16" charset="-128"/>
              </a:defRPr>
            </a:lvl4pPr>
            <a:lvl5pPr marL="2057400" indent="-228600">
              <a:defRPr sz="2400">
                <a:solidFill>
                  <a:schemeClr val="tx1"/>
                </a:solidFill>
                <a:latin typeface="Arial" charset="0"/>
                <a:ea typeface="ヒラギノ角ゴ Pro W3" pitchFamily="-16"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16"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16"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16"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16" charset="-128"/>
              </a:defRPr>
            </a:lvl9pPr>
          </a:lstStyle>
          <a:p>
            <a:pPr eaLnBrk="0" fontAlgn="base" hangingPunct="0">
              <a:spcBef>
                <a:spcPct val="0"/>
              </a:spcBef>
              <a:spcAft>
                <a:spcPct val="0"/>
              </a:spcAft>
              <a:defRPr/>
            </a:pPr>
            <a:endParaRPr lang="en-GB" altLang="en-US" sz="2400" dirty="0">
              <a:solidFill>
                <a:srgbClr val="000000"/>
              </a:solidFill>
              <a:latin typeface="Calibri" panose="020F0502020204030204" pitchFamily="34" charset="0"/>
              <a:cs typeface="Calibri" panose="020F0502020204030204" pitchFamily="34" charset="0"/>
            </a:endParaRPr>
          </a:p>
        </p:txBody>
      </p:sp>
      <p:sp>
        <p:nvSpPr>
          <p:cNvPr id="9219" name="Rectangle 3"/>
          <p:cNvSpPr>
            <a:spLocks noGrp="1" noChangeArrowheads="1"/>
          </p:cNvSpPr>
          <p:nvPr>
            <p:ph type="title"/>
          </p:nvPr>
        </p:nvSpPr>
        <p:spPr bwMode="auto">
          <a:xfrm>
            <a:off x="0" y="0"/>
            <a:ext cx="10036233" cy="7813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540000" tIns="72000" rIns="0" bIns="0" numCol="1" anchor="ctr" anchorCtr="0" compatLnSpc="1">
            <a:prstTxWarp prst="textNoShape">
              <a:avLst/>
            </a:prstTxWarp>
          </a:bodyPr>
          <a:lstStyle/>
          <a:p>
            <a:pPr lvl="0"/>
            <a:r>
              <a:rPr lang="en-US" altLang="en-US"/>
              <a:t>Click to edit Master title style</a:t>
            </a:r>
          </a:p>
        </p:txBody>
      </p:sp>
      <p:sp>
        <p:nvSpPr>
          <p:cNvPr id="9220" name="Rectangle 4"/>
          <p:cNvSpPr>
            <a:spLocks noGrp="1" noChangeArrowheads="1"/>
          </p:cNvSpPr>
          <p:nvPr>
            <p:ph type="body" idx="1"/>
          </p:nvPr>
        </p:nvSpPr>
        <p:spPr bwMode="auto">
          <a:xfrm>
            <a:off x="0" y="1260000"/>
            <a:ext cx="12192000" cy="431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540000" tIns="0" rIns="540000" bIns="0" numCol="1" anchor="t" anchorCtr="0" compatLnSpc="1">
            <a:prstTxWarp prst="textNoShape">
              <a:avLst/>
            </a:prstTxWarp>
          </a:bodyPr>
          <a:lstStyle/>
          <a:p>
            <a:pPr lvl="0"/>
            <a:r>
              <a:rPr lang="en-US" altLang="en-US"/>
              <a:t>Click to edit Master text styles</a:t>
            </a:r>
          </a:p>
          <a:p>
            <a:pPr lvl="1"/>
            <a:r>
              <a:rPr lang="en-US" altLang="en-US"/>
              <a:t>Second level</a:t>
            </a:r>
          </a:p>
        </p:txBody>
      </p:sp>
      <p:sp>
        <p:nvSpPr>
          <p:cNvPr id="6149" name="Rectangle 5"/>
          <p:cNvSpPr>
            <a:spLocks noGrp="1" noChangeArrowheads="1"/>
          </p:cNvSpPr>
          <p:nvPr>
            <p:ph type="sldNum" sz="quarter" idx="4"/>
          </p:nvPr>
        </p:nvSpPr>
        <p:spPr bwMode="auto">
          <a:xfrm>
            <a:off x="9214280" y="6231252"/>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b" anchorCtr="0" compatLnSpc="1">
            <a:prstTxWarp prst="textNoShape">
              <a:avLst/>
            </a:prstTxWarp>
          </a:bodyPr>
          <a:lstStyle>
            <a:lvl1pPr algn="r">
              <a:defRPr sz="900">
                <a:solidFill>
                  <a:srgbClr val="5F2861"/>
                </a:solidFill>
                <a:latin typeface="Calibri" panose="020F0502020204030204" pitchFamily="34" charset="0"/>
                <a:ea typeface="+mn-ea"/>
                <a:cs typeface="Calibri" panose="020F0502020204030204" pitchFamily="34" charset="0"/>
              </a:defRPr>
            </a:lvl1pPr>
          </a:lstStyle>
          <a:p>
            <a:pPr eaLnBrk="0" fontAlgn="base" hangingPunct="0">
              <a:spcBef>
                <a:spcPct val="0"/>
              </a:spcBef>
              <a:spcAft>
                <a:spcPct val="0"/>
              </a:spcAft>
              <a:defRPr/>
            </a:pPr>
            <a:fld id="{6C3F15FF-8B87-4F38-BB80-08F00F8C711F}" type="slidenum">
              <a:rPr lang="en-US" smtClean="0"/>
              <a:pPr eaLnBrk="0" fontAlgn="base" hangingPunct="0">
                <a:spcBef>
                  <a:spcPct val="0"/>
                </a:spcBef>
                <a:spcAft>
                  <a:spcPct val="0"/>
                </a:spcAft>
                <a:defRPr/>
              </a:pPr>
              <a:t>‹#›</a:t>
            </a:fld>
            <a:endParaRPr lang="en-US" sz="1400" dirty="0">
              <a:solidFill>
                <a:srgbClr val="6D2E69"/>
              </a:solidFill>
            </a:endParaRPr>
          </a:p>
        </p:txBody>
      </p:sp>
      <p:pic>
        <p:nvPicPr>
          <p:cNvPr id="9222" name="Picture 4"/>
          <p:cNvPicPr>
            <a:picLocks noChangeAspect="1" noChangeArrowheads="1"/>
          </p:cNvPicPr>
          <p:nvPr/>
        </p:nvPicPr>
        <p:blipFill>
          <a:blip r:embed="rId6">
            <a:extLst>
              <a:ext uri="{28A0092B-C50C-407E-A947-70E740481C1C}">
                <a14:useLocalDpi xmlns:a14="http://schemas.microsoft.com/office/drawing/2010/main" val="0"/>
              </a:ext>
            </a:extLst>
          </a:blip>
          <a:srcRect t="-4266"/>
          <a:stretch>
            <a:fillRect/>
          </a:stretch>
        </p:blipFill>
        <p:spPr bwMode="auto">
          <a:xfrm>
            <a:off x="10160492" y="131759"/>
            <a:ext cx="1607946" cy="534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06923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5" r:id="rId4"/>
  </p:sldLayoutIdLst>
  <p:hf hdr="0" ftr="0" dt="0"/>
  <p:txStyles>
    <p:titleStyle>
      <a:lvl1pPr algn="l" rtl="0" eaLnBrk="0" fontAlgn="base" hangingPunct="0">
        <a:lnSpc>
          <a:spcPct val="85000"/>
        </a:lnSpc>
        <a:spcBef>
          <a:spcPct val="0"/>
        </a:spcBef>
        <a:spcAft>
          <a:spcPct val="0"/>
        </a:spcAft>
        <a:defRPr sz="2800">
          <a:solidFill>
            <a:schemeClr val="bg1"/>
          </a:solidFill>
          <a:latin typeface="Calibri" panose="020F0502020204030204" pitchFamily="34" charset="0"/>
          <a:ea typeface="MS PGothic" pitchFamily="34" charset="-128"/>
          <a:cs typeface="Calibri" panose="020F0502020204030204" pitchFamily="34" charset="0"/>
        </a:defRPr>
      </a:lvl1pPr>
      <a:lvl2pPr algn="l" rtl="0" eaLnBrk="0" fontAlgn="base" hangingPunct="0">
        <a:lnSpc>
          <a:spcPct val="85000"/>
        </a:lnSpc>
        <a:spcBef>
          <a:spcPct val="0"/>
        </a:spcBef>
        <a:spcAft>
          <a:spcPct val="0"/>
        </a:spcAft>
        <a:defRPr sz="2600">
          <a:solidFill>
            <a:schemeClr val="bg1"/>
          </a:solidFill>
          <a:latin typeface="Arial" charset="0"/>
          <a:ea typeface="MS PGothic" pitchFamily="34" charset="-128"/>
        </a:defRPr>
      </a:lvl2pPr>
      <a:lvl3pPr algn="l" rtl="0" eaLnBrk="0" fontAlgn="base" hangingPunct="0">
        <a:lnSpc>
          <a:spcPct val="85000"/>
        </a:lnSpc>
        <a:spcBef>
          <a:spcPct val="0"/>
        </a:spcBef>
        <a:spcAft>
          <a:spcPct val="0"/>
        </a:spcAft>
        <a:defRPr sz="2600">
          <a:solidFill>
            <a:schemeClr val="bg1"/>
          </a:solidFill>
          <a:latin typeface="Arial" charset="0"/>
          <a:ea typeface="MS PGothic" pitchFamily="34" charset="-128"/>
        </a:defRPr>
      </a:lvl3pPr>
      <a:lvl4pPr algn="l" rtl="0" eaLnBrk="0" fontAlgn="base" hangingPunct="0">
        <a:lnSpc>
          <a:spcPct val="85000"/>
        </a:lnSpc>
        <a:spcBef>
          <a:spcPct val="0"/>
        </a:spcBef>
        <a:spcAft>
          <a:spcPct val="0"/>
        </a:spcAft>
        <a:defRPr sz="2600">
          <a:solidFill>
            <a:schemeClr val="bg1"/>
          </a:solidFill>
          <a:latin typeface="Arial" charset="0"/>
          <a:ea typeface="MS PGothic" pitchFamily="34" charset="-128"/>
        </a:defRPr>
      </a:lvl4pPr>
      <a:lvl5pPr algn="l" rtl="0" eaLnBrk="0" fontAlgn="base" hangingPunct="0">
        <a:lnSpc>
          <a:spcPct val="85000"/>
        </a:lnSpc>
        <a:spcBef>
          <a:spcPct val="0"/>
        </a:spcBef>
        <a:spcAft>
          <a:spcPct val="0"/>
        </a:spcAft>
        <a:defRPr sz="2600">
          <a:solidFill>
            <a:schemeClr val="bg1"/>
          </a:solidFill>
          <a:latin typeface="Arial" charset="0"/>
          <a:ea typeface="MS PGothic" pitchFamily="34" charset="-128"/>
        </a:defRPr>
      </a:lvl5pPr>
      <a:lvl6pPr marL="457200" algn="l" rtl="0" fontAlgn="base">
        <a:lnSpc>
          <a:spcPct val="85000"/>
        </a:lnSpc>
        <a:spcBef>
          <a:spcPct val="0"/>
        </a:spcBef>
        <a:spcAft>
          <a:spcPct val="0"/>
        </a:spcAft>
        <a:defRPr sz="2600">
          <a:solidFill>
            <a:schemeClr val="bg1"/>
          </a:solidFill>
          <a:latin typeface="Arial" charset="0"/>
          <a:ea typeface="ＭＳ Ｐゴシック" pitchFamily="-16" charset="-128"/>
        </a:defRPr>
      </a:lvl6pPr>
      <a:lvl7pPr marL="914400" algn="l" rtl="0" fontAlgn="base">
        <a:lnSpc>
          <a:spcPct val="85000"/>
        </a:lnSpc>
        <a:spcBef>
          <a:spcPct val="0"/>
        </a:spcBef>
        <a:spcAft>
          <a:spcPct val="0"/>
        </a:spcAft>
        <a:defRPr sz="2600">
          <a:solidFill>
            <a:schemeClr val="bg1"/>
          </a:solidFill>
          <a:latin typeface="Arial" charset="0"/>
          <a:ea typeface="ＭＳ Ｐゴシック" pitchFamily="-16" charset="-128"/>
        </a:defRPr>
      </a:lvl7pPr>
      <a:lvl8pPr marL="1371600" algn="l" rtl="0" fontAlgn="base">
        <a:lnSpc>
          <a:spcPct val="85000"/>
        </a:lnSpc>
        <a:spcBef>
          <a:spcPct val="0"/>
        </a:spcBef>
        <a:spcAft>
          <a:spcPct val="0"/>
        </a:spcAft>
        <a:defRPr sz="2600">
          <a:solidFill>
            <a:schemeClr val="bg1"/>
          </a:solidFill>
          <a:latin typeface="Arial" charset="0"/>
          <a:ea typeface="ＭＳ Ｐゴシック" pitchFamily="-16" charset="-128"/>
        </a:defRPr>
      </a:lvl8pPr>
      <a:lvl9pPr marL="1828800" algn="l" rtl="0" fontAlgn="base">
        <a:lnSpc>
          <a:spcPct val="85000"/>
        </a:lnSpc>
        <a:spcBef>
          <a:spcPct val="0"/>
        </a:spcBef>
        <a:spcAft>
          <a:spcPct val="0"/>
        </a:spcAft>
        <a:defRPr sz="2600">
          <a:solidFill>
            <a:schemeClr val="bg1"/>
          </a:solidFill>
          <a:latin typeface="Arial" charset="0"/>
          <a:ea typeface="ＭＳ Ｐゴシック" pitchFamily="-16" charset="-128"/>
        </a:defRPr>
      </a:lvl9pPr>
    </p:titleStyle>
    <p:bodyStyle>
      <a:lvl1pPr marL="342900" indent="-342900" algn="l" rtl="0" eaLnBrk="0" fontAlgn="base" hangingPunct="0">
        <a:lnSpc>
          <a:spcPct val="90000"/>
        </a:lnSpc>
        <a:spcBef>
          <a:spcPct val="60000"/>
        </a:spcBef>
        <a:spcAft>
          <a:spcPct val="0"/>
        </a:spcAft>
        <a:buClr>
          <a:srgbClr val="5F2861"/>
        </a:buClr>
        <a:buSzPct val="120000"/>
        <a:tabLst>
          <a:tab pos="261938" algn="l"/>
        </a:tabLst>
        <a:defRPr sz="1800">
          <a:solidFill>
            <a:schemeClr val="tx1"/>
          </a:solidFill>
          <a:latin typeface="Calibri" panose="020F0502020204030204" pitchFamily="34" charset="0"/>
          <a:ea typeface="MS PGothic" pitchFamily="34" charset="-128"/>
          <a:cs typeface="Calibri" panose="020F0502020204030204" pitchFamily="34" charset="0"/>
        </a:defRPr>
      </a:lvl1pPr>
      <a:lvl2pPr marL="700088" indent="-258763" algn="l" rtl="0" eaLnBrk="0" fontAlgn="base" hangingPunct="0">
        <a:lnSpc>
          <a:spcPct val="90000"/>
        </a:lnSpc>
        <a:spcBef>
          <a:spcPct val="50000"/>
        </a:spcBef>
        <a:spcAft>
          <a:spcPct val="0"/>
        </a:spcAft>
        <a:buClrTx/>
        <a:buSzPct val="120000"/>
        <a:buChar char="•"/>
        <a:tabLst>
          <a:tab pos="261938" algn="l"/>
        </a:tabLst>
        <a:defRPr sz="1800">
          <a:solidFill>
            <a:schemeClr val="tx1"/>
          </a:solidFill>
          <a:latin typeface="Calibri" panose="020F0502020204030204" pitchFamily="34" charset="0"/>
          <a:ea typeface="MS PGothic" pitchFamily="34" charset="-128"/>
          <a:cs typeface="Calibri" panose="020F0502020204030204" pitchFamily="34" charset="0"/>
        </a:defRPr>
      </a:lvl2pPr>
      <a:lvl3pPr marL="1162050" indent="-282575" algn="l" rtl="0" eaLnBrk="0" fontAlgn="base" hangingPunct="0">
        <a:lnSpc>
          <a:spcPct val="90000"/>
        </a:lnSpc>
        <a:spcBef>
          <a:spcPct val="50000"/>
        </a:spcBef>
        <a:spcAft>
          <a:spcPct val="0"/>
        </a:spcAft>
        <a:buFont typeface="Arial" pitchFamily="34" charset="0"/>
        <a:buChar char="-"/>
        <a:tabLst>
          <a:tab pos="261938" algn="l"/>
        </a:tabLst>
        <a:defRPr sz="2000">
          <a:solidFill>
            <a:schemeClr val="tx1"/>
          </a:solidFill>
          <a:latin typeface="+mn-lt"/>
          <a:ea typeface="MS PGothic" pitchFamily="34" charset="-128"/>
        </a:defRPr>
      </a:lvl3pPr>
      <a:lvl4pPr marL="1627188" indent="-285750" algn="l" rtl="0" eaLnBrk="0" fontAlgn="base" hangingPunct="0">
        <a:lnSpc>
          <a:spcPct val="90000"/>
        </a:lnSpc>
        <a:spcBef>
          <a:spcPct val="50000"/>
        </a:spcBef>
        <a:spcAft>
          <a:spcPct val="0"/>
        </a:spcAft>
        <a:buFont typeface="Wingdings 2" pitchFamily="18" charset="2"/>
        <a:buChar char=""/>
        <a:tabLst>
          <a:tab pos="261938" algn="l"/>
        </a:tabLst>
        <a:defRPr sz="2000">
          <a:solidFill>
            <a:schemeClr val="tx1"/>
          </a:solidFill>
          <a:latin typeface="+mn-lt"/>
          <a:ea typeface="MS PGothic" pitchFamily="34" charset="-128"/>
        </a:defRPr>
      </a:lvl4pPr>
      <a:lvl5pPr marL="2087563" indent="-280988" algn="l" rtl="0" eaLnBrk="0" fontAlgn="base" hangingPunct="0">
        <a:lnSpc>
          <a:spcPct val="90000"/>
        </a:lnSpc>
        <a:spcBef>
          <a:spcPct val="50000"/>
        </a:spcBef>
        <a:spcAft>
          <a:spcPct val="0"/>
        </a:spcAft>
        <a:buFont typeface="Wingdings 2" pitchFamily="18" charset="2"/>
        <a:buChar char=""/>
        <a:tabLst>
          <a:tab pos="261938" algn="l"/>
        </a:tabLst>
        <a:defRPr sz="2000">
          <a:solidFill>
            <a:schemeClr val="tx1"/>
          </a:solidFill>
          <a:latin typeface="+mn-lt"/>
          <a:ea typeface="MS PGothic" pitchFamily="34" charset="-128"/>
        </a:defRPr>
      </a:lvl5pPr>
      <a:lvl6pPr marL="2544763" indent="-280988" algn="l" rtl="0" fontAlgn="base">
        <a:lnSpc>
          <a:spcPct val="90000"/>
        </a:lnSpc>
        <a:spcBef>
          <a:spcPct val="50000"/>
        </a:spcBef>
        <a:spcAft>
          <a:spcPct val="0"/>
        </a:spcAft>
        <a:buFont typeface="Wingdings 2" pitchFamily="18" charset="2"/>
        <a:buChar char=""/>
        <a:tabLst>
          <a:tab pos="261938" algn="l"/>
        </a:tabLst>
        <a:defRPr sz="2000">
          <a:solidFill>
            <a:schemeClr val="tx1"/>
          </a:solidFill>
          <a:latin typeface="+mn-lt"/>
          <a:ea typeface="+mn-ea"/>
        </a:defRPr>
      </a:lvl6pPr>
      <a:lvl7pPr marL="3001963" indent="-280988" algn="l" rtl="0" fontAlgn="base">
        <a:lnSpc>
          <a:spcPct val="90000"/>
        </a:lnSpc>
        <a:spcBef>
          <a:spcPct val="50000"/>
        </a:spcBef>
        <a:spcAft>
          <a:spcPct val="0"/>
        </a:spcAft>
        <a:buFont typeface="Wingdings 2" pitchFamily="18" charset="2"/>
        <a:buChar char=""/>
        <a:tabLst>
          <a:tab pos="261938" algn="l"/>
        </a:tabLst>
        <a:defRPr sz="2000">
          <a:solidFill>
            <a:schemeClr val="tx1"/>
          </a:solidFill>
          <a:latin typeface="+mn-lt"/>
          <a:ea typeface="+mn-ea"/>
        </a:defRPr>
      </a:lvl7pPr>
      <a:lvl8pPr marL="3459163" indent="-280988" algn="l" rtl="0" fontAlgn="base">
        <a:lnSpc>
          <a:spcPct val="90000"/>
        </a:lnSpc>
        <a:spcBef>
          <a:spcPct val="50000"/>
        </a:spcBef>
        <a:spcAft>
          <a:spcPct val="0"/>
        </a:spcAft>
        <a:buFont typeface="Wingdings 2" pitchFamily="18" charset="2"/>
        <a:buChar char=""/>
        <a:tabLst>
          <a:tab pos="261938" algn="l"/>
        </a:tabLst>
        <a:defRPr sz="2000">
          <a:solidFill>
            <a:schemeClr val="tx1"/>
          </a:solidFill>
          <a:latin typeface="+mn-lt"/>
          <a:ea typeface="+mn-ea"/>
        </a:defRPr>
      </a:lvl8pPr>
      <a:lvl9pPr marL="3916363" indent="-280988" algn="l" rtl="0" fontAlgn="base">
        <a:lnSpc>
          <a:spcPct val="90000"/>
        </a:lnSpc>
        <a:spcBef>
          <a:spcPct val="50000"/>
        </a:spcBef>
        <a:spcAft>
          <a:spcPct val="0"/>
        </a:spcAft>
        <a:buFont typeface="Wingdings 2" pitchFamily="18" charset="2"/>
        <a:buChar char=""/>
        <a:tabLst>
          <a:tab pos="261938" algn="l"/>
        </a:tabLst>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itservicemanagementcqcorg.sharepoint.com/sites/People-Surveys#organisation-overall-results-available"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itservicemanagementcqcorg.sharepoint.com/sites/People-Surveys#results-reporting" TargetMode="External"/><Relationship Id="rId4" Type="http://schemas.openxmlformats.org/officeDocument/2006/relationships/hyperlink" Target="https://itservicemanagementcqcorg.sharepoint.com/sites/Latest-News/SitePages/Equity,-Diversity-and-Inclusion-Pulse-Survey--Results-published.aspx"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81F1235-FD83-46D6-AA67-108D2F7AC7B4}"/>
              </a:ext>
            </a:extLst>
          </p:cNvPr>
          <p:cNvSpPr>
            <a:spLocks noGrp="1"/>
          </p:cNvSpPr>
          <p:nvPr>
            <p:ph type="ctrTitle"/>
          </p:nvPr>
        </p:nvSpPr>
        <p:spPr>
          <a:xfrm>
            <a:off x="863599" y="1805166"/>
            <a:ext cx="9480551" cy="630959"/>
          </a:xfrm>
        </p:spPr>
        <p:txBody>
          <a:bodyPr/>
          <a:lstStyle/>
          <a:p>
            <a:r>
              <a:rPr lang="en-GB" sz="3600" dirty="0">
                <a:latin typeface="+mn-lt"/>
              </a:rPr>
              <a:t>Equity, Diversity and Inclusion Pulse Survey</a:t>
            </a:r>
          </a:p>
        </p:txBody>
      </p:sp>
      <p:sp>
        <p:nvSpPr>
          <p:cNvPr id="6" name="Subtitle 5">
            <a:extLst>
              <a:ext uri="{FF2B5EF4-FFF2-40B4-BE49-F238E27FC236}">
                <a16:creationId xmlns:a16="http://schemas.microsoft.com/office/drawing/2014/main" id="{6B66E14F-A195-4968-92C2-EDB10079CC66}"/>
              </a:ext>
            </a:extLst>
          </p:cNvPr>
          <p:cNvSpPr>
            <a:spLocks noGrp="1"/>
          </p:cNvSpPr>
          <p:nvPr>
            <p:ph type="subTitle" sz="quarter" idx="1"/>
          </p:nvPr>
        </p:nvSpPr>
        <p:spPr>
          <a:xfrm>
            <a:off x="863599" y="2691762"/>
            <a:ext cx="9480551" cy="990600"/>
          </a:xfrm>
        </p:spPr>
        <p:txBody>
          <a:bodyPr/>
          <a:lstStyle/>
          <a:p>
            <a:r>
              <a:rPr lang="en-GB" dirty="0">
                <a:latin typeface="+mn-lt"/>
                <a:cs typeface="Calibri" panose="020F0502020204030204" pitchFamily="34" charset="0"/>
              </a:rPr>
              <a:t>Summary</a:t>
            </a:r>
          </a:p>
          <a:p>
            <a:r>
              <a:rPr lang="en-GB" sz="1200" dirty="0">
                <a:latin typeface="+mn-lt"/>
                <a:cs typeface="Calibri" panose="020F0502020204030204" pitchFamily="34" charset="0"/>
              </a:rPr>
              <a:t>Item: 4.1(a)</a:t>
            </a:r>
          </a:p>
          <a:p>
            <a:r>
              <a:rPr lang="en-GB" sz="1200" dirty="0">
                <a:latin typeface="+mn-lt"/>
                <a:cs typeface="Calibri" panose="020F0502020204030204" pitchFamily="34" charset="0"/>
              </a:rPr>
              <a:t>CM/09/2541(a) Pulse Survey June </a:t>
            </a:r>
            <a:r>
              <a:rPr lang="en-GB" sz="1200">
                <a:latin typeface="+mn-lt"/>
                <a:cs typeface="Calibri" panose="020F0502020204030204" pitchFamily="34" charset="0"/>
              </a:rPr>
              <a:t>2025 Summary</a:t>
            </a:r>
            <a:endParaRPr lang="en-GB" sz="1200" dirty="0">
              <a:latin typeface="+mn-lt"/>
              <a:cs typeface="Calibri" panose="020F0502020204030204" pitchFamily="34" charset="0"/>
            </a:endParaRPr>
          </a:p>
        </p:txBody>
      </p:sp>
    </p:spTree>
    <p:extLst>
      <p:ext uri="{BB962C8B-B14F-4D97-AF65-F5344CB8AC3E}">
        <p14:creationId xmlns:p14="http://schemas.microsoft.com/office/powerpoint/2010/main" val="808335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D5AE-AB15-8D91-F8CF-7BA1B731C1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B99B4F-4815-BBF0-4208-6DC87011C602}"/>
              </a:ext>
            </a:extLst>
          </p:cNvPr>
          <p:cNvSpPr>
            <a:spLocks noGrp="1"/>
          </p:cNvSpPr>
          <p:nvPr>
            <p:ph type="title"/>
          </p:nvPr>
        </p:nvSpPr>
        <p:spPr>
          <a:xfrm>
            <a:off x="0" y="0"/>
            <a:ext cx="10036233" cy="781397"/>
          </a:xfrm>
        </p:spPr>
        <p:txBody>
          <a:bodyPr wrap="square" anchor="ctr">
            <a:normAutofit/>
          </a:bodyPr>
          <a:lstStyle/>
          <a:p>
            <a:r>
              <a:rPr lang="en-GB" dirty="0">
                <a:latin typeface="+mj-lt"/>
              </a:rPr>
              <a:t>Data Visual Summary</a:t>
            </a:r>
          </a:p>
        </p:txBody>
      </p:sp>
      <p:pic>
        <p:nvPicPr>
          <p:cNvPr id="1026" name="Picture 1">
            <a:extLst>
              <a:ext uri="{FF2B5EF4-FFF2-40B4-BE49-F238E27FC236}">
                <a16:creationId xmlns:a16="http://schemas.microsoft.com/office/drawing/2014/main" id="{D104BC63-0508-B796-3043-FEE6D40FF3E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409500" y="1240121"/>
            <a:ext cx="7827847" cy="510767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a:extLst>
              <a:ext uri="{FF2B5EF4-FFF2-40B4-BE49-F238E27FC236}">
                <a16:creationId xmlns:a16="http://schemas.microsoft.com/office/drawing/2014/main" id="{0186B9C5-A655-05E2-F842-C881F8F13053}"/>
              </a:ext>
            </a:extLst>
          </p:cNvPr>
          <p:cNvSpPr>
            <a:spLocks noGrp="1"/>
          </p:cNvSpPr>
          <p:nvPr>
            <p:ph type="sldNum" sz="quarter" idx="10"/>
          </p:nvPr>
        </p:nvSpPr>
        <p:spPr>
          <a:xfrm>
            <a:off x="9214280" y="6231252"/>
            <a:ext cx="2540000" cy="457200"/>
          </a:xfrm>
        </p:spPr>
        <p:txBody>
          <a:bodyPr wrap="square" anchor="b">
            <a:normAutofit/>
          </a:bodyPr>
          <a:lstStyle/>
          <a:p>
            <a:pPr marL="0" marR="0" lvl="0" indent="0" defTabSz="914400" rtl="0" eaLnBrk="1" fontAlgn="auto" latinLnBrk="0" hangingPunct="1">
              <a:spcBef>
                <a:spcPts val="0"/>
              </a:spcBef>
              <a:spcAft>
                <a:spcPts val="600"/>
              </a:spcAft>
              <a:buClrTx/>
              <a:buSzTx/>
              <a:buFontTx/>
              <a:buNone/>
              <a:tabLst/>
              <a:defRPr/>
            </a:pPr>
            <a:fld id="{FCFCEEC5-67CA-4272-919E-2E502A95A6FE}" type="slidenum">
              <a:rPr kumimoji="0" lang="en-US" b="0" i="0" u="none" strike="noStrike" kern="1200" cap="none" spc="0" normalizeH="0" baseline="0" noProof="0" smtClean="0">
                <a:ln>
                  <a:noFill/>
                </a:ln>
                <a:effectLst/>
                <a:uLnTx/>
                <a:uFillTx/>
              </a:rPr>
              <a:pPr marL="0" marR="0" lvl="0" indent="0" defTabSz="914400" rtl="0" eaLnBrk="1" fontAlgn="auto" latinLnBrk="0" hangingPunct="1">
                <a:spcBef>
                  <a:spcPts val="0"/>
                </a:spcBef>
                <a:spcAft>
                  <a:spcPts val="600"/>
                </a:spcAft>
                <a:buClrTx/>
                <a:buSzTx/>
                <a:buFontTx/>
                <a:buNone/>
                <a:tabLst/>
                <a:defRPr/>
              </a:pPr>
              <a:t>2</a:t>
            </a:fld>
            <a:endParaRPr kumimoji="0" lang="en-US" b="0" i="0" u="none" strike="noStrike" kern="1200" cap="none" spc="0" normalizeH="0" baseline="0" noProof="0">
              <a:ln>
                <a:noFill/>
              </a:ln>
              <a:effectLst/>
              <a:uLnTx/>
              <a:uFillTx/>
            </a:endParaRPr>
          </a:p>
        </p:txBody>
      </p:sp>
    </p:spTree>
    <p:extLst>
      <p:ext uri="{BB962C8B-B14F-4D97-AF65-F5344CB8AC3E}">
        <p14:creationId xmlns:p14="http://schemas.microsoft.com/office/powerpoint/2010/main" val="4284476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41BBB-D8A4-0FB9-BE3F-D2890BE8366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2ACB5AB-540E-7860-3D1C-065DF14EBF0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FCEEC5-67CA-4272-919E-2E502A95A6FE}" type="slidenum">
              <a:rPr kumimoji="0" lang="en-US" sz="1000" b="0" i="0" u="none" strike="noStrike" kern="1200" cap="none" spc="0" normalizeH="0" baseline="0" noProof="0" smtClean="0">
                <a:ln>
                  <a:noFill/>
                </a:ln>
                <a:solidFill>
                  <a:srgbClr val="5F2861"/>
                </a:solidFill>
                <a:effectLst/>
                <a:uLnTx/>
                <a:uFillTx/>
                <a:latin typeface="+mn-lt"/>
                <a:ea typeface="ＭＳ Ｐゴシック"/>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600" b="0" i="0" u="none" strike="noStrike" kern="1200" cap="none" spc="0" normalizeH="0" baseline="0" noProof="0" dirty="0">
              <a:ln>
                <a:noFill/>
              </a:ln>
              <a:solidFill>
                <a:srgbClr val="6D2E69"/>
              </a:solidFill>
              <a:effectLst/>
              <a:uLnTx/>
              <a:uFillTx/>
              <a:latin typeface="+mn-lt"/>
              <a:ea typeface="ＭＳ Ｐゴシック"/>
              <a:cs typeface="Calibri" panose="020F0502020204030204" pitchFamily="34" charset="0"/>
            </a:endParaRPr>
          </a:p>
        </p:txBody>
      </p:sp>
      <p:sp>
        <p:nvSpPr>
          <p:cNvPr id="2" name="Title 1">
            <a:extLst>
              <a:ext uri="{FF2B5EF4-FFF2-40B4-BE49-F238E27FC236}">
                <a16:creationId xmlns:a16="http://schemas.microsoft.com/office/drawing/2014/main" id="{4F2B52DB-1518-7785-4D69-DAC0982BF86A}"/>
              </a:ext>
            </a:extLst>
          </p:cNvPr>
          <p:cNvSpPr>
            <a:spLocks noGrp="1"/>
          </p:cNvSpPr>
          <p:nvPr>
            <p:ph type="title"/>
          </p:nvPr>
        </p:nvSpPr>
        <p:spPr/>
        <p:txBody>
          <a:bodyPr/>
          <a:lstStyle/>
          <a:p>
            <a:r>
              <a:rPr lang="en-GB" dirty="0">
                <a:latin typeface="+mn-lt"/>
              </a:rPr>
              <a:t>Context</a:t>
            </a:r>
          </a:p>
        </p:txBody>
      </p:sp>
      <p:sp>
        <p:nvSpPr>
          <p:cNvPr id="6" name="TextBox 5">
            <a:extLst>
              <a:ext uri="{FF2B5EF4-FFF2-40B4-BE49-F238E27FC236}">
                <a16:creationId xmlns:a16="http://schemas.microsoft.com/office/drawing/2014/main" id="{868E18B0-7C10-811A-28BB-A56BFA79761B}"/>
              </a:ext>
            </a:extLst>
          </p:cNvPr>
          <p:cNvSpPr txBox="1"/>
          <p:nvPr/>
        </p:nvSpPr>
        <p:spPr>
          <a:xfrm>
            <a:off x="451722" y="939160"/>
            <a:ext cx="11532070" cy="5478423"/>
          </a:xfrm>
          <a:prstGeom prst="rect">
            <a:avLst/>
          </a:prstGeom>
          <a:noFill/>
        </p:spPr>
        <p:txBody>
          <a:bodyPr wrap="square" lIns="91440" tIns="45720" rIns="91440" bIns="45720" anchor="t">
            <a:spAutoFit/>
          </a:bodyPr>
          <a:lstStyle/>
          <a:p>
            <a:pPr marL="342900" lvl="1" indent="-342900">
              <a:spcAft>
                <a:spcPts val="1800"/>
              </a:spcAft>
              <a:buFont typeface="Arial" panose="020B0604020202020204" pitchFamily="34" charset="0"/>
              <a:buChar char="•"/>
            </a:pPr>
            <a:r>
              <a:rPr lang="en-US" sz="2000" dirty="0"/>
              <a:t>Survey took place 11 – 25 June 2025.</a:t>
            </a:r>
          </a:p>
          <a:p>
            <a:pPr marL="342900" lvl="1" indent="-342900">
              <a:spcAft>
                <a:spcPts val="1800"/>
              </a:spcAft>
              <a:buFont typeface="Arial" panose="020B0604020202020204" pitchFamily="34" charset="0"/>
              <a:buChar char="•"/>
            </a:pPr>
            <a:r>
              <a:rPr lang="en-US" sz="2000" dirty="0"/>
              <a:t>2,121 colleagues responded, a participation rate of 66%.</a:t>
            </a:r>
          </a:p>
          <a:p>
            <a:pPr marL="342900" lvl="1" indent="-342900">
              <a:spcAft>
                <a:spcPts val="1800"/>
              </a:spcAft>
              <a:buFont typeface="Arial" panose="020B0604020202020204" pitchFamily="34" charset="0"/>
              <a:buChar char="•"/>
            </a:pPr>
            <a:r>
              <a:rPr lang="en-US" sz="2000" dirty="0"/>
              <a:t>The survey was based around the theme of Equity, Diversity and Inclusion (EDI). This is to review the progress we are making against the Equity Diversity and Inclusion Strategy 2024 – 2027, and to enable reporting for our 2025 Workforce Disability Equality Standard (WDES) and Workforce Race Equality Standard (WRES).</a:t>
            </a:r>
          </a:p>
          <a:p>
            <a:pPr marL="342900" lvl="1" indent="-342900">
              <a:spcAft>
                <a:spcPts val="1800"/>
              </a:spcAft>
              <a:buFont typeface="Arial" panose="020B0604020202020204" pitchFamily="34" charset="0"/>
              <a:buChar char="•"/>
            </a:pPr>
            <a:r>
              <a:rPr lang="en-US" sz="2000" dirty="0"/>
              <a:t>The data also helps us understand how colleagues are feeling about the progress we are making as we continue our rebuilding journey to become an effective regulator – and a great place to work.</a:t>
            </a:r>
          </a:p>
          <a:p>
            <a:pPr marL="342900" lvl="1" indent="-342900">
              <a:spcAft>
                <a:spcPts val="1800"/>
              </a:spcAft>
              <a:buFont typeface="Arial" panose="020B0604020202020204" pitchFamily="34" charset="0"/>
              <a:buChar char="•"/>
            </a:pPr>
            <a:r>
              <a:rPr lang="en-US" sz="2000" dirty="0"/>
              <a:t>The </a:t>
            </a:r>
            <a:r>
              <a:rPr lang="en-US" sz="2000" dirty="0">
                <a:hlinkClick r:id="rId3"/>
              </a:rPr>
              <a:t>organisation overall results</a:t>
            </a:r>
            <a:r>
              <a:rPr lang="en-US" sz="2000" dirty="0"/>
              <a:t> were published at the end of July via a </a:t>
            </a:r>
            <a:r>
              <a:rPr lang="en-US" sz="2000" dirty="0">
                <a:hlinkClick r:id="rId4"/>
              </a:rPr>
              <a:t>news story on HOME</a:t>
            </a:r>
            <a:r>
              <a:rPr lang="en-US" sz="2000" dirty="0"/>
              <a:t>. </a:t>
            </a:r>
          </a:p>
          <a:p>
            <a:pPr marL="342900" lvl="1" indent="-342900">
              <a:spcAft>
                <a:spcPts val="1800"/>
              </a:spcAft>
              <a:buFont typeface="Arial" panose="020B0604020202020204" pitchFamily="34" charset="0"/>
              <a:buChar char="•"/>
            </a:pPr>
            <a:r>
              <a:rPr lang="en-US" sz="2000" dirty="0"/>
              <a:t>Department results were shared first with leaders and then </a:t>
            </a:r>
            <a:r>
              <a:rPr lang="en-US" sz="2000" dirty="0">
                <a:hlinkClick r:id="rId5"/>
              </a:rPr>
              <a:t>published on HOME</a:t>
            </a:r>
            <a:r>
              <a:rPr lang="en-US" sz="2000" dirty="0"/>
              <a:t> in mid-August.</a:t>
            </a:r>
          </a:p>
          <a:p>
            <a:pPr marL="342900" lvl="1" indent="-342900">
              <a:spcAft>
                <a:spcPts val="1800"/>
              </a:spcAft>
              <a:buFont typeface="Arial" panose="020B0604020202020204" pitchFamily="34" charset="0"/>
              <a:buChar char="•"/>
            </a:pPr>
            <a:r>
              <a:rPr lang="en-US" sz="2000" dirty="0"/>
              <a:t>For the first time, reporting also includes </a:t>
            </a:r>
            <a:r>
              <a:rPr lang="en-US" sz="2000" dirty="0">
                <a:hlinkClick r:id="rId5"/>
              </a:rPr>
              <a:t>data visualisations</a:t>
            </a:r>
            <a:r>
              <a:rPr lang="en-US" sz="2000" dirty="0"/>
              <a:t> of the overall results and executive directorate level results to support digestibility in different ways.</a:t>
            </a:r>
            <a:endParaRPr lang="en-US" sz="2000" dirty="0">
              <a:cs typeface="Arial"/>
            </a:endParaRPr>
          </a:p>
        </p:txBody>
      </p:sp>
    </p:spTree>
    <p:extLst>
      <p:ext uri="{BB962C8B-B14F-4D97-AF65-F5344CB8AC3E}">
        <p14:creationId xmlns:p14="http://schemas.microsoft.com/office/powerpoint/2010/main" val="2553736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93EBD-950D-B24C-5A57-449AE554C45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6A52692-A069-92DD-4C77-A411E893BC1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FCEEC5-67CA-4272-919E-2E502A95A6FE}" type="slidenum">
              <a:rPr kumimoji="0" lang="en-US" sz="1000" b="0" i="0" u="none" strike="noStrike" kern="1200" cap="none" spc="0" normalizeH="0" baseline="0" noProof="0" smtClean="0">
                <a:ln>
                  <a:noFill/>
                </a:ln>
                <a:solidFill>
                  <a:srgbClr val="5F2861"/>
                </a:solidFill>
                <a:effectLst/>
                <a:uLnTx/>
                <a:uFillTx/>
                <a:latin typeface="+mn-lt"/>
                <a:ea typeface="ＭＳ Ｐゴシック"/>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600" b="0" i="0" u="none" strike="noStrike" kern="1200" cap="none" spc="0" normalizeH="0" baseline="0" noProof="0" dirty="0">
              <a:ln>
                <a:noFill/>
              </a:ln>
              <a:solidFill>
                <a:srgbClr val="6D2E69"/>
              </a:solidFill>
              <a:effectLst/>
              <a:uLnTx/>
              <a:uFillTx/>
              <a:latin typeface="+mn-lt"/>
              <a:ea typeface="ＭＳ Ｐゴシック"/>
              <a:cs typeface="Calibri" panose="020F0502020204030204" pitchFamily="34" charset="0"/>
            </a:endParaRPr>
          </a:p>
        </p:txBody>
      </p:sp>
      <p:sp>
        <p:nvSpPr>
          <p:cNvPr id="2" name="Title 1">
            <a:extLst>
              <a:ext uri="{FF2B5EF4-FFF2-40B4-BE49-F238E27FC236}">
                <a16:creationId xmlns:a16="http://schemas.microsoft.com/office/drawing/2014/main" id="{22C6D558-22BF-FAC4-6DD4-9C4A1EC6B655}"/>
              </a:ext>
            </a:extLst>
          </p:cNvPr>
          <p:cNvSpPr>
            <a:spLocks noGrp="1"/>
          </p:cNvSpPr>
          <p:nvPr>
            <p:ph type="title"/>
          </p:nvPr>
        </p:nvSpPr>
        <p:spPr/>
        <p:txBody>
          <a:bodyPr/>
          <a:lstStyle/>
          <a:p>
            <a:r>
              <a:rPr lang="en-GB" dirty="0">
                <a:latin typeface="+mn-lt"/>
              </a:rPr>
              <a:t>Overall results</a:t>
            </a:r>
          </a:p>
        </p:txBody>
      </p:sp>
      <p:sp>
        <p:nvSpPr>
          <p:cNvPr id="6" name="TextBox 5">
            <a:extLst>
              <a:ext uri="{FF2B5EF4-FFF2-40B4-BE49-F238E27FC236}">
                <a16:creationId xmlns:a16="http://schemas.microsoft.com/office/drawing/2014/main" id="{DD893C60-7A28-28B6-EECC-DF04C7753BC4}"/>
              </a:ext>
            </a:extLst>
          </p:cNvPr>
          <p:cNvSpPr txBox="1"/>
          <p:nvPr/>
        </p:nvSpPr>
        <p:spPr>
          <a:xfrm>
            <a:off x="451722" y="898216"/>
            <a:ext cx="11532070" cy="5432256"/>
          </a:xfrm>
          <a:prstGeom prst="rect">
            <a:avLst/>
          </a:prstGeom>
          <a:noFill/>
        </p:spPr>
        <p:txBody>
          <a:bodyPr wrap="square" lIns="91440" tIns="45720" rIns="91440" bIns="45720" anchor="t">
            <a:spAutoFit/>
          </a:bodyPr>
          <a:lstStyle/>
          <a:p>
            <a:pPr marL="342900" lvl="1" indent="-342900">
              <a:spcAft>
                <a:spcPts val="2000"/>
              </a:spcAft>
              <a:buFont typeface="Arial" panose="020B0604020202020204" pitchFamily="34" charset="0"/>
              <a:buChar char="•"/>
            </a:pPr>
            <a:r>
              <a:rPr lang="en-US" sz="1900" dirty="0"/>
              <a:t>Increase in </a:t>
            </a:r>
            <a:r>
              <a:rPr lang="en-US" sz="1900" b="1" dirty="0"/>
              <a:t>positive sentiment</a:t>
            </a:r>
            <a:r>
              <a:rPr lang="en-US" sz="1900" dirty="0"/>
              <a:t>: 46% feel positive about working here, an increase of 27 percentage points (pp) on October 2024.</a:t>
            </a:r>
          </a:p>
          <a:p>
            <a:pPr marL="342900" lvl="1" indent="-342900">
              <a:spcAft>
                <a:spcPts val="2000"/>
              </a:spcAft>
              <a:buFont typeface="Arial" panose="020B0604020202020204" pitchFamily="34" charset="0"/>
              <a:buChar char="•"/>
            </a:pPr>
            <a:r>
              <a:rPr lang="en-US" sz="1900" dirty="0"/>
              <a:t>Improvement to scores relating to </a:t>
            </a:r>
            <a:r>
              <a:rPr lang="en-US" sz="1900" b="1" dirty="0"/>
              <a:t>psychological safety</a:t>
            </a:r>
            <a:r>
              <a:rPr lang="en-US" sz="1900" dirty="0"/>
              <a:t>: 44% of colleagues feel safe to challenge, up 8pp and 74% feel they can raise concerns, up 7pp.</a:t>
            </a:r>
          </a:p>
          <a:p>
            <a:pPr marL="342900" lvl="1" indent="-342900">
              <a:spcAft>
                <a:spcPts val="2000"/>
              </a:spcAft>
              <a:buFont typeface="Arial" panose="020B0604020202020204" pitchFamily="34" charset="0"/>
              <a:buChar char="•"/>
            </a:pPr>
            <a:r>
              <a:rPr lang="en-US" sz="1900" dirty="0"/>
              <a:t>Increased </a:t>
            </a:r>
            <a:r>
              <a:rPr lang="en-US" sz="1900" b="1" dirty="0"/>
              <a:t>confidence in efforts</a:t>
            </a:r>
            <a:r>
              <a:rPr lang="en-US" sz="1900" dirty="0"/>
              <a:t>: 55% believe diverse teams are being built, an increase of 12pp. The results also showed improved scores for our commitment to inclusion, and support for the health and wellbeing of colleagues. </a:t>
            </a:r>
          </a:p>
          <a:p>
            <a:pPr marL="342900" lvl="1" indent="-342900">
              <a:spcAft>
                <a:spcPts val="2000"/>
              </a:spcAft>
              <a:buFont typeface="Arial" panose="020B0604020202020204" pitchFamily="34" charset="0"/>
              <a:buChar char="•"/>
            </a:pPr>
            <a:r>
              <a:rPr lang="en-US" sz="1900" dirty="0"/>
              <a:t>Decrease in the perception of </a:t>
            </a:r>
            <a:r>
              <a:rPr lang="en-US" sz="1900" b="1" dirty="0"/>
              <a:t>equal opportunities </a:t>
            </a:r>
            <a:r>
              <a:rPr lang="en-US" sz="1900" dirty="0"/>
              <a:t>for career progression and promotion, down by 8pp to 35% positive.</a:t>
            </a:r>
          </a:p>
          <a:p>
            <a:pPr marL="342900" lvl="1" indent="-342900">
              <a:spcAft>
                <a:spcPts val="2000"/>
              </a:spcAft>
              <a:buFont typeface="Arial" panose="020B0604020202020204" pitchFamily="34" charset="0"/>
              <a:buChar char="•"/>
            </a:pPr>
            <a:r>
              <a:rPr lang="en-US" sz="1900" dirty="0"/>
              <a:t>Fewer feel that they are treated with </a:t>
            </a:r>
            <a:r>
              <a:rPr lang="en-US" sz="1900" b="1" dirty="0"/>
              <a:t>respect and fairness</a:t>
            </a:r>
            <a:r>
              <a:rPr lang="en-US" sz="1900" dirty="0"/>
              <a:t> at work, down by 5pp and 4pp respectively.</a:t>
            </a:r>
          </a:p>
          <a:p>
            <a:pPr marL="342900" lvl="1" indent="-342900">
              <a:spcAft>
                <a:spcPts val="2000"/>
              </a:spcAft>
              <a:buFont typeface="Arial" panose="020B0604020202020204" pitchFamily="34" charset="0"/>
              <a:buChar char="•"/>
            </a:pPr>
            <a:r>
              <a:rPr lang="en-US" sz="1900" dirty="0"/>
              <a:t>There are increases to the proportion of respondents experiencing bullying, harassment, discrimination, and victimisation at work (see notes for details).</a:t>
            </a:r>
          </a:p>
          <a:p>
            <a:pPr marL="342900" lvl="1" indent="-342900">
              <a:spcAft>
                <a:spcPts val="2000"/>
              </a:spcAft>
              <a:buFont typeface="Arial" panose="020B0604020202020204" pitchFamily="34" charset="0"/>
              <a:buChar char="•"/>
            </a:pPr>
            <a:r>
              <a:rPr lang="en-US" sz="1900" dirty="0"/>
              <a:t>Satisfaction with </a:t>
            </a:r>
            <a:r>
              <a:rPr lang="en-US" sz="1900" b="1" dirty="0"/>
              <a:t>equipment and technology </a:t>
            </a:r>
            <a:r>
              <a:rPr lang="en-US" sz="1900" dirty="0"/>
              <a:t>is down by 5pp to 61% positive. </a:t>
            </a:r>
          </a:p>
        </p:txBody>
      </p:sp>
      <p:sp>
        <p:nvSpPr>
          <p:cNvPr id="3" name="TextBox 2">
            <a:extLst>
              <a:ext uri="{FF2B5EF4-FFF2-40B4-BE49-F238E27FC236}">
                <a16:creationId xmlns:a16="http://schemas.microsoft.com/office/drawing/2014/main" id="{166A718C-EEA6-242B-0905-7D55CA8E278F}"/>
              </a:ext>
            </a:extLst>
          </p:cNvPr>
          <p:cNvSpPr txBox="1"/>
          <p:nvPr/>
        </p:nvSpPr>
        <p:spPr>
          <a:xfrm>
            <a:off x="813600" y="6455148"/>
            <a:ext cx="10375200" cy="276999"/>
          </a:xfrm>
          <a:prstGeom prst="rect">
            <a:avLst/>
          </a:prstGeom>
          <a:noFill/>
        </p:spPr>
        <p:txBody>
          <a:bodyPr wrap="square" rtlCol="0">
            <a:spAutoFit/>
          </a:bodyPr>
          <a:lstStyle/>
          <a:p>
            <a:r>
              <a:rPr lang="en-US" sz="1200" i="1" dirty="0"/>
              <a:t>Unless otherwise stated comparisons are with the last main people survey conducted in January/February 2024.</a:t>
            </a:r>
          </a:p>
        </p:txBody>
      </p:sp>
    </p:spTree>
    <p:extLst>
      <p:ext uri="{BB962C8B-B14F-4D97-AF65-F5344CB8AC3E}">
        <p14:creationId xmlns:p14="http://schemas.microsoft.com/office/powerpoint/2010/main" val="2404737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BBD3E-1583-0101-2C5C-B88F2D09093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1098466-4334-07E5-8A9E-E762BD166FE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FCEEC5-67CA-4272-919E-2E502A95A6FE}" type="slidenum">
              <a:rPr kumimoji="0" lang="en-US" sz="1000" b="0" i="0" u="none" strike="noStrike" kern="1200" cap="none" spc="0" normalizeH="0" baseline="0" noProof="0" smtClean="0">
                <a:ln>
                  <a:noFill/>
                </a:ln>
                <a:solidFill>
                  <a:srgbClr val="5F2861"/>
                </a:solidFill>
                <a:effectLst/>
                <a:uLnTx/>
                <a:uFillTx/>
                <a:latin typeface="+mn-lt"/>
                <a:ea typeface="ＭＳ Ｐゴシック"/>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600" b="0" i="0" u="none" strike="noStrike" kern="1200" cap="none" spc="0" normalizeH="0" baseline="0" noProof="0" dirty="0">
              <a:ln>
                <a:noFill/>
              </a:ln>
              <a:solidFill>
                <a:srgbClr val="6D2E69"/>
              </a:solidFill>
              <a:effectLst/>
              <a:uLnTx/>
              <a:uFillTx/>
              <a:latin typeface="+mn-lt"/>
              <a:ea typeface="ＭＳ Ｐゴシック"/>
              <a:cs typeface="Calibri" panose="020F0502020204030204" pitchFamily="34" charset="0"/>
            </a:endParaRPr>
          </a:p>
        </p:txBody>
      </p:sp>
      <p:sp>
        <p:nvSpPr>
          <p:cNvPr id="2" name="Title 1">
            <a:extLst>
              <a:ext uri="{FF2B5EF4-FFF2-40B4-BE49-F238E27FC236}">
                <a16:creationId xmlns:a16="http://schemas.microsoft.com/office/drawing/2014/main" id="{8431CAE7-B5CE-2929-38C0-AA905CFC589A}"/>
              </a:ext>
            </a:extLst>
          </p:cNvPr>
          <p:cNvSpPr>
            <a:spLocks noGrp="1"/>
          </p:cNvSpPr>
          <p:nvPr>
            <p:ph type="title"/>
          </p:nvPr>
        </p:nvSpPr>
        <p:spPr/>
        <p:txBody>
          <a:bodyPr/>
          <a:lstStyle/>
          <a:p>
            <a:r>
              <a:rPr lang="en-GB" dirty="0">
                <a:latin typeface="+mn-lt"/>
              </a:rPr>
              <a:t>Summary of executive directorate results</a:t>
            </a:r>
          </a:p>
        </p:txBody>
      </p:sp>
      <p:sp>
        <p:nvSpPr>
          <p:cNvPr id="6" name="TextBox 5">
            <a:extLst>
              <a:ext uri="{FF2B5EF4-FFF2-40B4-BE49-F238E27FC236}">
                <a16:creationId xmlns:a16="http://schemas.microsoft.com/office/drawing/2014/main" id="{B2F8694C-99E7-A9E5-D4F4-EEBCAF4D1EB9}"/>
              </a:ext>
            </a:extLst>
          </p:cNvPr>
          <p:cNvSpPr txBox="1"/>
          <p:nvPr/>
        </p:nvSpPr>
        <p:spPr>
          <a:xfrm>
            <a:off x="451722" y="905040"/>
            <a:ext cx="11532070" cy="5786199"/>
          </a:xfrm>
          <a:prstGeom prst="rect">
            <a:avLst/>
          </a:prstGeom>
          <a:noFill/>
        </p:spPr>
        <p:txBody>
          <a:bodyPr wrap="square" lIns="91440" tIns="45720" rIns="91440" bIns="45720" anchor="t">
            <a:spAutoFit/>
          </a:bodyPr>
          <a:lstStyle/>
          <a:p>
            <a:pPr marL="342900" lvl="1" indent="-342900">
              <a:spcAft>
                <a:spcPts val="1800"/>
              </a:spcAft>
              <a:buFont typeface="Arial" panose="020B0604020202020204" pitchFamily="34" charset="0"/>
              <a:buChar char="•"/>
            </a:pPr>
            <a:r>
              <a:rPr lang="en-US" sz="2000" dirty="0"/>
              <a:t>Respondents in Corporate Services and Technology, Data &amp; Insight tended to be most positive  throughout. Lower scores were seen in Operations, and Engagement, Policy &amp; Strategy. </a:t>
            </a:r>
          </a:p>
          <a:p>
            <a:pPr marL="342900" lvl="1" indent="-342900">
              <a:spcAft>
                <a:spcPts val="1800"/>
              </a:spcAft>
              <a:buFont typeface="Arial" panose="020B0604020202020204" pitchFamily="34" charset="0"/>
              <a:buChar char="•"/>
            </a:pPr>
            <a:r>
              <a:rPr lang="en-US" sz="2000" dirty="0"/>
              <a:t>Those most likely to feel positive about working at CQC are those in People (65%), and Finance, Commercials &amp; Workplace (64%) directorates within Corporate Services (58%).</a:t>
            </a:r>
          </a:p>
          <a:p>
            <a:pPr marL="342900" lvl="1" indent="-342900">
              <a:spcAft>
                <a:spcPts val="1800"/>
              </a:spcAft>
              <a:buFont typeface="Arial" panose="020B0604020202020204" pitchFamily="34" charset="0"/>
              <a:buChar char="•"/>
            </a:pPr>
            <a:r>
              <a:rPr lang="en-US" sz="2000" dirty="0"/>
              <a:t>Those least likely to feel positive about working at CQC are those in Engagement, Policy &amp; Strategy (39%) and its component directorates (Policy &amp; Strategy 37%, Engagement 39%), and in Operations (42%), particularly the Midlands (34%) and North (34%) networks.</a:t>
            </a:r>
          </a:p>
          <a:p>
            <a:pPr marL="342900" lvl="1" indent="-342900">
              <a:spcAft>
                <a:spcPts val="1800"/>
              </a:spcAft>
              <a:buFont typeface="Arial" panose="020B0604020202020204" pitchFamily="34" charset="0"/>
              <a:buChar char="•"/>
            </a:pPr>
            <a:r>
              <a:rPr lang="en-US" sz="2000" dirty="0"/>
              <a:t>Significant variation is evident between executive directorates. The largest differences are:</a:t>
            </a:r>
          </a:p>
          <a:p>
            <a:pPr marL="800100" lvl="2" indent="-342900">
              <a:spcAft>
                <a:spcPts val="1800"/>
              </a:spcAft>
              <a:buFont typeface="Courier New" panose="02070309020205020404" pitchFamily="49" charset="0"/>
              <a:buChar char="o"/>
            </a:pPr>
            <a:r>
              <a:rPr lang="en-US" sz="2000" dirty="0"/>
              <a:t>“I have the equipment/technology to carry out my role”: Corporate Services 85%; Operations 51% (34 percentage point difference)</a:t>
            </a:r>
          </a:p>
          <a:p>
            <a:pPr marL="800100" lvl="2" indent="-342900">
              <a:spcAft>
                <a:spcPts val="1800"/>
              </a:spcAft>
              <a:buFont typeface="Courier New" panose="02070309020205020404" pitchFamily="49" charset="0"/>
              <a:buChar char="o"/>
            </a:pPr>
            <a:r>
              <a:rPr lang="en-US" sz="2000" dirty="0"/>
              <a:t>“I believe our organisation supports the health and wellbeing of colleagues”: Corporate Services 75%; Operations 47% (28 percentage point difference)</a:t>
            </a:r>
          </a:p>
          <a:p>
            <a:pPr marL="800100" lvl="2" indent="-342900">
              <a:spcAft>
                <a:spcPts val="1800"/>
              </a:spcAft>
              <a:buFont typeface="Courier New" panose="02070309020205020404" pitchFamily="49" charset="0"/>
              <a:buChar char="o"/>
            </a:pPr>
            <a:r>
              <a:rPr lang="en-US" sz="2000" dirty="0"/>
              <a:t>“I have a manageable workload”: Regulatory Leadership 65%; Operations 40% (25 percentage point difference)</a:t>
            </a:r>
          </a:p>
        </p:txBody>
      </p:sp>
    </p:spTree>
    <p:extLst>
      <p:ext uri="{BB962C8B-B14F-4D97-AF65-F5344CB8AC3E}">
        <p14:creationId xmlns:p14="http://schemas.microsoft.com/office/powerpoint/2010/main" val="3732838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81393-46A8-0E5C-084A-A7B9DCE4052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7954CA4-196C-3546-C7A0-C11B648C380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FCEEC5-67CA-4272-919E-2E502A95A6FE}" type="slidenum">
              <a:rPr kumimoji="0" lang="en-US" sz="1000" b="0" i="0" u="none" strike="noStrike" kern="1200" cap="none" spc="0" normalizeH="0" baseline="0" noProof="0" smtClean="0">
                <a:ln>
                  <a:noFill/>
                </a:ln>
                <a:solidFill>
                  <a:srgbClr val="5F2861"/>
                </a:solidFill>
                <a:effectLst/>
                <a:uLnTx/>
                <a:uFillTx/>
                <a:latin typeface="+mn-lt"/>
                <a:ea typeface="ＭＳ Ｐゴシック"/>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600" b="0" i="0" u="none" strike="noStrike" kern="1200" cap="none" spc="0" normalizeH="0" baseline="0" noProof="0" dirty="0">
              <a:ln>
                <a:noFill/>
              </a:ln>
              <a:solidFill>
                <a:srgbClr val="6D2E69"/>
              </a:solidFill>
              <a:effectLst/>
              <a:uLnTx/>
              <a:uFillTx/>
              <a:latin typeface="+mn-lt"/>
              <a:ea typeface="ＭＳ Ｐゴシック"/>
              <a:cs typeface="Calibri" panose="020F0502020204030204" pitchFamily="34" charset="0"/>
            </a:endParaRPr>
          </a:p>
        </p:txBody>
      </p:sp>
      <p:sp>
        <p:nvSpPr>
          <p:cNvPr id="2" name="Title 1">
            <a:extLst>
              <a:ext uri="{FF2B5EF4-FFF2-40B4-BE49-F238E27FC236}">
                <a16:creationId xmlns:a16="http://schemas.microsoft.com/office/drawing/2014/main" id="{CB399977-6A6F-DF7B-9133-82AC187E6824}"/>
              </a:ext>
            </a:extLst>
          </p:cNvPr>
          <p:cNvSpPr>
            <a:spLocks noGrp="1"/>
          </p:cNvSpPr>
          <p:nvPr>
            <p:ph type="title"/>
          </p:nvPr>
        </p:nvSpPr>
        <p:spPr/>
        <p:txBody>
          <a:bodyPr/>
          <a:lstStyle/>
          <a:p>
            <a:r>
              <a:rPr lang="en-GB" dirty="0">
                <a:latin typeface="+mn-lt"/>
              </a:rPr>
              <a:t>Summary of demographic results</a:t>
            </a:r>
          </a:p>
        </p:txBody>
      </p:sp>
      <p:sp>
        <p:nvSpPr>
          <p:cNvPr id="3" name="TextBox 2">
            <a:extLst>
              <a:ext uri="{FF2B5EF4-FFF2-40B4-BE49-F238E27FC236}">
                <a16:creationId xmlns:a16="http://schemas.microsoft.com/office/drawing/2014/main" id="{6DBDBB61-DAEB-1E0B-CB9C-3094D18E308A}"/>
              </a:ext>
            </a:extLst>
          </p:cNvPr>
          <p:cNvSpPr txBox="1"/>
          <p:nvPr/>
        </p:nvSpPr>
        <p:spPr>
          <a:xfrm>
            <a:off x="451722" y="812168"/>
            <a:ext cx="11532070" cy="5899051"/>
          </a:xfrm>
          <a:prstGeom prst="rect">
            <a:avLst/>
          </a:prstGeom>
          <a:noFill/>
        </p:spPr>
        <p:txBody>
          <a:bodyPr wrap="square" lIns="91440" tIns="45720" rIns="91440" bIns="45720" anchor="t">
            <a:spAutoFit/>
          </a:bodyPr>
          <a:lstStyle/>
          <a:p>
            <a:pPr marL="342900" lvl="1" indent="-342900">
              <a:spcAft>
                <a:spcPts val="1600"/>
              </a:spcAft>
              <a:buFont typeface="Arial" panose="020B0604020202020204" pitchFamily="34" charset="0"/>
              <a:buChar char="•"/>
            </a:pPr>
            <a:r>
              <a:rPr lang="en-US" dirty="0"/>
              <a:t>Initial data has been shared with the equality networks and the full data will be shared soon. </a:t>
            </a:r>
          </a:p>
          <a:p>
            <a:pPr marL="342900" lvl="1" indent="-342900">
              <a:spcAft>
                <a:spcPts val="1600"/>
              </a:spcAft>
              <a:buFont typeface="Arial" panose="020B0604020202020204" pitchFamily="34" charset="0"/>
              <a:buChar char="•"/>
            </a:pPr>
            <a:r>
              <a:rPr lang="en-US" dirty="0"/>
              <a:t>It is worth noting that there were significant increases to the number of participants with a disability or long-term health condition (654, up 124 on 2024) and from an ethnic minority background (297, up 50 on 2024). </a:t>
            </a:r>
          </a:p>
          <a:p>
            <a:pPr marL="342900" lvl="1" indent="-342900">
              <a:spcAft>
                <a:spcPts val="1600"/>
              </a:spcAft>
              <a:buFont typeface="Arial" panose="020B0604020202020204" pitchFamily="34" charset="0"/>
              <a:buChar char="•"/>
            </a:pPr>
            <a:r>
              <a:rPr lang="en-US" dirty="0"/>
              <a:t>Regarding the data, respondents with a </a:t>
            </a:r>
            <a:r>
              <a:rPr lang="en-US" b="1" dirty="0"/>
              <a:t>disability or long-term health condition</a:t>
            </a:r>
            <a:r>
              <a:rPr lang="en-US" dirty="0"/>
              <a:t> score lowest across almost every result (compared to respondents without a disability and all other demographic groups). They also experience the highest levels of bullying, harassment, discrimination, and victimisation of all groups, often the figure is double that of the lowest scoring group (see notes).</a:t>
            </a:r>
          </a:p>
          <a:p>
            <a:pPr marL="342900" lvl="1" indent="-342900">
              <a:spcAft>
                <a:spcPts val="1600"/>
              </a:spcAft>
              <a:buFont typeface="Arial" panose="020B0604020202020204" pitchFamily="34" charset="0"/>
              <a:buChar char="•"/>
            </a:pPr>
            <a:r>
              <a:rPr lang="en-US" dirty="0"/>
              <a:t>Within demographic groups, </a:t>
            </a:r>
            <a:r>
              <a:rPr lang="en-US" b="1" dirty="0"/>
              <a:t>Bisexual</a:t>
            </a:r>
            <a:r>
              <a:rPr lang="en-US" dirty="0"/>
              <a:t> and </a:t>
            </a:r>
            <a:r>
              <a:rPr lang="en-US" b="1" dirty="0"/>
              <a:t>Lesbian</a:t>
            </a:r>
            <a:r>
              <a:rPr lang="en-US" dirty="0"/>
              <a:t> respondents are the </a:t>
            </a:r>
            <a:r>
              <a:rPr lang="en-US"/>
              <a:t>most positive. </a:t>
            </a:r>
            <a:r>
              <a:rPr lang="en-US" dirty="0"/>
              <a:t>There is little difference between those with and those without caring responsibilities. </a:t>
            </a:r>
            <a:r>
              <a:rPr lang="en-US" b="1" dirty="0"/>
              <a:t>Male</a:t>
            </a:r>
            <a:r>
              <a:rPr lang="en-US" dirty="0"/>
              <a:t> respondents are slightly more positive than </a:t>
            </a:r>
            <a:r>
              <a:rPr lang="en-US" b="1" dirty="0"/>
              <a:t>Female</a:t>
            </a:r>
            <a:r>
              <a:rPr lang="en-US" dirty="0"/>
              <a:t> respondents, particularly regarding workload (55% vs 49%) and equal opportunities (41% vs 35%). Results for respondents from an </a:t>
            </a:r>
            <a:r>
              <a:rPr lang="en-US" b="1" dirty="0"/>
              <a:t>ethnic minority background</a:t>
            </a:r>
            <a:r>
              <a:rPr lang="en-US" dirty="0"/>
              <a:t> are mixed compared to </a:t>
            </a:r>
            <a:r>
              <a:rPr lang="en-US" b="1" dirty="0"/>
              <a:t>White</a:t>
            </a:r>
            <a:r>
              <a:rPr lang="en-US" dirty="0"/>
              <a:t> respondents with some good scores (equipment/technology 73% vs 61%; feeling valued 63% vs 53%) alongside lower scores (knowing how to report bullying, harassment or abuse 80% vs 91%; knowing how to raise a concern 77% vs 87%). </a:t>
            </a:r>
          </a:p>
          <a:p>
            <a:pPr marL="342900" lvl="1" indent="-342900">
              <a:spcAft>
                <a:spcPts val="1600"/>
              </a:spcAft>
              <a:buFont typeface="Arial" panose="020B0604020202020204" pitchFamily="34" charset="0"/>
              <a:buChar char="•"/>
            </a:pPr>
            <a:r>
              <a:rPr lang="en-US" dirty="0"/>
              <a:t>At question level, the largest differences between groups are “I believe that we are committed to creating an inclusive workplace” (Lesbian 87%; respondents with a disability 63% = 24 percentage point difference), and “I think it is safe to challenge the way things are done in our organisation” (Bisexual 61%; respondents with a disability 40% = 21 percentage point difference).</a:t>
            </a:r>
          </a:p>
        </p:txBody>
      </p:sp>
    </p:spTree>
    <p:extLst>
      <p:ext uri="{BB962C8B-B14F-4D97-AF65-F5344CB8AC3E}">
        <p14:creationId xmlns:p14="http://schemas.microsoft.com/office/powerpoint/2010/main" val="2832390650"/>
      </p:ext>
    </p:extLst>
  </p:cSld>
  <p:clrMapOvr>
    <a:masterClrMapping/>
  </p:clrMapOvr>
</p:sld>
</file>

<file path=ppt/theme/theme1.xml><?xml version="1.0" encoding="utf-8"?>
<a:theme xmlns:a="http://schemas.openxmlformats.org/drawingml/2006/main" name="4_20205_CQC_Template">
  <a:themeElements>
    <a:clrScheme name="20205_CQC_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0205_CQC_Templat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alpha val="0"/>
          </a:schemeClr>
        </a:solidFill>
        <a:ln w="31750" cap="flat" cmpd="sng" algn="ctr">
          <a:solidFill>
            <a:srgbClr val="9966FF"/>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2400" b="0" i="0" u="none" strike="noStrike" cap="none" normalizeH="0" baseline="0" dirty="0" smtClean="0">
            <a:ln>
              <a:noFill/>
            </a:ln>
            <a:solidFill>
              <a:schemeClr val="tx1"/>
            </a:solidFill>
            <a:effectLst/>
            <a:latin typeface="Arial" charset="0"/>
            <a:ea typeface="ヒラギノ角ゴ Pro W3" pitchFamily="-1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6" charset="-128"/>
          </a:defRPr>
        </a:defPPr>
      </a:lstStyle>
    </a:lnDef>
  </a:objectDefaults>
  <a:extraClrSchemeLst>
    <a:extraClrScheme>
      <a:clrScheme name="20205_CQC_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0205_CQC_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0205_CQC_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0205_CQC_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0205_CQC_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0205_CQC_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0205_CQC_Templat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0205_CQC_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0205_CQC_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0205_CQC_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0205_CQC_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0205_CQC_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9FC863EA7C6D041AE6C2DF7B2529789" ma:contentTypeVersion="14" ma:contentTypeDescription="Create a new document." ma:contentTypeScope="" ma:versionID="3fe018f84d8881eac2df547d3d13f0dc">
  <xsd:schema xmlns:xsd="http://www.w3.org/2001/XMLSchema" xmlns:xs="http://www.w3.org/2001/XMLSchema" xmlns:p="http://schemas.microsoft.com/office/2006/metadata/properties" xmlns:ns2="164ad382-3c4e-46c8-8941-bb10e29dc2a7" xmlns:ns3="69835d11-a58d-4a3a-98ba-45651de9bb33" targetNamespace="http://schemas.microsoft.com/office/2006/metadata/properties" ma:root="true" ma:fieldsID="ce7e52b8adf17a72e3795ceffdc20784" ns2:_="" ns3:_="">
    <xsd:import namespace="164ad382-3c4e-46c8-8941-bb10e29dc2a7"/>
    <xsd:import namespace="69835d11-a58d-4a3a-98ba-45651de9bb33"/>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4ad382-3c4e-46c8-8941-bb10e29dc2a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8df9d8e5-705b-4129-800a-08ca17c575e0"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9835d11-a58d-4a3a-98ba-45651de9bb33"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d3aaa2f0-1062-40e0-aaee-3b6b3910f74a}" ma:internalName="TaxCatchAll" ma:showField="CatchAllData" ma:web="69835d11-a58d-4a3a-98ba-45651de9bb33">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9835d11-a58d-4a3a-98ba-45651de9bb33" xsi:nil="true"/>
    <lcf76f155ced4ddcb4097134ff3c332f xmlns="164ad382-3c4e-46c8-8941-bb10e29dc2a7">
      <Terms xmlns="http://schemas.microsoft.com/office/infopath/2007/PartnerControls"/>
    </lcf76f155ced4ddcb4097134ff3c332f>
    <SharedWithUsers xmlns="69835d11-a58d-4a3a-98ba-45651de9bb33">
      <UserInfo>
        <DisplayName>Jacqueline Jackson</DisplayName>
        <AccountId>150</AccountId>
        <AccountType/>
      </UserInfo>
      <UserInfo>
        <DisplayName>Kate Terroni</DisplayName>
        <AccountId>761</AccountId>
        <AccountType/>
      </UserInfo>
    </SharedWithUsers>
  </documentManagement>
</p:properties>
</file>

<file path=customXml/itemProps1.xml><?xml version="1.0" encoding="utf-8"?>
<ds:datastoreItem xmlns:ds="http://schemas.openxmlformats.org/officeDocument/2006/customXml" ds:itemID="{A58A18AF-E9D2-4785-A479-4459E01BE928}"/>
</file>

<file path=customXml/itemProps2.xml><?xml version="1.0" encoding="utf-8"?>
<ds:datastoreItem xmlns:ds="http://schemas.openxmlformats.org/officeDocument/2006/customXml" ds:itemID="{0161BBE5-E16F-4632-976B-E56A1831559D}">
  <ds:schemaRefs>
    <ds:schemaRef ds:uri="http://schemas.microsoft.com/sharepoint/v3/contenttype/forms"/>
  </ds:schemaRefs>
</ds:datastoreItem>
</file>

<file path=customXml/itemProps3.xml><?xml version="1.0" encoding="utf-8"?>
<ds:datastoreItem xmlns:ds="http://schemas.openxmlformats.org/officeDocument/2006/customXml" ds:itemID="{A09D6D5A-474B-4248-BBC4-B23E1A678F32}">
  <ds:schemaRefs>
    <ds:schemaRef ds:uri="http://purl.org/dc/elements/1.1/"/>
    <ds:schemaRef ds:uri="http://purl.org/dc/terms/"/>
    <ds:schemaRef ds:uri="1147e84f-bffc-42c7-aef3-f39e20fb2de8"/>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4ba890d7-8e55-4e2b-adfc-31d76a235450"/>
    <ds:schemaRef ds:uri="http://schemas.microsoft.com/office/2006/metadata/properties"/>
    <ds:schemaRef ds:uri="http://purl.org/dc/dcmitype/"/>
    <ds:schemaRef ds:uri="70c1a9c0-b3b6-4019-b84a-eba377dc322e"/>
    <ds:schemaRef ds:uri="a75ef38e-50af-4896-97c4-99f0cb9f9b4f"/>
  </ds:schemaRefs>
</ds:datastoreItem>
</file>

<file path=docProps/app.xml><?xml version="1.0" encoding="utf-8"?>
<Properties xmlns="http://schemas.openxmlformats.org/officeDocument/2006/extended-properties" xmlns:vt="http://schemas.openxmlformats.org/officeDocument/2006/docPropsVTypes">
  <TotalTime>6694</TotalTime>
  <Words>1807</Words>
  <Application>Microsoft Office PowerPoint</Application>
  <PresentationFormat>Widescreen</PresentationFormat>
  <Paragraphs>130</Paragraphs>
  <Slides>6</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Calibri Light</vt:lpstr>
      <vt:lpstr>Courier New</vt:lpstr>
      <vt:lpstr>Wingdings 2</vt:lpstr>
      <vt:lpstr>4_20205_CQC_Template</vt:lpstr>
      <vt:lpstr>Equity, Diversity and Inclusion Pulse Survey</vt:lpstr>
      <vt:lpstr>Data Visual Summary</vt:lpstr>
      <vt:lpstr>Context</vt:lpstr>
      <vt:lpstr>Overall results</vt:lpstr>
      <vt:lpstr>Summary of executive directorate results</vt:lpstr>
      <vt:lpstr>Summary of demographic results</vt:lpstr>
    </vt:vector>
  </TitlesOfParts>
  <Company>Care Quality Commission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Pulse Survey Advisory Group</dc:title>
  <dc:creator>Paul Sumner</dc:creator>
  <cp:lastModifiedBy>Sarah Vallotton</cp:lastModifiedBy>
  <cp:revision>5</cp:revision>
  <dcterms:created xsi:type="dcterms:W3CDTF">2023-04-03T16:13:51Z</dcterms:created>
  <dcterms:modified xsi:type="dcterms:W3CDTF">2025-09-15T17:52:48Z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0x01010009FC863EA7C6D041AE6C2DF7B2529789</vt:lpwstr>
  </property>
  <property fmtid="{D5CDD505-2E9C-101B-9397-08002B2CF9AE}" pid="3" name="MediaServiceImageTags">
    <vt:lpwstr/>
  </property>
</Properties>
</file>