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88" r:id="rId5"/>
    <p:sldId id="260" r:id="rId6"/>
    <p:sldId id="258" r:id="rId7"/>
    <p:sldId id="259" r:id="rId8"/>
    <p:sldId id="263" r:id="rId9"/>
    <p:sldId id="261" r:id="rId10"/>
    <p:sldId id="262" r:id="rId11"/>
    <p:sldId id="264" r:id="rId12"/>
    <p:sldId id="265" r:id="rId13"/>
    <p:sldId id="266" r:id="rId14"/>
    <p:sldId id="267" r:id="rId15"/>
    <p:sldId id="268" r:id="rId16"/>
    <p:sldId id="270" r:id="rId17"/>
    <p:sldId id="269" r:id="rId18"/>
    <p:sldId id="271" r:id="rId19"/>
    <p:sldId id="272" r:id="rId20"/>
    <p:sldId id="273" r:id="rId21"/>
    <p:sldId id="274" r:id="rId22"/>
    <p:sldId id="275" r:id="rId23"/>
    <p:sldId id="276" r:id="rId24"/>
    <p:sldId id="278" r:id="rId25"/>
    <p:sldId id="279" r:id="rId26"/>
    <p:sldId id="280" r:id="rId27"/>
    <p:sldId id="281" r:id="rId28"/>
    <p:sldId id="282" r:id="rId29"/>
    <p:sldId id="283" r:id="rId30"/>
    <p:sldId id="284" r:id="rId31"/>
    <p:sldId id="285" r:id="rId32"/>
    <p:sldId id="286" r:id="rId33"/>
    <p:sldId id="289" r:id="rId34"/>
  </p:sldIdLst>
  <p:sldSz cx="12192000" cy="6858000"/>
  <p:notesSz cx="10234613" cy="71040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AFFF"/>
    <a:srgbClr val="31A9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DD56A2-2D21-40C0-87B4-330E44C7946F}" v="4" dt="2025-06-30T14:44:01.713"/>
    <p1510:client id="{BCC36402-3108-5272-B561-ABA108A27567}" v="39" dt="2025-06-30T14:09:36.5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0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967EB-FC67-7DAF-B4D1-582F545335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1363D-3149-DF74-7361-026C675901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0416897-3350-F91E-438D-A2CC7EDDE2AD}"/>
              </a:ext>
            </a:extLst>
          </p:cNvPr>
          <p:cNvSpPr>
            <a:spLocks noGrp="1"/>
          </p:cNvSpPr>
          <p:nvPr>
            <p:ph type="dt" sz="half" idx="10"/>
          </p:nvPr>
        </p:nvSpPr>
        <p:spPr/>
        <p:txBody>
          <a:bodyPr/>
          <a:lstStyle/>
          <a:p>
            <a:fld id="{0A2EAF9F-1FD6-4171-8CFD-D5DCBD5DDFB6}" type="datetimeFigureOut">
              <a:rPr lang="en-GB" smtClean="0"/>
              <a:t>30/06/2025</a:t>
            </a:fld>
            <a:endParaRPr lang="en-GB"/>
          </a:p>
        </p:txBody>
      </p:sp>
      <p:sp>
        <p:nvSpPr>
          <p:cNvPr id="5" name="Footer Placeholder 4">
            <a:extLst>
              <a:ext uri="{FF2B5EF4-FFF2-40B4-BE49-F238E27FC236}">
                <a16:creationId xmlns:a16="http://schemas.microsoft.com/office/drawing/2014/main" id="{764D5897-0227-E38F-2606-BAD18485CD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C37E99-6E21-4F0F-4DFC-8E11B2153C50}"/>
              </a:ext>
            </a:extLst>
          </p:cNvPr>
          <p:cNvSpPr>
            <a:spLocks noGrp="1"/>
          </p:cNvSpPr>
          <p:nvPr>
            <p:ph type="sldNum" sz="quarter" idx="12"/>
          </p:nvPr>
        </p:nvSpPr>
        <p:spPr/>
        <p:txBody>
          <a:bodyPr/>
          <a:lstStyle/>
          <a:p>
            <a:fld id="{F3F4DB17-DD05-4ACB-9B45-981BD22E4EED}" type="slidenum">
              <a:rPr lang="en-GB" smtClean="0"/>
              <a:t>‹#›</a:t>
            </a:fld>
            <a:endParaRPr lang="en-GB"/>
          </a:p>
        </p:txBody>
      </p:sp>
    </p:spTree>
    <p:extLst>
      <p:ext uri="{BB962C8B-B14F-4D97-AF65-F5344CB8AC3E}">
        <p14:creationId xmlns:p14="http://schemas.microsoft.com/office/powerpoint/2010/main" val="1470734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A325-C7A9-2AC2-1618-5451917F670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791F43-D889-BB56-E06C-DBF3436A04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2D75C7-4152-5888-6EA7-6EC0B0D7A92A}"/>
              </a:ext>
            </a:extLst>
          </p:cNvPr>
          <p:cNvSpPr>
            <a:spLocks noGrp="1"/>
          </p:cNvSpPr>
          <p:nvPr>
            <p:ph type="dt" sz="half" idx="10"/>
          </p:nvPr>
        </p:nvSpPr>
        <p:spPr/>
        <p:txBody>
          <a:bodyPr/>
          <a:lstStyle/>
          <a:p>
            <a:fld id="{0A2EAF9F-1FD6-4171-8CFD-D5DCBD5DDFB6}" type="datetimeFigureOut">
              <a:rPr lang="en-GB" smtClean="0"/>
              <a:t>30/06/2025</a:t>
            </a:fld>
            <a:endParaRPr lang="en-GB"/>
          </a:p>
        </p:txBody>
      </p:sp>
      <p:sp>
        <p:nvSpPr>
          <p:cNvPr id="5" name="Footer Placeholder 4">
            <a:extLst>
              <a:ext uri="{FF2B5EF4-FFF2-40B4-BE49-F238E27FC236}">
                <a16:creationId xmlns:a16="http://schemas.microsoft.com/office/drawing/2014/main" id="{C66B1A84-28E4-6AEA-C53F-5F20FF8DC8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3EECD3-97F5-A77B-A59A-7FE0D421C72E}"/>
              </a:ext>
            </a:extLst>
          </p:cNvPr>
          <p:cNvSpPr>
            <a:spLocks noGrp="1"/>
          </p:cNvSpPr>
          <p:nvPr>
            <p:ph type="sldNum" sz="quarter" idx="12"/>
          </p:nvPr>
        </p:nvSpPr>
        <p:spPr/>
        <p:txBody>
          <a:bodyPr/>
          <a:lstStyle/>
          <a:p>
            <a:fld id="{F3F4DB17-DD05-4ACB-9B45-981BD22E4EED}" type="slidenum">
              <a:rPr lang="en-GB" smtClean="0"/>
              <a:t>‹#›</a:t>
            </a:fld>
            <a:endParaRPr lang="en-GB"/>
          </a:p>
        </p:txBody>
      </p:sp>
    </p:spTree>
    <p:extLst>
      <p:ext uri="{BB962C8B-B14F-4D97-AF65-F5344CB8AC3E}">
        <p14:creationId xmlns:p14="http://schemas.microsoft.com/office/powerpoint/2010/main" val="4247455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07A6A-E7A4-F484-DB22-10E9C70E67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35A2107-9ACC-8809-E291-FF3BBE848F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47B24F-3B7F-F8C8-608F-594E5B890897}"/>
              </a:ext>
            </a:extLst>
          </p:cNvPr>
          <p:cNvSpPr>
            <a:spLocks noGrp="1"/>
          </p:cNvSpPr>
          <p:nvPr>
            <p:ph type="dt" sz="half" idx="10"/>
          </p:nvPr>
        </p:nvSpPr>
        <p:spPr/>
        <p:txBody>
          <a:bodyPr/>
          <a:lstStyle/>
          <a:p>
            <a:fld id="{0A2EAF9F-1FD6-4171-8CFD-D5DCBD5DDFB6}" type="datetimeFigureOut">
              <a:rPr lang="en-GB" smtClean="0"/>
              <a:t>30/06/2025</a:t>
            </a:fld>
            <a:endParaRPr lang="en-GB"/>
          </a:p>
        </p:txBody>
      </p:sp>
      <p:sp>
        <p:nvSpPr>
          <p:cNvPr id="5" name="Footer Placeholder 4">
            <a:extLst>
              <a:ext uri="{FF2B5EF4-FFF2-40B4-BE49-F238E27FC236}">
                <a16:creationId xmlns:a16="http://schemas.microsoft.com/office/drawing/2014/main" id="{4F2B104D-8E23-35EB-26E2-2BCF4E9A07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97F8A8-8A3B-C35C-76EE-3E7A1FB5761C}"/>
              </a:ext>
            </a:extLst>
          </p:cNvPr>
          <p:cNvSpPr>
            <a:spLocks noGrp="1"/>
          </p:cNvSpPr>
          <p:nvPr>
            <p:ph type="sldNum" sz="quarter" idx="12"/>
          </p:nvPr>
        </p:nvSpPr>
        <p:spPr/>
        <p:txBody>
          <a:bodyPr/>
          <a:lstStyle/>
          <a:p>
            <a:fld id="{F3F4DB17-DD05-4ACB-9B45-981BD22E4EED}" type="slidenum">
              <a:rPr lang="en-GB" smtClean="0"/>
              <a:t>‹#›</a:t>
            </a:fld>
            <a:endParaRPr lang="en-GB"/>
          </a:p>
        </p:txBody>
      </p:sp>
    </p:spTree>
    <p:extLst>
      <p:ext uri="{BB962C8B-B14F-4D97-AF65-F5344CB8AC3E}">
        <p14:creationId xmlns:p14="http://schemas.microsoft.com/office/powerpoint/2010/main" val="907863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2AAFF-A069-C7D0-A574-202AE613C9E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16620B-6BD7-A381-FCF3-6517254C0B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3EEE62-07B4-A5F6-1754-B43B5E3049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DE9B598-539F-F293-C3FA-7384ACF5BE42}"/>
              </a:ext>
            </a:extLst>
          </p:cNvPr>
          <p:cNvSpPr>
            <a:spLocks noGrp="1"/>
          </p:cNvSpPr>
          <p:nvPr>
            <p:ph type="dt" sz="half" idx="10"/>
          </p:nvPr>
        </p:nvSpPr>
        <p:spPr/>
        <p:txBody>
          <a:bodyPr/>
          <a:lstStyle/>
          <a:p>
            <a:fld id="{0A2EAF9F-1FD6-4171-8CFD-D5DCBD5DDFB6}" type="datetimeFigureOut">
              <a:rPr lang="en-GB" smtClean="0"/>
              <a:t>30/06/2025</a:t>
            </a:fld>
            <a:endParaRPr lang="en-GB"/>
          </a:p>
        </p:txBody>
      </p:sp>
      <p:sp>
        <p:nvSpPr>
          <p:cNvPr id="6" name="Footer Placeholder 5">
            <a:extLst>
              <a:ext uri="{FF2B5EF4-FFF2-40B4-BE49-F238E27FC236}">
                <a16:creationId xmlns:a16="http://schemas.microsoft.com/office/drawing/2014/main" id="{AA52DF03-5C19-8BDA-C448-25B2F654FE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90DB18-840B-764C-F927-F8DCE9A284F9}"/>
              </a:ext>
            </a:extLst>
          </p:cNvPr>
          <p:cNvSpPr>
            <a:spLocks noGrp="1"/>
          </p:cNvSpPr>
          <p:nvPr>
            <p:ph type="sldNum" sz="quarter" idx="12"/>
          </p:nvPr>
        </p:nvSpPr>
        <p:spPr/>
        <p:txBody>
          <a:bodyPr/>
          <a:lstStyle/>
          <a:p>
            <a:fld id="{F3F4DB17-DD05-4ACB-9B45-981BD22E4EED}" type="slidenum">
              <a:rPr lang="en-GB" smtClean="0"/>
              <a:t>‹#›</a:t>
            </a:fld>
            <a:endParaRPr lang="en-GB"/>
          </a:p>
        </p:txBody>
      </p:sp>
    </p:spTree>
    <p:extLst>
      <p:ext uri="{BB962C8B-B14F-4D97-AF65-F5344CB8AC3E}">
        <p14:creationId xmlns:p14="http://schemas.microsoft.com/office/powerpoint/2010/main" val="1831147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FC5AF-8F04-7AA1-B520-D8417912F27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7D34B87-F422-7062-AFF7-1C9E8FF41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E43DA1-E14F-CD14-EA93-5653C10812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FE83B06-26CA-BC33-1070-A4B7262A81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477DEE-16FC-CA24-2F49-7CA9F707CA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48F52B7-071C-DC2B-A06D-DF6AF1FD3A79}"/>
              </a:ext>
            </a:extLst>
          </p:cNvPr>
          <p:cNvSpPr>
            <a:spLocks noGrp="1"/>
          </p:cNvSpPr>
          <p:nvPr>
            <p:ph type="dt" sz="half" idx="10"/>
          </p:nvPr>
        </p:nvSpPr>
        <p:spPr/>
        <p:txBody>
          <a:bodyPr/>
          <a:lstStyle/>
          <a:p>
            <a:fld id="{0A2EAF9F-1FD6-4171-8CFD-D5DCBD5DDFB6}" type="datetimeFigureOut">
              <a:rPr lang="en-GB" smtClean="0"/>
              <a:t>30/06/2025</a:t>
            </a:fld>
            <a:endParaRPr lang="en-GB"/>
          </a:p>
        </p:txBody>
      </p:sp>
      <p:sp>
        <p:nvSpPr>
          <p:cNvPr id="8" name="Footer Placeholder 7">
            <a:extLst>
              <a:ext uri="{FF2B5EF4-FFF2-40B4-BE49-F238E27FC236}">
                <a16:creationId xmlns:a16="http://schemas.microsoft.com/office/drawing/2014/main" id="{E7842A93-E409-0711-40FD-CEFC79E0DBB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A8054BD-E6C0-6FE2-D9D5-F03E2BB62C84}"/>
              </a:ext>
            </a:extLst>
          </p:cNvPr>
          <p:cNvSpPr>
            <a:spLocks noGrp="1"/>
          </p:cNvSpPr>
          <p:nvPr>
            <p:ph type="sldNum" sz="quarter" idx="12"/>
          </p:nvPr>
        </p:nvSpPr>
        <p:spPr/>
        <p:txBody>
          <a:bodyPr/>
          <a:lstStyle/>
          <a:p>
            <a:fld id="{F3F4DB17-DD05-4ACB-9B45-981BD22E4EED}" type="slidenum">
              <a:rPr lang="en-GB" smtClean="0"/>
              <a:t>‹#›</a:t>
            </a:fld>
            <a:endParaRPr lang="en-GB"/>
          </a:p>
        </p:txBody>
      </p:sp>
    </p:spTree>
    <p:extLst>
      <p:ext uri="{BB962C8B-B14F-4D97-AF65-F5344CB8AC3E}">
        <p14:creationId xmlns:p14="http://schemas.microsoft.com/office/powerpoint/2010/main" val="3070130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B66EE-07F4-53B2-AF0A-32801038474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93697EE-3748-0631-3C72-5EE7292C982B}"/>
              </a:ext>
            </a:extLst>
          </p:cNvPr>
          <p:cNvSpPr>
            <a:spLocks noGrp="1"/>
          </p:cNvSpPr>
          <p:nvPr>
            <p:ph type="dt" sz="half" idx="10"/>
          </p:nvPr>
        </p:nvSpPr>
        <p:spPr/>
        <p:txBody>
          <a:bodyPr/>
          <a:lstStyle/>
          <a:p>
            <a:fld id="{0A2EAF9F-1FD6-4171-8CFD-D5DCBD5DDFB6}" type="datetimeFigureOut">
              <a:rPr lang="en-GB" smtClean="0"/>
              <a:t>30/06/2025</a:t>
            </a:fld>
            <a:endParaRPr lang="en-GB"/>
          </a:p>
        </p:txBody>
      </p:sp>
      <p:sp>
        <p:nvSpPr>
          <p:cNvPr id="4" name="Footer Placeholder 3">
            <a:extLst>
              <a:ext uri="{FF2B5EF4-FFF2-40B4-BE49-F238E27FC236}">
                <a16:creationId xmlns:a16="http://schemas.microsoft.com/office/drawing/2014/main" id="{202F76D9-94F6-60CD-C423-A505E14873B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24E9105-1F56-288A-713A-7E8BBD5DDBEF}"/>
              </a:ext>
            </a:extLst>
          </p:cNvPr>
          <p:cNvSpPr>
            <a:spLocks noGrp="1"/>
          </p:cNvSpPr>
          <p:nvPr>
            <p:ph type="sldNum" sz="quarter" idx="12"/>
          </p:nvPr>
        </p:nvSpPr>
        <p:spPr/>
        <p:txBody>
          <a:bodyPr/>
          <a:lstStyle/>
          <a:p>
            <a:fld id="{F3F4DB17-DD05-4ACB-9B45-981BD22E4EED}" type="slidenum">
              <a:rPr lang="en-GB" smtClean="0"/>
              <a:t>‹#›</a:t>
            </a:fld>
            <a:endParaRPr lang="en-GB"/>
          </a:p>
        </p:txBody>
      </p:sp>
    </p:spTree>
    <p:extLst>
      <p:ext uri="{BB962C8B-B14F-4D97-AF65-F5344CB8AC3E}">
        <p14:creationId xmlns:p14="http://schemas.microsoft.com/office/powerpoint/2010/main" val="3090801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48B432-F39C-496F-C019-940048779635}"/>
              </a:ext>
            </a:extLst>
          </p:cNvPr>
          <p:cNvSpPr>
            <a:spLocks noGrp="1"/>
          </p:cNvSpPr>
          <p:nvPr>
            <p:ph type="dt" sz="half" idx="10"/>
          </p:nvPr>
        </p:nvSpPr>
        <p:spPr/>
        <p:txBody>
          <a:bodyPr/>
          <a:lstStyle/>
          <a:p>
            <a:fld id="{0A2EAF9F-1FD6-4171-8CFD-D5DCBD5DDFB6}" type="datetimeFigureOut">
              <a:rPr lang="en-GB" smtClean="0"/>
              <a:t>30/06/2025</a:t>
            </a:fld>
            <a:endParaRPr lang="en-GB"/>
          </a:p>
        </p:txBody>
      </p:sp>
      <p:sp>
        <p:nvSpPr>
          <p:cNvPr id="3" name="Footer Placeholder 2">
            <a:extLst>
              <a:ext uri="{FF2B5EF4-FFF2-40B4-BE49-F238E27FC236}">
                <a16:creationId xmlns:a16="http://schemas.microsoft.com/office/drawing/2014/main" id="{B421EAEA-BEC4-9167-D8E3-F561D028184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694A74F-675F-F77B-EDD6-9DB25C948B38}"/>
              </a:ext>
            </a:extLst>
          </p:cNvPr>
          <p:cNvSpPr>
            <a:spLocks noGrp="1"/>
          </p:cNvSpPr>
          <p:nvPr>
            <p:ph type="sldNum" sz="quarter" idx="12"/>
          </p:nvPr>
        </p:nvSpPr>
        <p:spPr/>
        <p:txBody>
          <a:bodyPr/>
          <a:lstStyle/>
          <a:p>
            <a:fld id="{F3F4DB17-DD05-4ACB-9B45-981BD22E4EED}" type="slidenum">
              <a:rPr lang="en-GB" smtClean="0"/>
              <a:t>‹#›</a:t>
            </a:fld>
            <a:endParaRPr lang="en-GB"/>
          </a:p>
        </p:txBody>
      </p:sp>
    </p:spTree>
    <p:extLst>
      <p:ext uri="{BB962C8B-B14F-4D97-AF65-F5344CB8AC3E}">
        <p14:creationId xmlns:p14="http://schemas.microsoft.com/office/powerpoint/2010/main" val="4270688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B9E7-4968-4213-99BC-98E298C1B7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EEBC297-7579-576B-66E8-3B11C437B4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903576D-1B9D-A8BA-EC3C-53671CE5E9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895D2A-D902-E45A-524E-A491EC4557A7}"/>
              </a:ext>
            </a:extLst>
          </p:cNvPr>
          <p:cNvSpPr>
            <a:spLocks noGrp="1"/>
          </p:cNvSpPr>
          <p:nvPr>
            <p:ph type="dt" sz="half" idx="10"/>
          </p:nvPr>
        </p:nvSpPr>
        <p:spPr/>
        <p:txBody>
          <a:bodyPr/>
          <a:lstStyle/>
          <a:p>
            <a:fld id="{0A2EAF9F-1FD6-4171-8CFD-D5DCBD5DDFB6}" type="datetimeFigureOut">
              <a:rPr lang="en-GB" smtClean="0"/>
              <a:t>30/06/2025</a:t>
            </a:fld>
            <a:endParaRPr lang="en-GB"/>
          </a:p>
        </p:txBody>
      </p:sp>
      <p:sp>
        <p:nvSpPr>
          <p:cNvPr id="6" name="Footer Placeholder 5">
            <a:extLst>
              <a:ext uri="{FF2B5EF4-FFF2-40B4-BE49-F238E27FC236}">
                <a16:creationId xmlns:a16="http://schemas.microsoft.com/office/drawing/2014/main" id="{055824C3-93E9-4112-622F-F1191355892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6CEA79-F535-90EF-4A43-BEE64EA73FBD}"/>
              </a:ext>
            </a:extLst>
          </p:cNvPr>
          <p:cNvSpPr>
            <a:spLocks noGrp="1"/>
          </p:cNvSpPr>
          <p:nvPr>
            <p:ph type="sldNum" sz="quarter" idx="12"/>
          </p:nvPr>
        </p:nvSpPr>
        <p:spPr/>
        <p:txBody>
          <a:bodyPr/>
          <a:lstStyle/>
          <a:p>
            <a:fld id="{F3F4DB17-DD05-4ACB-9B45-981BD22E4EED}" type="slidenum">
              <a:rPr lang="en-GB" smtClean="0"/>
              <a:t>‹#›</a:t>
            </a:fld>
            <a:endParaRPr lang="en-GB"/>
          </a:p>
        </p:txBody>
      </p:sp>
    </p:spTree>
    <p:extLst>
      <p:ext uri="{BB962C8B-B14F-4D97-AF65-F5344CB8AC3E}">
        <p14:creationId xmlns:p14="http://schemas.microsoft.com/office/powerpoint/2010/main" val="1341632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2114C-5FE7-D6C0-87F7-A024AE601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8A63A4C-E57A-E503-5BDC-84B7044529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D2DFF3C-3B48-383C-64C0-DA59F58DE6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D83F30-AC9A-3DAD-E23F-7060048265E4}"/>
              </a:ext>
            </a:extLst>
          </p:cNvPr>
          <p:cNvSpPr>
            <a:spLocks noGrp="1"/>
          </p:cNvSpPr>
          <p:nvPr>
            <p:ph type="dt" sz="half" idx="10"/>
          </p:nvPr>
        </p:nvSpPr>
        <p:spPr/>
        <p:txBody>
          <a:bodyPr/>
          <a:lstStyle/>
          <a:p>
            <a:fld id="{0A2EAF9F-1FD6-4171-8CFD-D5DCBD5DDFB6}" type="datetimeFigureOut">
              <a:rPr lang="en-GB" smtClean="0"/>
              <a:t>30/06/2025</a:t>
            </a:fld>
            <a:endParaRPr lang="en-GB"/>
          </a:p>
        </p:txBody>
      </p:sp>
      <p:sp>
        <p:nvSpPr>
          <p:cNvPr id="6" name="Footer Placeholder 5">
            <a:extLst>
              <a:ext uri="{FF2B5EF4-FFF2-40B4-BE49-F238E27FC236}">
                <a16:creationId xmlns:a16="http://schemas.microsoft.com/office/drawing/2014/main" id="{AB2697FB-7C6C-31FE-B8FF-EB1B659448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7D44D1E-080E-2B62-FBCB-D95BA51051FE}"/>
              </a:ext>
            </a:extLst>
          </p:cNvPr>
          <p:cNvSpPr>
            <a:spLocks noGrp="1"/>
          </p:cNvSpPr>
          <p:nvPr>
            <p:ph type="sldNum" sz="quarter" idx="12"/>
          </p:nvPr>
        </p:nvSpPr>
        <p:spPr/>
        <p:txBody>
          <a:bodyPr/>
          <a:lstStyle/>
          <a:p>
            <a:fld id="{F3F4DB17-DD05-4ACB-9B45-981BD22E4EED}" type="slidenum">
              <a:rPr lang="en-GB" smtClean="0"/>
              <a:t>‹#›</a:t>
            </a:fld>
            <a:endParaRPr lang="en-GB"/>
          </a:p>
        </p:txBody>
      </p:sp>
    </p:spTree>
    <p:extLst>
      <p:ext uri="{BB962C8B-B14F-4D97-AF65-F5344CB8AC3E}">
        <p14:creationId xmlns:p14="http://schemas.microsoft.com/office/powerpoint/2010/main" val="148778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B4345-4F77-AFDF-6E3E-F4015325602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44A577C-24CD-1EAF-06D1-1601075240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C11904-8DDB-B7EB-A77A-B072C0D1E171}"/>
              </a:ext>
            </a:extLst>
          </p:cNvPr>
          <p:cNvSpPr>
            <a:spLocks noGrp="1"/>
          </p:cNvSpPr>
          <p:nvPr>
            <p:ph type="dt" sz="half" idx="10"/>
          </p:nvPr>
        </p:nvSpPr>
        <p:spPr/>
        <p:txBody>
          <a:bodyPr/>
          <a:lstStyle/>
          <a:p>
            <a:fld id="{0A2EAF9F-1FD6-4171-8CFD-D5DCBD5DDFB6}" type="datetimeFigureOut">
              <a:rPr lang="en-GB" smtClean="0"/>
              <a:t>30/06/2025</a:t>
            </a:fld>
            <a:endParaRPr lang="en-GB"/>
          </a:p>
        </p:txBody>
      </p:sp>
      <p:sp>
        <p:nvSpPr>
          <p:cNvPr id="5" name="Footer Placeholder 4">
            <a:extLst>
              <a:ext uri="{FF2B5EF4-FFF2-40B4-BE49-F238E27FC236}">
                <a16:creationId xmlns:a16="http://schemas.microsoft.com/office/drawing/2014/main" id="{254E1BC1-C29C-E124-4892-48D288FF18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F5BC7C-E659-CA52-6D4B-88248B4DDD34}"/>
              </a:ext>
            </a:extLst>
          </p:cNvPr>
          <p:cNvSpPr>
            <a:spLocks noGrp="1"/>
          </p:cNvSpPr>
          <p:nvPr>
            <p:ph type="sldNum" sz="quarter" idx="12"/>
          </p:nvPr>
        </p:nvSpPr>
        <p:spPr/>
        <p:txBody>
          <a:bodyPr/>
          <a:lstStyle/>
          <a:p>
            <a:fld id="{F3F4DB17-DD05-4ACB-9B45-981BD22E4EED}" type="slidenum">
              <a:rPr lang="en-GB" smtClean="0"/>
              <a:t>‹#›</a:t>
            </a:fld>
            <a:endParaRPr lang="en-GB"/>
          </a:p>
        </p:txBody>
      </p:sp>
    </p:spTree>
    <p:extLst>
      <p:ext uri="{BB962C8B-B14F-4D97-AF65-F5344CB8AC3E}">
        <p14:creationId xmlns:p14="http://schemas.microsoft.com/office/powerpoint/2010/main" val="2234727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27505E-0B1A-53DB-7FC6-1E03CC1254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B5ADA4-31AA-566F-1B7E-3699D18C78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36D4A4-C00A-3447-3FD8-D097B54EA370}"/>
              </a:ext>
            </a:extLst>
          </p:cNvPr>
          <p:cNvSpPr>
            <a:spLocks noGrp="1"/>
          </p:cNvSpPr>
          <p:nvPr>
            <p:ph type="dt" sz="half" idx="10"/>
          </p:nvPr>
        </p:nvSpPr>
        <p:spPr/>
        <p:txBody>
          <a:bodyPr/>
          <a:lstStyle/>
          <a:p>
            <a:fld id="{0A2EAF9F-1FD6-4171-8CFD-D5DCBD5DDFB6}" type="datetimeFigureOut">
              <a:rPr lang="en-GB" smtClean="0"/>
              <a:t>30/06/2025</a:t>
            </a:fld>
            <a:endParaRPr lang="en-GB"/>
          </a:p>
        </p:txBody>
      </p:sp>
      <p:sp>
        <p:nvSpPr>
          <p:cNvPr id="5" name="Footer Placeholder 4">
            <a:extLst>
              <a:ext uri="{FF2B5EF4-FFF2-40B4-BE49-F238E27FC236}">
                <a16:creationId xmlns:a16="http://schemas.microsoft.com/office/drawing/2014/main" id="{FFCFB2F0-9392-09CF-E70E-FD0EAA951C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5EE4FB-833D-C1F2-9399-D2444F4D1759}"/>
              </a:ext>
            </a:extLst>
          </p:cNvPr>
          <p:cNvSpPr>
            <a:spLocks noGrp="1"/>
          </p:cNvSpPr>
          <p:nvPr>
            <p:ph type="sldNum" sz="quarter" idx="12"/>
          </p:nvPr>
        </p:nvSpPr>
        <p:spPr/>
        <p:txBody>
          <a:bodyPr/>
          <a:lstStyle/>
          <a:p>
            <a:fld id="{F3F4DB17-DD05-4ACB-9B45-981BD22E4EED}" type="slidenum">
              <a:rPr lang="en-GB" smtClean="0"/>
              <a:t>‹#›</a:t>
            </a:fld>
            <a:endParaRPr lang="en-GB"/>
          </a:p>
        </p:txBody>
      </p:sp>
    </p:spTree>
    <p:extLst>
      <p:ext uri="{BB962C8B-B14F-4D97-AF65-F5344CB8AC3E}">
        <p14:creationId xmlns:p14="http://schemas.microsoft.com/office/powerpoint/2010/main" val="2926859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5902C8-6299-3014-10AC-FC2135C275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97901C-7C7F-72AD-FF8B-6514D10414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2A122E-313C-73C0-D9B7-C361677A9C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2EAF9F-1FD6-4171-8CFD-D5DCBD5DDFB6}" type="datetimeFigureOut">
              <a:rPr lang="en-GB" smtClean="0"/>
              <a:t>30/06/2025</a:t>
            </a:fld>
            <a:endParaRPr lang="en-GB"/>
          </a:p>
        </p:txBody>
      </p:sp>
      <p:sp>
        <p:nvSpPr>
          <p:cNvPr id="5" name="Footer Placeholder 4">
            <a:extLst>
              <a:ext uri="{FF2B5EF4-FFF2-40B4-BE49-F238E27FC236}">
                <a16:creationId xmlns:a16="http://schemas.microsoft.com/office/drawing/2014/main" id="{99D11FFE-C9EB-914F-F374-53DAF6A356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DAC847C-2C10-3D0E-EE48-B12419C4F0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F4DB17-DD05-4ACB-9B45-981BD22E4EED}" type="slidenum">
              <a:rPr lang="en-GB" smtClean="0"/>
              <a:t>‹#›</a:t>
            </a:fld>
            <a:endParaRPr lang="en-GB"/>
          </a:p>
        </p:txBody>
      </p:sp>
    </p:spTree>
    <p:extLst>
      <p:ext uri="{BB962C8B-B14F-4D97-AF65-F5344CB8AC3E}">
        <p14:creationId xmlns:p14="http://schemas.microsoft.com/office/powerpoint/2010/main" val="1123206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9CB44B-C38D-7A88-586B-F3AF1ACF7C6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EB885E9-A140-7CEB-F298-D8006873A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1E3825DB-C06D-1E89-93FC-8599E9A521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73890DD8-B748-65E4-9CA7-1178A318E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6E6378C-D987-FD9F-F8A9-818FD2409A1E}"/>
              </a:ext>
            </a:extLst>
          </p:cNvPr>
          <p:cNvSpPr>
            <a:spLocks noGrp="1"/>
          </p:cNvSpPr>
          <p:nvPr>
            <p:ph type="title"/>
          </p:nvPr>
        </p:nvSpPr>
        <p:spPr>
          <a:xfrm>
            <a:off x="1115568" y="548640"/>
            <a:ext cx="10168128" cy="1179576"/>
          </a:xfrm>
        </p:spPr>
        <p:txBody>
          <a:bodyPr>
            <a:normAutofit fontScale="90000"/>
          </a:bodyPr>
          <a:lstStyle/>
          <a:p>
            <a:pPr algn="ctr"/>
            <a:r>
              <a:rPr lang="en-GB" sz="4000" b="1"/>
              <a:t>Speed Review Around Educational Establishments </a:t>
            </a:r>
          </a:p>
        </p:txBody>
      </p:sp>
      <p:sp>
        <p:nvSpPr>
          <p:cNvPr id="14" name="Rectangle 13">
            <a:extLst>
              <a:ext uri="{FF2B5EF4-FFF2-40B4-BE49-F238E27FC236}">
                <a16:creationId xmlns:a16="http://schemas.microsoft.com/office/drawing/2014/main" id="{FB676F15-AB7A-5ABE-9DB5-FF2F7FA9B5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48918A2-FE3A-48EA-3AB6-FAE63769CCB9}"/>
              </a:ext>
            </a:extLst>
          </p:cNvPr>
          <p:cNvSpPr>
            <a:spLocks noGrp="1"/>
          </p:cNvSpPr>
          <p:nvPr>
            <p:ph idx="1"/>
          </p:nvPr>
        </p:nvSpPr>
        <p:spPr>
          <a:xfrm>
            <a:off x="1115568" y="2481943"/>
            <a:ext cx="10168128" cy="3695020"/>
          </a:xfrm>
        </p:spPr>
        <p:txBody>
          <a:bodyPr>
            <a:normAutofit/>
          </a:bodyPr>
          <a:lstStyle/>
          <a:p>
            <a:pPr marL="0" indent="0">
              <a:buNone/>
            </a:pPr>
            <a:endParaRPr lang="en-GB" sz="2000"/>
          </a:p>
          <a:p>
            <a:pPr marL="0" indent="0">
              <a:buNone/>
            </a:pPr>
            <a:endParaRPr lang="en-GB" sz="2000"/>
          </a:p>
        </p:txBody>
      </p:sp>
      <p:sp>
        <p:nvSpPr>
          <p:cNvPr id="4" name="TextBox 3">
            <a:extLst>
              <a:ext uri="{FF2B5EF4-FFF2-40B4-BE49-F238E27FC236}">
                <a16:creationId xmlns:a16="http://schemas.microsoft.com/office/drawing/2014/main" id="{22E24026-8E71-86B1-8893-A9C43064CC97}"/>
              </a:ext>
            </a:extLst>
          </p:cNvPr>
          <p:cNvSpPr txBox="1"/>
          <p:nvPr/>
        </p:nvSpPr>
        <p:spPr>
          <a:xfrm>
            <a:off x="626850" y="2481943"/>
            <a:ext cx="11095758" cy="267765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800"/>
              <a:t>22 Schools have been checked</a:t>
            </a:r>
          </a:p>
          <a:p>
            <a:pPr marL="285750" indent="-285750">
              <a:buFont typeface="Arial" panose="020B0604020202020204" pitchFamily="34" charset="0"/>
              <a:buChar char="•"/>
            </a:pPr>
            <a:endParaRPr lang="en-GB" sz="2800"/>
          </a:p>
          <a:p>
            <a:pPr marL="285750" indent="-285750">
              <a:buFont typeface="Arial" panose="020B0604020202020204" pitchFamily="34" charset="0"/>
              <a:buChar char="•"/>
            </a:pPr>
            <a:r>
              <a:rPr lang="en-GB" sz="2800"/>
              <a:t>6 Further Education Colleges / Universities.</a:t>
            </a:r>
            <a:endParaRPr lang="en-GB" sz="2800">
              <a:ea typeface="Calibri"/>
              <a:cs typeface="Calibri"/>
            </a:endParaRPr>
          </a:p>
          <a:p>
            <a:pPr marL="285750" indent="-285750">
              <a:buFont typeface="Arial" panose="020B0604020202020204" pitchFamily="34" charset="0"/>
              <a:buChar char="•"/>
            </a:pPr>
            <a:endParaRPr lang="en-GB" sz="2800"/>
          </a:p>
          <a:p>
            <a:pPr marL="285750" indent="-285750">
              <a:buFont typeface="Arial" panose="020B0604020202020204" pitchFamily="34" charset="0"/>
              <a:buChar char="•"/>
            </a:pPr>
            <a:r>
              <a:rPr lang="en-GB" sz="2800"/>
              <a:t>Also included list of educational establishments where roads are 20 mph but roads around the educational establishments are 30 mph or above.  </a:t>
            </a:r>
            <a:endParaRPr lang="en-GB" sz="2800">
              <a:ea typeface="Calibri"/>
              <a:cs typeface="Calibri"/>
            </a:endParaRPr>
          </a:p>
        </p:txBody>
      </p:sp>
    </p:spTree>
    <p:extLst>
      <p:ext uri="{BB962C8B-B14F-4D97-AF65-F5344CB8AC3E}">
        <p14:creationId xmlns:p14="http://schemas.microsoft.com/office/powerpoint/2010/main" val="2975349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map of a city&#10;&#10;AI-generated content may be incorrect.">
            <a:extLst>
              <a:ext uri="{FF2B5EF4-FFF2-40B4-BE49-F238E27FC236}">
                <a16:creationId xmlns:a16="http://schemas.microsoft.com/office/drawing/2014/main" id="{5EC34489-D623-E627-635B-EB96D7CCE113}"/>
              </a:ext>
            </a:extLst>
          </p:cNvPr>
          <p:cNvPicPr>
            <a:picLocks noChangeAspect="1"/>
          </p:cNvPicPr>
          <p:nvPr/>
        </p:nvPicPr>
        <p:blipFill>
          <a:blip r:embed="rId2"/>
          <a:srcRect t="9732" r="-2" b="21807"/>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6" name="Picture 5" descr="A road with cars and trees&#10;&#10;AI-generated content may be incorrect.">
            <a:extLst>
              <a:ext uri="{FF2B5EF4-FFF2-40B4-BE49-F238E27FC236}">
                <a16:creationId xmlns:a16="http://schemas.microsoft.com/office/drawing/2014/main" id="{331C5857-7DD6-DDDD-9494-DF1465D03998}"/>
              </a:ext>
            </a:extLst>
          </p:cNvPr>
          <p:cNvPicPr>
            <a:picLocks noChangeAspect="1"/>
          </p:cNvPicPr>
          <p:nvPr/>
        </p:nvPicPr>
        <p:blipFill>
          <a:blip r:embed="rId3"/>
          <a:srcRect r="-2" b="2042"/>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52" name="Freeform: Shape 5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4" name="Freeform: Shape 5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D08D5E96-C55E-3024-AC48-46F7EEB49B7F}"/>
              </a:ext>
            </a:extLst>
          </p:cNvPr>
          <p:cNvSpPr>
            <a:spLocks noGrp="1"/>
          </p:cNvSpPr>
          <p:nvPr>
            <p:ph type="title"/>
          </p:nvPr>
        </p:nvSpPr>
        <p:spPr>
          <a:xfrm>
            <a:off x="448056" y="859536"/>
            <a:ext cx="4832802" cy="1243584"/>
          </a:xfrm>
        </p:spPr>
        <p:txBody>
          <a:bodyPr>
            <a:normAutofit/>
          </a:bodyPr>
          <a:lstStyle/>
          <a:p>
            <a:r>
              <a:rPr lang="en-GB" sz="3400"/>
              <a:t>Abbeygate College, Chapel Lane, Saighton</a:t>
            </a:r>
          </a:p>
        </p:txBody>
      </p:sp>
      <p:sp>
        <p:nvSpPr>
          <p:cNvPr id="56" name="Rectangle 5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58" name="Rectangle 5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6AC24D1-5BAB-70CC-4351-1E39C80A4D85}"/>
              </a:ext>
            </a:extLst>
          </p:cNvPr>
          <p:cNvSpPr>
            <a:spLocks noGrp="1"/>
          </p:cNvSpPr>
          <p:nvPr>
            <p:ph idx="1"/>
          </p:nvPr>
        </p:nvSpPr>
        <p:spPr>
          <a:xfrm>
            <a:off x="448056" y="2512611"/>
            <a:ext cx="4832803" cy="3973418"/>
          </a:xfrm>
        </p:spPr>
        <p:txBody>
          <a:bodyPr vert="horz" lIns="91440" tIns="45720" rIns="91440" bIns="45720" rtlCol="0" anchor="t">
            <a:normAutofit fontScale="85000" lnSpcReduction="20000"/>
          </a:bodyPr>
          <a:lstStyle/>
          <a:p>
            <a:r>
              <a:rPr lang="en-GB" sz="2000"/>
              <a:t>Current Speed Limit 30 mph</a:t>
            </a:r>
            <a:endParaRPr lang="en-GB" sz="2000">
              <a:ea typeface="Calibri"/>
              <a:cs typeface="Calibri"/>
            </a:endParaRPr>
          </a:p>
          <a:p>
            <a:r>
              <a:rPr lang="en-GB" sz="2000"/>
              <a:t>Abbeygate was assessed as part of the original the 20 mph project where the lowest speed was assessed at 30.7 mph.</a:t>
            </a:r>
            <a:endParaRPr lang="en-GB" sz="2000">
              <a:ea typeface="Calibri"/>
              <a:cs typeface="Calibri"/>
            </a:endParaRPr>
          </a:p>
          <a:p>
            <a:r>
              <a:rPr lang="en-GB" sz="2000"/>
              <a:t>Abbeygate has been re-assessed, and the mean speed was 29.7 mph</a:t>
            </a:r>
            <a:endParaRPr lang="en-GB" sz="2000">
              <a:ea typeface="Calibri"/>
              <a:cs typeface="Calibri"/>
            </a:endParaRPr>
          </a:p>
          <a:p>
            <a:r>
              <a:rPr lang="en-GB" sz="2000" err="1"/>
              <a:t>Saighton</a:t>
            </a:r>
            <a:r>
              <a:rPr lang="en-GB" sz="2000"/>
              <a:t> Parish Council had planned to pay for the new signs and TRO to be installed. Stu B is going to consult with Cllr </a:t>
            </a:r>
            <a:r>
              <a:rPr lang="en-GB" sz="2000" err="1"/>
              <a:t>Waddelove</a:t>
            </a:r>
            <a:r>
              <a:rPr lang="en-GB" sz="2000"/>
              <a:t> to see if he still wants to pay 50/50.</a:t>
            </a:r>
            <a:endParaRPr lang="en-GB" sz="2000">
              <a:ea typeface="Calibri"/>
              <a:cs typeface="Calibri"/>
            </a:endParaRPr>
          </a:p>
          <a:p>
            <a:r>
              <a:rPr lang="en-GB" sz="2000"/>
              <a:t>No personal injury collisions (PIC) in the last five years up to 13/08/24.</a:t>
            </a:r>
            <a:endParaRPr lang="en-GB" sz="2000">
              <a:ea typeface="Calibri"/>
              <a:cs typeface="Calibri"/>
            </a:endParaRPr>
          </a:p>
          <a:p>
            <a:r>
              <a:rPr lang="en-GB" sz="2000">
                <a:solidFill>
                  <a:srgbClr val="7030A0"/>
                </a:solidFill>
              </a:rPr>
              <a:t>Consultation will be completed by end of July 2025.</a:t>
            </a:r>
            <a:endParaRPr lang="en-GB" sz="2000">
              <a:solidFill>
                <a:srgbClr val="7030A0"/>
              </a:solidFill>
              <a:ea typeface="Calibri"/>
              <a:cs typeface="Calibri"/>
            </a:endParaRPr>
          </a:p>
          <a:p>
            <a:r>
              <a:rPr lang="en-GB" sz="2000">
                <a:solidFill>
                  <a:srgbClr val="7030A0"/>
                </a:solidFill>
              </a:rPr>
              <a:t>Subject to consultation.  Proposed installation of Scheme prior to school return in September 2025.</a:t>
            </a:r>
            <a:endParaRPr lang="en-GB" sz="2000">
              <a:solidFill>
                <a:srgbClr val="7030A0"/>
              </a:solidFill>
              <a:ea typeface="Calibri"/>
              <a:cs typeface="Calibri"/>
            </a:endParaRPr>
          </a:p>
          <a:p>
            <a:endParaRPr lang="en-GB" sz="2000"/>
          </a:p>
          <a:p>
            <a:pPr marL="0" indent="0">
              <a:buNone/>
            </a:pPr>
            <a:endParaRPr lang="en-GB" sz="2000"/>
          </a:p>
        </p:txBody>
      </p:sp>
    </p:spTree>
    <p:extLst>
      <p:ext uri="{BB962C8B-B14F-4D97-AF65-F5344CB8AC3E}">
        <p14:creationId xmlns:p14="http://schemas.microsoft.com/office/powerpoint/2010/main" val="4032627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city&#10;&#10;AI-generated content may be incorrect.">
            <a:extLst>
              <a:ext uri="{FF2B5EF4-FFF2-40B4-BE49-F238E27FC236}">
                <a16:creationId xmlns:a16="http://schemas.microsoft.com/office/drawing/2014/main" id="{5B3F23A8-3D94-C12B-BC10-FAEC14CD1089}"/>
              </a:ext>
            </a:extLst>
          </p:cNvPr>
          <p:cNvPicPr>
            <a:picLocks noChangeAspect="1"/>
          </p:cNvPicPr>
          <p:nvPr/>
        </p:nvPicPr>
        <p:blipFill>
          <a:blip r:embed="rId2"/>
          <a:srcRect t="14880" r="-2" b="21175"/>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road with trees and a car on it&#10;&#10;AI-generated content may be incorrect.">
            <a:extLst>
              <a:ext uri="{FF2B5EF4-FFF2-40B4-BE49-F238E27FC236}">
                <a16:creationId xmlns:a16="http://schemas.microsoft.com/office/drawing/2014/main" id="{14E33E17-DA3D-0DD6-025C-7536BEB1F595}"/>
              </a:ext>
            </a:extLst>
          </p:cNvPr>
          <p:cNvPicPr>
            <a:picLocks noChangeAspect="1"/>
          </p:cNvPicPr>
          <p:nvPr/>
        </p:nvPicPr>
        <p:blipFill>
          <a:blip r:embed="rId3"/>
          <a:srcRect r="-2" b="2042"/>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A5080028-5D01-B37F-3406-23F2CE124761}"/>
              </a:ext>
            </a:extLst>
          </p:cNvPr>
          <p:cNvSpPr>
            <a:spLocks noGrp="1"/>
          </p:cNvSpPr>
          <p:nvPr>
            <p:ph type="title"/>
          </p:nvPr>
        </p:nvSpPr>
        <p:spPr>
          <a:xfrm>
            <a:off x="448056" y="859536"/>
            <a:ext cx="4832802" cy="1243584"/>
          </a:xfrm>
        </p:spPr>
        <p:txBody>
          <a:bodyPr>
            <a:normAutofit/>
          </a:bodyPr>
          <a:lstStyle/>
          <a:p>
            <a:r>
              <a:rPr lang="en-GB" sz="2900"/>
              <a:t>Archers Brook SEMH School, Chester Road, Ellesmere Port	</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5456C57-3938-DB6E-990D-1067FAAB7265}"/>
              </a:ext>
            </a:extLst>
          </p:cNvPr>
          <p:cNvSpPr>
            <a:spLocks noGrp="1"/>
          </p:cNvSpPr>
          <p:nvPr>
            <p:ph idx="1"/>
          </p:nvPr>
        </p:nvSpPr>
        <p:spPr>
          <a:xfrm>
            <a:off x="448056" y="2512611"/>
            <a:ext cx="4832803" cy="3664351"/>
          </a:xfrm>
        </p:spPr>
        <p:txBody>
          <a:bodyPr vert="horz" lIns="91440" tIns="45720" rIns="91440" bIns="45720" rtlCol="0" anchor="t">
            <a:normAutofit lnSpcReduction="10000"/>
          </a:bodyPr>
          <a:lstStyle/>
          <a:p>
            <a:r>
              <a:rPr lang="en-GB" sz="2000"/>
              <a:t>Current Speed Limit 40 mph.</a:t>
            </a:r>
          </a:p>
          <a:p>
            <a:r>
              <a:rPr lang="en-GB" sz="2000"/>
              <a:t>Archers Brook is a Residential School which has a drive which leads onto the A41. Children are mostly dropped by vehicles on site.</a:t>
            </a:r>
            <a:endParaRPr lang="en-GB" sz="2000">
              <a:ea typeface="Calibri"/>
              <a:cs typeface="Calibri"/>
            </a:endParaRPr>
          </a:p>
          <a:p>
            <a:r>
              <a:rPr lang="en-GB" sz="2000"/>
              <a:t>Archers Brook was not assessed as part of the 20 mph project.</a:t>
            </a:r>
            <a:endParaRPr lang="en-GB" sz="2000">
              <a:ea typeface="Calibri"/>
              <a:cs typeface="Calibri"/>
            </a:endParaRPr>
          </a:p>
          <a:p>
            <a:r>
              <a:rPr lang="en-GB" sz="2000"/>
              <a:t>No personal injury collisions (PIC) in the last five years up to 13/08/24.</a:t>
            </a:r>
            <a:endParaRPr lang="en-GB" sz="2000">
              <a:ea typeface="Calibri"/>
              <a:cs typeface="Calibri"/>
            </a:endParaRPr>
          </a:p>
          <a:p>
            <a:r>
              <a:rPr lang="en-GB" sz="2000">
                <a:solidFill>
                  <a:srgbClr val="7030A0"/>
                </a:solidFill>
              </a:rPr>
              <a:t>No pedestrian facilities within the grounds. Speed limit to remain at 40 mph, no further action.</a:t>
            </a:r>
            <a:endParaRPr lang="en-GB" sz="2000">
              <a:solidFill>
                <a:srgbClr val="7030A0"/>
              </a:solidFill>
              <a:ea typeface="Calibri"/>
              <a:cs typeface="Calibri"/>
            </a:endParaRPr>
          </a:p>
          <a:p>
            <a:pPr marL="0" indent="0">
              <a:buNone/>
            </a:pPr>
            <a:endParaRPr lang="en-GB" sz="2000"/>
          </a:p>
        </p:txBody>
      </p:sp>
    </p:spTree>
    <p:extLst>
      <p:ext uri="{BB962C8B-B14F-4D97-AF65-F5344CB8AC3E}">
        <p14:creationId xmlns:p14="http://schemas.microsoft.com/office/powerpoint/2010/main" val="3611256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school&#10;&#10;AI-generated content may be incorrect.">
            <a:extLst>
              <a:ext uri="{FF2B5EF4-FFF2-40B4-BE49-F238E27FC236}">
                <a16:creationId xmlns:a16="http://schemas.microsoft.com/office/drawing/2014/main" id="{EADA1E33-DF5F-7AE1-7C53-DE9F7F9B7590}"/>
              </a:ext>
            </a:extLst>
          </p:cNvPr>
          <p:cNvPicPr>
            <a:picLocks noChangeAspect="1"/>
          </p:cNvPicPr>
          <p:nvPr/>
        </p:nvPicPr>
        <p:blipFill>
          <a:blip r:embed="rId2"/>
          <a:srcRect t="18737" r="-2" b="10703"/>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street with trees and houses&#10;&#10;AI-generated content may be incorrect.">
            <a:extLst>
              <a:ext uri="{FF2B5EF4-FFF2-40B4-BE49-F238E27FC236}">
                <a16:creationId xmlns:a16="http://schemas.microsoft.com/office/drawing/2014/main" id="{4EEA0CB8-388C-01DA-4F85-0AA9688D2E3F}"/>
              </a:ext>
            </a:extLst>
          </p:cNvPr>
          <p:cNvPicPr>
            <a:picLocks noChangeAspect="1"/>
          </p:cNvPicPr>
          <p:nvPr/>
        </p:nvPicPr>
        <p:blipFill>
          <a:blip r:embed="rId3"/>
          <a:srcRect r="-2" b="2560"/>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6B532618-C015-777E-059E-EBB87F339034}"/>
              </a:ext>
            </a:extLst>
          </p:cNvPr>
          <p:cNvSpPr>
            <a:spLocks noGrp="1"/>
          </p:cNvSpPr>
          <p:nvPr>
            <p:ph type="title"/>
          </p:nvPr>
        </p:nvSpPr>
        <p:spPr>
          <a:xfrm>
            <a:off x="448056" y="859536"/>
            <a:ext cx="4832802" cy="1243584"/>
          </a:xfrm>
        </p:spPr>
        <p:txBody>
          <a:bodyPr>
            <a:normAutofit/>
          </a:bodyPr>
          <a:lstStyle/>
          <a:p>
            <a:r>
              <a:rPr lang="en-GB" sz="2900"/>
              <a:t>Ashton Hayes Primary School, Church Road, Ashton Hayes</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C6D9FCCE-E00D-5BBB-14B2-E56298FC1AC6}"/>
              </a:ext>
            </a:extLst>
          </p:cNvPr>
          <p:cNvSpPr>
            <a:spLocks noGrp="1"/>
          </p:cNvSpPr>
          <p:nvPr>
            <p:ph idx="1"/>
          </p:nvPr>
        </p:nvSpPr>
        <p:spPr>
          <a:xfrm>
            <a:off x="322928" y="2465494"/>
            <a:ext cx="4832803" cy="3664351"/>
          </a:xfrm>
        </p:spPr>
        <p:txBody>
          <a:bodyPr vert="horz" lIns="91440" tIns="45720" rIns="91440" bIns="45720" rtlCol="0" anchor="t">
            <a:normAutofit/>
          </a:bodyPr>
          <a:lstStyle/>
          <a:p>
            <a:r>
              <a:rPr lang="en-GB" sz="2000"/>
              <a:t>Current Speed Limit 30 mph</a:t>
            </a:r>
            <a:endParaRPr lang="en-GB" sz="2000">
              <a:ea typeface="Calibri"/>
              <a:cs typeface="Calibri"/>
            </a:endParaRPr>
          </a:p>
          <a:p>
            <a:r>
              <a:rPr lang="en-GB" sz="2000"/>
              <a:t>Church Road was assessed as part of the 20 mph project where the lowest speed was assessed at 30.5 mph.</a:t>
            </a:r>
            <a:endParaRPr lang="en-GB" sz="2000">
              <a:ea typeface="Calibri"/>
              <a:cs typeface="Calibri"/>
            </a:endParaRPr>
          </a:p>
          <a:p>
            <a:r>
              <a:rPr lang="en-GB" sz="2000"/>
              <a:t>No personal injury collisions (PIC) in the last five years up to 13/08/24.</a:t>
            </a:r>
            <a:endParaRPr lang="en-GB" sz="2000">
              <a:ea typeface="Calibri"/>
              <a:cs typeface="Calibri"/>
            </a:endParaRPr>
          </a:p>
          <a:p>
            <a:r>
              <a:rPr lang="en-GB" sz="2000">
                <a:solidFill>
                  <a:srgbClr val="7030A0"/>
                </a:solidFill>
              </a:rPr>
              <a:t>Speed survey results 2025: 30.2 mph.</a:t>
            </a:r>
            <a:endParaRPr lang="en-GB" sz="2000">
              <a:solidFill>
                <a:srgbClr val="7030A0"/>
              </a:solidFill>
              <a:ea typeface="Calibri"/>
              <a:cs typeface="Calibri"/>
            </a:endParaRPr>
          </a:p>
          <a:p>
            <a:r>
              <a:rPr lang="en-GB" sz="2000">
                <a:solidFill>
                  <a:srgbClr val="7030A0"/>
                </a:solidFill>
              </a:rPr>
              <a:t>Advisory 20mph when lights are flashing</a:t>
            </a:r>
            <a:endParaRPr lang="en-GB" sz="2000">
              <a:solidFill>
                <a:srgbClr val="7030A0"/>
              </a:solidFill>
              <a:ea typeface="Calibri"/>
              <a:cs typeface="Calibri"/>
            </a:endParaRPr>
          </a:p>
          <a:p>
            <a:pPr marL="0" indent="0">
              <a:buNone/>
            </a:pPr>
            <a:endParaRPr lang="en-GB" sz="2000"/>
          </a:p>
        </p:txBody>
      </p:sp>
    </p:spTree>
    <p:extLst>
      <p:ext uri="{BB962C8B-B14F-4D97-AF65-F5344CB8AC3E}">
        <p14:creationId xmlns:p14="http://schemas.microsoft.com/office/powerpoint/2010/main" val="4114067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school&#10;&#10;AI-generated content may be incorrect.">
            <a:extLst>
              <a:ext uri="{FF2B5EF4-FFF2-40B4-BE49-F238E27FC236}">
                <a16:creationId xmlns:a16="http://schemas.microsoft.com/office/drawing/2014/main" id="{8EC289BD-B8BC-96AB-2485-9DE833D56BEB}"/>
              </a:ext>
            </a:extLst>
          </p:cNvPr>
          <p:cNvPicPr>
            <a:picLocks noChangeAspect="1"/>
          </p:cNvPicPr>
          <p:nvPr/>
        </p:nvPicPr>
        <p:blipFill>
          <a:blip r:embed="rId2"/>
          <a:srcRect t="31395" r="-2" b="649"/>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road with white arrows on it&#10;&#10;AI-generated content may be incorrect.">
            <a:extLst>
              <a:ext uri="{FF2B5EF4-FFF2-40B4-BE49-F238E27FC236}">
                <a16:creationId xmlns:a16="http://schemas.microsoft.com/office/drawing/2014/main" id="{948E7183-A6BE-2AB2-42B4-7B032524AABE}"/>
              </a:ext>
            </a:extLst>
          </p:cNvPr>
          <p:cNvPicPr>
            <a:picLocks noChangeAspect="1"/>
          </p:cNvPicPr>
          <p:nvPr/>
        </p:nvPicPr>
        <p:blipFill>
          <a:blip r:embed="rId3"/>
          <a:srcRect t="527" r="-2" b="2033"/>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3A2DBBA8-BEF3-DF91-3C7B-2B85794A9074}"/>
              </a:ext>
            </a:extLst>
          </p:cNvPr>
          <p:cNvSpPr>
            <a:spLocks noGrp="1"/>
          </p:cNvSpPr>
          <p:nvPr>
            <p:ph type="title"/>
          </p:nvPr>
        </p:nvSpPr>
        <p:spPr>
          <a:xfrm>
            <a:off x="448056" y="859536"/>
            <a:ext cx="4832802" cy="1243584"/>
          </a:xfrm>
        </p:spPr>
        <p:txBody>
          <a:bodyPr>
            <a:normAutofit/>
          </a:bodyPr>
          <a:lstStyle/>
          <a:p>
            <a:r>
              <a:rPr lang="en-GB" sz="3400"/>
              <a:t>Bishop Heber High School, Chester Road, Malpas</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A4765F0-7780-28B3-C738-161AE2EF8DF9}"/>
              </a:ext>
            </a:extLst>
          </p:cNvPr>
          <p:cNvSpPr>
            <a:spLocks noGrp="1"/>
          </p:cNvSpPr>
          <p:nvPr>
            <p:ph idx="1"/>
          </p:nvPr>
        </p:nvSpPr>
        <p:spPr>
          <a:xfrm>
            <a:off x="448056" y="2512611"/>
            <a:ext cx="4832803" cy="3664351"/>
          </a:xfrm>
        </p:spPr>
        <p:txBody>
          <a:bodyPr vert="horz" lIns="91440" tIns="45720" rIns="91440" bIns="45720" rtlCol="0" anchor="t">
            <a:normAutofit lnSpcReduction="10000"/>
          </a:bodyPr>
          <a:lstStyle/>
          <a:p>
            <a:r>
              <a:rPr lang="en-GB" sz="2000"/>
              <a:t>Current Speed Limit 30 mph</a:t>
            </a:r>
            <a:endParaRPr lang="en-GB" sz="2000">
              <a:ea typeface="Calibri"/>
              <a:cs typeface="Calibri"/>
            </a:endParaRPr>
          </a:p>
          <a:p>
            <a:r>
              <a:rPr lang="en-GB" sz="2000"/>
              <a:t>Church Road was assessed as part of the 20 mph project where the lowest speed was assessed at 31.7 mph.</a:t>
            </a:r>
            <a:endParaRPr lang="en-GB" sz="2000">
              <a:ea typeface="Calibri"/>
              <a:cs typeface="Calibri"/>
            </a:endParaRPr>
          </a:p>
          <a:p>
            <a:r>
              <a:rPr lang="en-GB" sz="2000"/>
              <a:t>1 </a:t>
            </a:r>
            <a:r>
              <a:rPr lang="en-GB" sz="2000">
                <a:solidFill>
                  <a:srgbClr val="00B050"/>
                </a:solidFill>
              </a:rPr>
              <a:t>slight</a:t>
            </a:r>
            <a:r>
              <a:rPr lang="en-GB" sz="2000"/>
              <a:t> personal injury collision (PIC) in the last five years up to 13/08/24.</a:t>
            </a:r>
            <a:endParaRPr lang="en-GB" sz="2000">
              <a:ea typeface="Calibri"/>
              <a:cs typeface="Calibri"/>
            </a:endParaRPr>
          </a:p>
          <a:p>
            <a:r>
              <a:rPr lang="en-GB" sz="2000">
                <a:solidFill>
                  <a:srgbClr val="00B050"/>
                </a:solidFill>
              </a:rPr>
              <a:t>Vehicle 1 (Car) collision with parked vehicles on Thursday 21 November 2019 at 17:30.</a:t>
            </a:r>
            <a:endParaRPr lang="en-GB" sz="2000">
              <a:solidFill>
                <a:srgbClr val="00B050"/>
              </a:solidFill>
              <a:ea typeface="Calibri"/>
              <a:cs typeface="Calibri"/>
            </a:endParaRPr>
          </a:p>
          <a:p>
            <a:r>
              <a:rPr lang="en-GB" sz="2000">
                <a:solidFill>
                  <a:srgbClr val="7030A0"/>
                </a:solidFill>
              </a:rPr>
              <a:t>Speed survey results 2025: 30.3 mph.</a:t>
            </a:r>
            <a:endParaRPr lang="en-GB" sz="2000">
              <a:solidFill>
                <a:srgbClr val="7030A0"/>
              </a:solidFill>
              <a:ea typeface="Calibri"/>
              <a:cs typeface="Calibri"/>
            </a:endParaRPr>
          </a:p>
          <a:p>
            <a:r>
              <a:rPr lang="en-GB" sz="2000">
                <a:solidFill>
                  <a:srgbClr val="7030A0"/>
                </a:solidFill>
              </a:rPr>
              <a:t>Advisory 20mph when lights are flashing</a:t>
            </a:r>
            <a:endParaRPr lang="en-GB" sz="2000">
              <a:solidFill>
                <a:srgbClr val="7030A0"/>
              </a:solidFill>
              <a:ea typeface="Calibri"/>
              <a:cs typeface="Calibri"/>
            </a:endParaRPr>
          </a:p>
          <a:p>
            <a:pPr marL="0" indent="0">
              <a:buNone/>
            </a:pPr>
            <a:endParaRPr lang="en-GB" sz="2000">
              <a:solidFill>
                <a:srgbClr val="7030A0"/>
              </a:solidFill>
            </a:endParaRPr>
          </a:p>
          <a:p>
            <a:endParaRPr lang="en-GB" sz="2000">
              <a:solidFill>
                <a:srgbClr val="00B050"/>
              </a:solidFill>
            </a:endParaRPr>
          </a:p>
          <a:p>
            <a:endParaRPr lang="en-GB" sz="2000">
              <a:solidFill>
                <a:srgbClr val="00B050"/>
              </a:solidFill>
            </a:endParaRPr>
          </a:p>
          <a:p>
            <a:pPr marL="0" indent="0">
              <a:buNone/>
            </a:pPr>
            <a:endParaRPr lang="en-GB" sz="2000"/>
          </a:p>
        </p:txBody>
      </p:sp>
      <p:sp>
        <p:nvSpPr>
          <p:cNvPr id="7" name="TextBox 6">
            <a:extLst>
              <a:ext uri="{FF2B5EF4-FFF2-40B4-BE49-F238E27FC236}">
                <a16:creationId xmlns:a16="http://schemas.microsoft.com/office/drawing/2014/main" id="{535620EE-C3D0-A7B7-7383-B8FD439ECEE0}"/>
              </a:ext>
            </a:extLst>
          </p:cNvPr>
          <p:cNvSpPr txBox="1"/>
          <p:nvPr/>
        </p:nvSpPr>
        <p:spPr>
          <a:xfrm>
            <a:off x="243840" y="198120"/>
            <a:ext cx="206433" cy="148244"/>
          </a:xfrm>
          <a:prstGeom prst="rect">
            <a:avLst/>
          </a:prstGeom>
          <a:solidFill>
            <a:schemeClr val="accent2">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1156579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hite car parked on a street&#10;&#10;AI-generated content may be incorrect.">
            <a:extLst>
              <a:ext uri="{FF2B5EF4-FFF2-40B4-BE49-F238E27FC236}">
                <a16:creationId xmlns:a16="http://schemas.microsoft.com/office/drawing/2014/main" id="{E746664E-C340-4B66-9A79-DC23317E56E8}"/>
              </a:ext>
            </a:extLst>
          </p:cNvPr>
          <p:cNvPicPr>
            <a:picLocks noChangeAspect="1"/>
          </p:cNvPicPr>
          <p:nvPr/>
        </p:nvPicPr>
        <p:blipFill>
          <a:blip r:embed="rId2"/>
          <a:srcRect r="-2" b="1518"/>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4" name="Picture 3" descr="A map with a location pin&#10;&#10;AI-generated content may be incorrect.">
            <a:extLst>
              <a:ext uri="{FF2B5EF4-FFF2-40B4-BE49-F238E27FC236}">
                <a16:creationId xmlns:a16="http://schemas.microsoft.com/office/drawing/2014/main" id="{8319ABD2-8194-F235-0533-FA8F95F00743}"/>
              </a:ext>
            </a:extLst>
          </p:cNvPr>
          <p:cNvPicPr>
            <a:picLocks noChangeAspect="1"/>
          </p:cNvPicPr>
          <p:nvPr/>
        </p:nvPicPr>
        <p:blipFill>
          <a:blip r:embed="rId3"/>
          <a:srcRect t="14266" r="-2" b="15976"/>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C281CDC0-988D-9FCB-58F7-F5A9B0C358DC}"/>
              </a:ext>
            </a:extLst>
          </p:cNvPr>
          <p:cNvSpPr>
            <a:spLocks noGrp="1"/>
          </p:cNvSpPr>
          <p:nvPr>
            <p:ph type="title"/>
          </p:nvPr>
        </p:nvSpPr>
        <p:spPr>
          <a:xfrm>
            <a:off x="448056" y="859536"/>
            <a:ext cx="4832802" cy="1243584"/>
          </a:xfrm>
        </p:spPr>
        <p:txBody>
          <a:bodyPr>
            <a:normAutofit/>
          </a:bodyPr>
          <a:lstStyle/>
          <a:p>
            <a:r>
              <a:rPr lang="en-GB" sz="3400"/>
              <a:t>Byley Primary School, Moss Lane, Byley</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017C034-FC86-8ECB-842D-23B22EC967C3}"/>
              </a:ext>
            </a:extLst>
          </p:cNvPr>
          <p:cNvSpPr>
            <a:spLocks noGrp="1"/>
          </p:cNvSpPr>
          <p:nvPr>
            <p:ph idx="1"/>
          </p:nvPr>
        </p:nvSpPr>
        <p:spPr>
          <a:xfrm>
            <a:off x="390329" y="2535701"/>
            <a:ext cx="4936711" cy="3641261"/>
          </a:xfrm>
        </p:spPr>
        <p:txBody>
          <a:bodyPr vert="horz" lIns="91440" tIns="45720" rIns="91440" bIns="45720" rtlCol="0" anchor="t">
            <a:normAutofit lnSpcReduction="10000"/>
          </a:bodyPr>
          <a:lstStyle/>
          <a:p>
            <a:r>
              <a:rPr lang="en-GB" sz="2000"/>
              <a:t>Current Speed Limit 30 mph</a:t>
            </a:r>
            <a:endParaRPr lang="en-GB" sz="2000">
              <a:ea typeface="Calibri"/>
              <a:cs typeface="Calibri"/>
            </a:endParaRPr>
          </a:p>
          <a:p>
            <a:r>
              <a:rPr lang="en-GB" sz="2000"/>
              <a:t>Church Road was assessed as part of the 20 mph project where the lowest speed was assessed at 33 mph.</a:t>
            </a:r>
            <a:endParaRPr lang="en-GB" sz="2000">
              <a:ea typeface="Calibri"/>
              <a:cs typeface="Calibri"/>
            </a:endParaRPr>
          </a:p>
          <a:p>
            <a:r>
              <a:rPr lang="en-GB" sz="2000"/>
              <a:t>Some parents park in the village hall carpark and walk to the school along Moss Lane.</a:t>
            </a:r>
            <a:endParaRPr lang="en-GB" sz="2000">
              <a:ea typeface="Calibri"/>
              <a:cs typeface="Calibri"/>
            </a:endParaRPr>
          </a:p>
          <a:p>
            <a:r>
              <a:rPr lang="en-GB" sz="2000"/>
              <a:t>No personal injury collisions (PIC) in the last five years up to 13/08/24.</a:t>
            </a:r>
            <a:endParaRPr lang="en-GB" sz="2000">
              <a:ea typeface="Calibri"/>
              <a:cs typeface="Calibri"/>
            </a:endParaRPr>
          </a:p>
          <a:p>
            <a:r>
              <a:rPr lang="en-GB" sz="2000">
                <a:solidFill>
                  <a:srgbClr val="7030A0"/>
                </a:solidFill>
              </a:rPr>
              <a:t>Speed survey results 2025: 29.8 mph.</a:t>
            </a:r>
            <a:endParaRPr lang="en-GB" sz="2000">
              <a:solidFill>
                <a:srgbClr val="7030A0"/>
              </a:solidFill>
              <a:ea typeface="Calibri"/>
              <a:cs typeface="Calibri"/>
            </a:endParaRPr>
          </a:p>
          <a:p>
            <a:r>
              <a:rPr lang="en-GB" sz="2000">
                <a:solidFill>
                  <a:srgbClr val="7030A0"/>
                </a:solidFill>
              </a:rPr>
              <a:t>Signed 20mph to be progress.</a:t>
            </a:r>
            <a:endParaRPr lang="en-GB" sz="2000">
              <a:solidFill>
                <a:srgbClr val="7030A0"/>
              </a:solidFill>
              <a:ea typeface="Calibri"/>
              <a:cs typeface="Calibri"/>
            </a:endParaRPr>
          </a:p>
          <a:p>
            <a:endParaRPr lang="en-GB" sz="2000"/>
          </a:p>
          <a:p>
            <a:pPr marL="0" indent="0">
              <a:buNone/>
            </a:pPr>
            <a:endParaRPr lang="en-GB" sz="2000"/>
          </a:p>
          <a:p>
            <a:pPr marL="0" indent="0">
              <a:buNone/>
            </a:pPr>
            <a:endParaRPr lang="en-GB" sz="2000"/>
          </a:p>
        </p:txBody>
      </p:sp>
      <p:sp>
        <p:nvSpPr>
          <p:cNvPr id="7" name="TextBox 6">
            <a:extLst>
              <a:ext uri="{FF2B5EF4-FFF2-40B4-BE49-F238E27FC236}">
                <a16:creationId xmlns:a16="http://schemas.microsoft.com/office/drawing/2014/main" id="{3C69F367-055B-CB61-F1A4-AE2102D70248}"/>
              </a:ext>
            </a:extLst>
          </p:cNvPr>
          <p:cNvSpPr txBox="1"/>
          <p:nvPr/>
        </p:nvSpPr>
        <p:spPr>
          <a:xfrm>
            <a:off x="243840" y="198120"/>
            <a:ext cx="206433" cy="148244"/>
          </a:xfrm>
          <a:prstGeom prst="rect">
            <a:avLst/>
          </a:prstGeom>
          <a:solidFill>
            <a:schemeClr val="accent2">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3713507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road with grass and trees&#10;&#10;AI-generated content may be incorrect.">
            <a:extLst>
              <a:ext uri="{FF2B5EF4-FFF2-40B4-BE49-F238E27FC236}">
                <a16:creationId xmlns:a16="http://schemas.microsoft.com/office/drawing/2014/main" id="{759C9CD7-77BC-4B15-0B7C-A2751A1F4C41}"/>
              </a:ext>
            </a:extLst>
          </p:cNvPr>
          <p:cNvPicPr>
            <a:picLocks noChangeAspect="1"/>
          </p:cNvPicPr>
          <p:nvPr/>
        </p:nvPicPr>
        <p:blipFill>
          <a:blip r:embed="rId2"/>
          <a:srcRect t="2389" r="-2" b="7777"/>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4" name="Picture 3" descr="A map of a city&#10;&#10;AI-generated content may be incorrect.">
            <a:extLst>
              <a:ext uri="{FF2B5EF4-FFF2-40B4-BE49-F238E27FC236}">
                <a16:creationId xmlns:a16="http://schemas.microsoft.com/office/drawing/2014/main" id="{A1241580-5E5E-E53F-1BA8-5DC538F26B0F}"/>
              </a:ext>
            </a:extLst>
          </p:cNvPr>
          <p:cNvPicPr>
            <a:picLocks noChangeAspect="1"/>
          </p:cNvPicPr>
          <p:nvPr/>
        </p:nvPicPr>
        <p:blipFill rotWithShape="1">
          <a:blip r:embed="rId3"/>
          <a:srcRect t="17822" r="-2" b="13717"/>
          <a:stretch/>
        </p:blipFill>
        <p:spPr bwMode="auto">
          <a:xfrm>
            <a:off x="4883025" y="3493008"/>
            <a:ext cx="7308975" cy="336498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a:extLst>
            <a:ext uri="{53640926-AAD7-44D8-BBD7-CCE9431645EC}">
              <a14:shadowObscured xmlns:a14="http://schemas.microsoft.com/office/drawing/2010/main"/>
            </a:ext>
          </a:extLst>
        </p:spPr>
      </p:pic>
      <p:sp useBgFill="1">
        <p:nvSpPr>
          <p:cNvPr id="42" name="Freeform: Shape 4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4" name="Freeform: Shape 4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984ACEE8-324E-0207-9C03-056643B5C966}"/>
              </a:ext>
            </a:extLst>
          </p:cNvPr>
          <p:cNvSpPr>
            <a:spLocks noGrp="1"/>
          </p:cNvSpPr>
          <p:nvPr>
            <p:ph type="title"/>
          </p:nvPr>
        </p:nvSpPr>
        <p:spPr>
          <a:xfrm>
            <a:off x="448056" y="859536"/>
            <a:ext cx="4832802" cy="1243584"/>
          </a:xfrm>
        </p:spPr>
        <p:txBody>
          <a:bodyPr>
            <a:normAutofit/>
          </a:bodyPr>
          <a:lstStyle/>
          <a:p>
            <a:r>
              <a:rPr lang="en-GB" sz="2600"/>
              <a:t>Cheshire College, South and West Ellesmere Port Campus, Sutton Way, Ellesmere Port</a:t>
            </a:r>
          </a:p>
        </p:txBody>
      </p:sp>
      <p:sp>
        <p:nvSpPr>
          <p:cNvPr id="46" name="Rectangle 4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48" name="Rectangle 4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AEF085B-A05C-D4AC-57D1-202B055A82FD}"/>
              </a:ext>
            </a:extLst>
          </p:cNvPr>
          <p:cNvSpPr>
            <a:spLocks noGrp="1"/>
          </p:cNvSpPr>
          <p:nvPr>
            <p:ph idx="1"/>
          </p:nvPr>
        </p:nvSpPr>
        <p:spPr>
          <a:xfrm>
            <a:off x="448056" y="2512611"/>
            <a:ext cx="4832803" cy="3664351"/>
          </a:xfrm>
        </p:spPr>
        <p:txBody>
          <a:bodyPr vert="horz" lIns="91440" tIns="45720" rIns="91440" bIns="45720" rtlCol="0" anchor="t">
            <a:normAutofit fontScale="92500" lnSpcReduction="20000"/>
          </a:bodyPr>
          <a:lstStyle/>
          <a:p>
            <a:r>
              <a:rPr lang="en-GB" sz="1700"/>
              <a:t>Current Speed Limit on Sutton Way is 30 mph.</a:t>
            </a:r>
            <a:endParaRPr lang="en-GB" sz="1700">
              <a:ea typeface="Calibri"/>
              <a:cs typeface="Calibri"/>
            </a:endParaRPr>
          </a:p>
          <a:p>
            <a:r>
              <a:rPr lang="en-GB" sz="1700"/>
              <a:t>Colleges were not assessed as part of the 20 mph project.</a:t>
            </a:r>
            <a:endParaRPr lang="en-GB" sz="1700">
              <a:ea typeface="Calibri"/>
              <a:cs typeface="Calibri"/>
            </a:endParaRPr>
          </a:p>
          <a:p>
            <a:r>
              <a:rPr lang="en-GB" sz="1700"/>
              <a:t>Ellesmere Port Academy has pedestrian entrances on Sutton Way also.</a:t>
            </a:r>
            <a:endParaRPr lang="en-GB" sz="1700">
              <a:ea typeface="Calibri"/>
              <a:cs typeface="Calibri"/>
            </a:endParaRPr>
          </a:p>
          <a:p>
            <a:r>
              <a:rPr lang="en-GB" sz="1700"/>
              <a:t>2</a:t>
            </a:r>
            <a:r>
              <a:rPr lang="en-GB" sz="1700">
                <a:solidFill>
                  <a:srgbClr val="00B050"/>
                </a:solidFill>
              </a:rPr>
              <a:t> slight </a:t>
            </a:r>
            <a:r>
              <a:rPr lang="en-GB" sz="1700"/>
              <a:t>personal injury collisions (PIC) in the last five years up to 13/08/2024. </a:t>
            </a:r>
            <a:endParaRPr lang="en-GB" sz="1700">
              <a:ea typeface="Calibri"/>
              <a:cs typeface="Calibri"/>
            </a:endParaRPr>
          </a:p>
          <a:p>
            <a:r>
              <a:rPr lang="en-GB" sz="1700">
                <a:solidFill>
                  <a:srgbClr val="00B050"/>
                </a:solidFill>
              </a:rPr>
              <a:t>Sutton Way Vehicle 1 (Pedal Cycle) going ahead collides with Vehicle 2 (Car) which was moving off on Tuesday 11 May 2021.</a:t>
            </a:r>
            <a:endParaRPr lang="en-GB" sz="1700">
              <a:solidFill>
                <a:srgbClr val="00B050"/>
              </a:solidFill>
              <a:ea typeface="Calibri"/>
              <a:cs typeface="Calibri"/>
            </a:endParaRPr>
          </a:p>
          <a:p>
            <a:r>
              <a:rPr lang="en-GB" sz="1700">
                <a:solidFill>
                  <a:srgbClr val="00B050"/>
                </a:solidFill>
              </a:rPr>
              <a:t>Sutton Way Vehicle 1 (Car) collides with pedestrian on Friday 11 March 2022.</a:t>
            </a:r>
            <a:endParaRPr lang="en-GB" sz="1700">
              <a:solidFill>
                <a:srgbClr val="00B050"/>
              </a:solidFill>
              <a:ea typeface="Calibri"/>
              <a:cs typeface="Calibri"/>
            </a:endParaRPr>
          </a:p>
          <a:p>
            <a:r>
              <a:rPr lang="en-GB" sz="1800">
                <a:solidFill>
                  <a:srgbClr val="7030A0"/>
                </a:solidFill>
              </a:rPr>
              <a:t>Speed survey results 2025: 28.7 mph.</a:t>
            </a:r>
            <a:endParaRPr lang="en-GB" sz="1800">
              <a:solidFill>
                <a:srgbClr val="7030A0"/>
              </a:solidFill>
              <a:ea typeface="Calibri"/>
              <a:cs typeface="Calibri"/>
            </a:endParaRPr>
          </a:p>
          <a:p>
            <a:r>
              <a:rPr lang="en-GB" sz="2100">
                <a:solidFill>
                  <a:srgbClr val="7030A0"/>
                </a:solidFill>
              </a:rPr>
              <a:t>Signed 20mph to be progress</a:t>
            </a:r>
            <a:endParaRPr lang="en-GB" sz="2100">
              <a:solidFill>
                <a:srgbClr val="7030A0"/>
              </a:solidFill>
              <a:ea typeface="Calibri"/>
              <a:cs typeface="Calibri"/>
            </a:endParaRPr>
          </a:p>
          <a:p>
            <a:endParaRPr lang="en-GB" sz="1700">
              <a:solidFill>
                <a:srgbClr val="00B050"/>
              </a:solidFill>
            </a:endParaRPr>
          </a:p>
          <a:p>
            <a:pPr marL="0" indent="0">
              <a:buNone/>
            </a:pPr>
            <a:endParaRPr lang="en-GB" sz="1700"/>
          </a:p>
          <a:p>
            <a:endParaRPr lang="en-GB" sz="1700"/>
          </a:p>
          <a:p>
            <a:endParaRPr lang="en-GB" sz="1700"/>
          </a:p>
        </p:txBody>
      </p:sp>
    </p:spTree>
    <p:extLst>
      <p:ext uri="{BB962C8B-B14F-4D97-AF65-F5344CB8AC3E}">
        <p14:creationId xmlns:p14="http://schemas.microsoft.com/office/powerpoint/2010/main" val="3713368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school&#10;&#10;AI-generated content may be incorrect.">
            <a:extLst>
              <a:ext uri="{FF2B5EF4-FFF2-40B4-BE49-F238E27FC236}">
                <a16:creationId xmlns:a16="http://schemas.microsoft.com/office/drawing/2014/main" id="{A298F28D-2FC2-499D-4BFD-5839E4DB54EA}"/>
              </a:ext>
            </a:extLst>
          </p:cNvPr>
          <p:cNvPicPr>
            <a:picLocks noChangeAspect="1"/>
          </p:cNvPicPr>
          <p:nvPr/>
        </p:nvPicPr>
        <p:blipFill>
          <a:blip r:embed="rId2"/>
          <a:srcRect t="19199" r="-2" b="11567"/>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Cars on a road with trees and bushes&#10;&#10;AI-generated content may be incorrect.">
            <a:extLst>
              <a:ext uri="{FF2B5EF4-FFF2-40B4-BE49-F238E27FC236}">
                <a16:creationId xmlns:a16="http://schemas.microsoft.com/office/drawing/2014/main" id="{4BAC510C-0FFA-D4F5-52A2-F64101A29089}"/>
              </a:ext>
            </a:extLst>
          </p:cNvPr>
          <p:cNvPicPr>
            <a:picLocks noChangeAspect="1"/>
          </p:cNvPicPr>
          <p:nvPr/>
        </p:nvPicPr>
        <p:blipFill>
          <a:blip r:embed="rId3"/>
          <a:srcRect t="1963" r="-2" b="1111"/>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D514146F-A764-CBAE-CF6E-BF53B6BCF333}"/>
              </a:ext>
            </a:extLst>
          </p:cNvPr>
          <p:cNvSpPr>
            <a:spLocks noGrp="1"/>
          </p:cNvSpPr>
          <p:nvPr>
            <p:ph type="title"/>
          </p:nvPr>
        </p:nvSpPr>
        <p:spPr>
          <a:xfrm>
            <a:off x="448056" y="859536"/>
            <a:ext cx="4832802" cy="1243584"/>
          </a:xfrm>
        </p:spPr>
        <p:txBody>
          <a:bodyPr>
            <a:normAutofit/>
          </a:bodyPr>
          <a:lstStyle/>
          <a:p>
            <a:r>
              <a:rPr lang="en-GB" sz="2600"/>
              <a:t>Clutton Church of England Primary School, A534 Broxton Road, Clutton</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2563D83-FDC9-2514-6943-8A7C35B01384}"/>
              </a:ext>
            </a:extLst>
          </p:cNvPr>
          <p:cNvSpPr>
            <a:spLocks noGrp="1"/>
          </p:cNvSpPr>
          <p:nvPr>
            <p:ph idx="1"/>
          </p:nvPr>
        </p:nvSpPr>
        <p:spPr>
          <a:xfrm>
            <a:off x="448056" y="2512611"/>
            <a:ext cx="4832803" cy="3664351"/>
          </a:xfrm>
        </p:spPr>
        <p:txBody>
          <a:bodyPr vert="horz" lIns="91440" tIns="45720" rIns="91440" bIns="45720" rtlCol="0" anchor="t">
            <a:normAutofit fontScale="92500" lnSpcReduction="10000"/>
          </a:bodyPr>
          <a:lstStyle/>
          <a:p>
            <a:r>
              <a:rPr lang="en-GB" sz="2000"/>
              <a:t>Current Speed Limit on the A534 is 40 mph</a:t>
            </a:r>
            <a:endParaRPr lang="en-GB" sz="2000">
              <a:ea typeface="Calibri"/>
              <a:cs typeface="Calibri"/>
            </a:endParaRPr>
          </a:p>
          <a:p>
            <a:r>
              <a:rPr lang="en-GB" sz="2000"/>
              <a:t>A534 Broxton was assessed as part of the 20 mph project where the lowest speed was assessed at 42.1 mph.</a:t>
            </a:r>
          </a:p>
          <a:p>
            <a:r>
              <a:rPr lang="en-GB" sz="2000"/>
              <a:t>The entrance to this school is at the rear of the school on Lower Hall Lane. Lower Hall Lane is already 20 mph.  </a:t>
            </a:r>
          </a:p>
          <a:p>
            <a:r>
              <a:rPr lang="en-GB" sz="2000"/>
              <a:t>No personal injury collisions (PIC) in the last five years up to 13/08/24.	</a:t>
            </a:r>
          </a:p>
          <a:p>
            <a:r>
              <a:rPr lang="en-GB" sz="2000">
                <a:solidFill>
                  <a:srgbClr val="7030A0"/>
                </a:solidFill>
              </a:rPr>
              <a:t>Speed survey results 2025: 36.3 mph.</a:t>
            </a:r>
            <a:endParaRPr lang="en-GB" sz="2000">
              <a:solidFill>
                <a:srgbClr val="7030A0"/>
              </a:solidFill>
              <a:ea typeface="Calibri"/>
              <a:cs typeface="Calibri"/>
            </a:endParaRPr>
          </a:p>
          <a:p>
            <a:r>
              <a:rPr lang="en-GB" sz="2000">
                <a:solidFill>
                  <a:srgbClr val="7030A0"/>
                </a:solidFill>
              </a:rPr>
              <a:t>Does not meet a 30mph criteria further investigation required.</a:t>
            </a:r>
            <a:endParaRPr lang="en-GB" sz="2000">
              <a:solidFill>
                <a:srgbClr val="7030A0"/>
              </a:solidFill>
              <a:ea typeface="Calibri"/>
              <a:cs typeface="Calibri"/>
            </a:endParaRPr>
          </a:p>
          <a:p>
            <a:pPr marL="0" indent="0">
              <a:buNone/>
            </a:pPr>
            <a:endParaRPr lang="en-GB" sz="2000"/>
          </a:p>
          <a:p>
            <a:pPr marL="0" indent="0">
              <a:buNone/>
            </a:pPr>
            <a:endParaRPr lang="en-GB" sz="2000"/>
          </a:p>
          <a:p>
            <a:pPr marL="0" indent="0">
              <a:buNone/>
            </a:pPr>
            <a:endParaRPr lang="en-GB" sz="2000"/>
          </a:p>
        </p:txBody>
      </p:sp>
    </p:spTree>
    <p:extLst>
      <p:ext uri="{BB962C8B-B14F-4D97-AF65-F5344CB8AC3E}">
        <p14:creationId xmlns:p14="http://schemas.microsoft.com/office/powerpoint/2010/main" val="3386650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map of a school&#10;&#10;AI-generated content may be incorrect.">
            <a:extLst>
              <a:ext uri="{FF2B5EF4-FFF2-40B4-BE49-F238E27FC236}">
                <a16:creationId xmlns:a16="http://schemas.microsoft.com/office/drawing/2014/main" id="{ABB47F6F-FA5B-8F35-FE73-A261E5495526}"/>
              </a:ext>
            </a:extLst>
          </p:cNvPr>
          <p:cNvPicPr>
            <a:picLocks noChangeAspect="1"/>
          </p:cNvPicPr>
          <p:nvPr/>
        </p:nvPicPr>
        <p:blipFill>
          <a:blip r:embed="rId2"/>
          <a:srcRect t="11955" r="-2" b="17485"/>
          <a:stretch/>
        </p:blipFill>
        <p:spPr>
          <a:xfrm>
            <a:off x="4883025" y="10"/>
            <a:ext cx="7308975" cy="3492998"/>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7" name="Picture 6" descr="A road with trees and bushes&#10;&#10;AI-generated content may be incorrect.">
            <a:extLst>
              <a:ext uri="{FF2B5EF4-FFF2-40B4-BE49-F238E27FC236}">
                <a16:creationId xmlns:a16="http://schemas.microsoft.com/office/drawing/2014/main" id="{BF661F08-2E57-4A50-7A79-DDEE6ED68488}"/>
              </a:ext>
            </a:extLst>
          </p:cNvPr>
          <p:cNvPicPr>
            <a:picLocks noChangeAspect="1"/>
          </p:cNvPicPr>
          <p:nvPr/>
        </p:nvPicPr>
        <p:blipFill>
          <a:blip r:embed="rId3"/>
          <a:srcRect r="-2" b="2560"/>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57" name="Freeform: Shape 56">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9" name="Freeform: Shape 58">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12084B68-3160-A51E-E01D-1815E4CA899B}"/>
              </a:ext>
            </a:extLst>
          </p:cNvPr>
          <p:cNvSpPr>
            <a:spLocks noGrp="1"/>
          </p:cNvSpPr>
          <p:nvPr>
            <p:ph type="title"/>
          </p:nvPr>
        </p:nvSpPr>
        <p:spPr>
          <a:xfrm>
            <a:off x="448056" y="859536"/>
            <a:ext cx="4832802" cy="1243584"/>
          </a:xfrm>
        </p:spPr>
        <p:txBody>
          <a:bodyPr>
            <a:normAutofit/>
          </a:bodyPr>
          <a:lstStyle/>
          <a:p>
            <a:r>
              <a:rPr lang="en-GB" sz="2600"/>
              <a:t>Cransley School, Belmont Hall, </a:t>
            </a:r>
            <a:br>
              <a:rPr lang="en-GB" sz="2600"/>
            </a:br>
            <a:r>
              <a:rPr lang="en-GB" sz="2600"/>
              <a:t>A559 Warrington Road, Great Budworth</a:t>
            </a:r>
          </a:p>
        </p:txBody>
      </p:sp>
      <p:sp>
        <p:nvSpPr>
          <p:cNvPr id="61" name="Rectangle 60">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63" name="Rectangle 62">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36D3874-76F1-0C0D-33F0-67862B11FAEB}"/>
              </a:ext>
            </a:extLst>
          </p:cNvPr>
          <p:cNvSpPr>
            <a:spLocks noGrp="1"/>
          </p:cNvSpPr>
          <p:nvPr>
            <p:ph idx="1"/>
          </p:nvPr>
        </p:nvSpPr>
        <p:spPr>
          <a:xfrm>
            <a:off x="448056" y="2512611"/>
            <a:ext cx="4832803" cy="3664351"/>
          </a:xfrm>
        </p:spPr>
        <p:txBody>
          <a:bodyPr vert="horz" lIns="91440" tIns="45720" rIns="91440" bIns="45720" rtlCol="0" anchor="t">
            <a:normAutofit fontScale="85000" lnSpcReduction="20000"/>
          </a:bodyPr>
          <a:lstStyle/>
          <a:p>
            <a:r>
              <a:rPr lang="en-GB" sz="2000"/>
              <a:t>Current Speed Limit on the A559 Warrington Road is 50 mph.</a:t>
            </a:r>
            <a:endParaRPr lang="en-GB" sz="2000">
              <a:ea typeface="Calibri"/>
              <a:cs typeface="Calibri"/>
            </a:endParaRPr>
          </a:p>
          <a:p>
            <a:r>
              <a:rPr lang="en-GB" sz="2000"/>
              <a:t>There is also an entrance on Belmont Road where the current speed limit is 60 mph. </a:t>
            </a:r>
            <a:endParaRPr lang="en-GB" sz="2000">
              <a:ea typeface="Calibri"/>
              <a:cs typeface="Calibri"/>
            </a:endParaRPr>
          </a:p>
          <a:p>
            <a:r>
              <a:rPr lang="en-GB" sz="2000"/>
              <a:t>This school was not assessed as part of the 20 mph project.</a:t>
            </a:r>
            <a:endParaRPr lang="en-GB" sz="2000">
              <a:ea typeface="Calibri"/>
              <a:cs typeface="Calibri"/>
            </a:endParaRPr>
          </a:p>
          <a:p>
            <a:r>
              <a:rPr lang="en-GB" sz="2000"/>
              <a:t>Speed limit on the </a:t>
            </a:r>
            <a:r>
              <a:rPr lang="en-GB" sz="2000" err="1"/>
              <a:t>Cransley</a:t>
            </a:r>
            <a:r>
              <a:rPr lang="en-GB" sz="2000"/>
              <a:t> School Estate is 10 mph.</a:t>
            </a:r>
            <a:endParaRPr lang="en-GB" sz="2000">
              <a:ea typeface="Calibri"/>
              <a:cs typeface="Calibri"/>
            </a:endParaRPr>
          </a:p>
          <a:p>
            <a:r>
              <a:rPr lang="en-GB" sz="2000"/>
              <a:t>No personal injury collisions (PIC) in the last five years up to 13/08/24. On A559, Pole Lane or Belmont Road.</a:t>
            </a:r>
            <a:endParaRPr lang="en-GB" sz="2000">
              <a:ea typeface="Calibri"/>
              <a:cs typeface="Calibri"/>
            </a:endParaRPr>
          </a:p>
          <a:p>
            <a:r>
              <a:rPr lang="en-GB" sz="2000">
                <a:solidFill>
                  <a:srgbClr val="7030A0"/>
                </a:solidFill>
              </a:rPr>
              <a:t>Speed limit on A559 to remain at 50 mph.</a:t>
            </a:r>
            <a:endParaRPr lang="en-GB" sz="2000">
              <a:solidFill>
                <a:srgbClr val="7030A0"/>
              </a:solidFill>
              <a:ea typeface="Calibri"/>
              <a:cs typeface="Calibri"/>
            </a:endParaRPr>
          </a:p>
          <a:p>
            <a:r>
              <a:rPr lang="en-GB" sz="2000">
                <a:solidFill>
                  <a:srgbClr val="7030A0"/>
                </a:solidFill>
              </a:rPr>
              <a:t>No pedestrian facilities within grounds. No further action.</a:t>
            </a:r>
            <a:endParaRPr lang="en-GB" sz="2000">
              <a:solidFill>
                <a:srgbClr val="7030A0"/>
              </a:solidFill>
              <a:ea typeface="Calibri"/>
              <a:cs typeface="Calibri"/>
            </a:endParaRPr>
          </a:p>
          <a:p>
            <a:endParaRPr lang="en-GB" sz="2000"/>
          </a:p>
          <a:p>
            <a:pPr marL="0" indent="0">
              <a:buNone/>
            </a:pPr>
            <a:endParaRPr lang="en-GB" sz="2000"/>
          </a:p>
          <a:p>
            <a:pPr marL="0" indent="0">
              <a:buNone/>
            </a:pPr>
            <a:endParaRPr lang="en-GB" sz="2000"/>
          </a:p>
          <a:p>
            <a:pPr marL="0" indent="0">
              <a:buNone/>
            </a:pPr>
            <a:endParaRPr lang="en-GB" sz="2000"/>
          </a:p>
          <a:p>
            <a:pPr marL="0" indent="0">
              <a:buNone/>
            </a:pPr>
            <a:endParaRPr lang="en-GB" sz="2000"/>
          </a:p>
        </p:txBody>
      </p:sp>
    </p:spTree>
    <p:extLst>
      <p:ext uri="{BB962C8B-B14F-4D97-AF65-F5344CB8AC3E}">
        <p14:creationId xmlns:p14="http://schemas.microsoft.com/office/powerpoint/2010/main" val="1427334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city&#10;&#10;AI-generated content may be incorrect.">
            <a:extLst>
              <a:ext uri="{FF2B5EF4-FFF2-40B4-BE49-F238E27FC236}">
                <a16:creationId xmlns:a16="http://schemas.microsoft.com/office/drawing/2014/main" id="{829DD587-4DA0-7686-F8F8-BBC17B492413}"/>
              </a:ext>
            </a:extLst>
          </p:cNvPr>
          <p:cNvPicPr>
            <a:picLocks noChangeAspect="1"/>
          </p:cNvPicPr>
          <p:nvPr/>
        </p:nvPicPr>
        <p:blipFill>
          <a:blip r:embed="rId2"/>
          <a:srcRect t="28279" r="-2" b="2747"/>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road with a sign on it&#10;&#10;AI-generated content may be incorrect.">
            <a:extLst>
              <a:ext uri="{FF2B5EF4-FFF2-40B4-BE49-F238E27FC236}">
                <a16:creationId xmlns:a16="http://schemas.microsoft.com/office/drawing/2014/main" id="{31C8C722-64FB-F89C-74A9-047F3DA2467A}"/>
              </a:ext>
            </a:extLst>
          </p:cNvPr>
          <p:cNvPicPr>
            <a:picLocks noChangeAspect="1"/>
          </p:cNvPicPr>
          <p:nvPr/>
        </p:nvPicPr>
        <p:blipFill>
          <a:blip r:embed="rId3"/>
          <a:srcRect r="-2" b="3073"/>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CAFBB5DB-0C18-033F-02FC-C79D706CB18F}"/>
              </a:ext>
            </a:extLst>
          </p:cNvPr>
          <p:cNvSpPr>
            <a:spLocks noGrp="1"/>
          </p:cNvSpPr>
          <p:nvPr>
            <p:ph type="title"/>
          </p:nvPr>
        </p:nvSpPr>
        <p:spPr>
          <a:xfrm>
            <a:off x="448056" y="859536"/>
            <a:ext cx="4832802" cy="1243584"/>
          </a:xfrm>
        </p:spPr>
        <p:txBody>
          <a:bodyPr>
            <a:normAutofit/>
          </a:bodyPr>
          <a:lstStyle/>
          <a:p>
            <a:r>
              <a:rPr lang="en-GB" sz="2900"/>
              <a:t>Crowton Christ Church Primary, </a:t>
            </a:r>
            <a:br>
              <a:rPr lang="en-GB" sz="2900"/>
            </a:br>
            <a:r>
              <a:rPr lang="en-GB" sz="2900"/>
              <a:t>Kingsley Road, Crowton</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44355B2-B781-C615-CC84-E21CE6647661}"/>
              </a:ext>
            </a:extLst>
          </p:cNvPr>
          <p:cNvSpPr>
            <a:spLocks noGrp="1"/>
          </p:cNvSpPr>
          <p:nvPr>
            <p:ph idx="1"/>
          </p:nvPr>
        </p:nvSpPr>
        <p:spPr>
          <a:xfrm>
            <a:off x="448056" y="2512611"/>
            <a:ext cx="4832803" cy="3664351"/>
          </a:xfrm>
        </p:spPr>
        <p:txBody>
          <a:bodyPr vert="horz" lIns="91440" tIns="45720" rIns="91440" bIns="45720" rtlCol="0" anchor="t">
            <a:normAutofit/>
          </a:bodyPr>
          <a:lstStyle/>
          <a:p>
            <a:r>
              <a:rPr lang="en-GB" sz="2000"/>
              <a:t>Current Speed Limit on the B5153 Kingsley Road is 30 mph.</a:t>
            </a:r>
          </a:p>
          <a:p>
            <a:r>
              <a:rPr lang="en-GB" sz="2000"/>
              <a:t>School entrance is on Meadow Gate which wasn’t assessed for 20 mph as it is only 42m in length and didn’t meet the 100m or more criteria. </a:t>
            </a:r>
            <a:endParaRPr lang="en-GB" sz="2000">
              <a:ea typeface="Calibri"/>
              <a:cs typeface="Calibri"/>
            </a:endParaRPr>
          </a:p>
          <a:p>
            <a:r>
              <a:rPr lang="en-GB" sz="2000"/>
              <a:t>No personal injury collisions (PIC) in the last five years up to 13/08/24.</a:t>
            </a:r>
            <a:endParaRPr lang="en-GB" sz="2000">
              <a:ea typeface="Calibri"/>
              <a:cs typeface="Calibri"/>
            </a:endParaRPr>
          </a:p>
          <a:p>
            <a:r>
              <a:rPr lang="en-GB" sz="2000">
                <a:solidFill>
                  <a:srgbClr val="7030A0"/>
                </a:solidFill>
              </a:rPr>
              <a:t>Speed survey results 2025: 29.5 mph.</a:t>
            </a:r>
            <a:endParaRPr lang="en-GB" sz="2000">
              <a:solidFill>
                <a:srgbClr val="7030A0"/>
              </a:solidFill>
              <a:ea typeface="Calibri"/>
              <a:cs typeface="Calibri"/>
            </a:endParaRPr>
          </a:p>
          <a:p>
            <a:r>
              <a:rPr lang="en-GB" sz="1900">
                <a:solidFill>
                  <a:srgbClr val="7030A0"/>
                </a:solidFill>
              </a:rPr>
              <a:t>Signed 20mph to be progress.</a:t>
            </a:r>
            <a:endParaRPr lang="en-GB" sz="2000">
              <a:solidFill>
                <a:srgbClr val="7030A0"/>
              </a:solidFill>
              <a:ea typeface="Calibri"/>
              <a:cs typeface="Calibri"/>
            </a:endParaRPr>
          </a:p>
          <a:p>
            <a:endParaRPr lang="en-GB" sz="2000"/>
          </a:p>
          <a:p>
            <a:pPr marL="0" indent="0">
              <a:buNone/>
            </a:pPr>
            <a:endParaRPr lang="en-GB" sz="2000"/>
          </a:p>
          <a:p>
            <a:pPr marL="0" indent="0">
              <a:buNone/>
            </a:pPr>
            <a:endParaRPr lang="en-GB" sz="2000"/>
          </a:p>
          <a:p>
            <a:pPr marL="0" indent="0">
              <a:buNone/>
            </a:pPr>
            <a:endParaRPr lang="en-GB" sz="2000"/>
          </a:p>
        </p:txBody>
      </p:sp>
    </p:spTree>
    <p:extLst>
      <p:ext uri="{BB962C8B-B14F-4D97-AF65-F5344CB8AC3E}">
        <p14:creationId xmlns:p14="http://schemas.microsoft.com/office/powerpoint/2010/main" val="305170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school&#10;&#10;AI-generated content may be incorrect.">
            <a:extLst>
              <a:ext uri="{FF2B5EF4-FFF2-40B4-BE49-F238E27FC236}">
                <a16:creationId xmlns:a16="http://schemas.microsoft.com/office/drawing/2014/main" id="{C8C8E967-5EA4-A63A-29C1-535F054C4C03}"/>
              </a:ext>
            </a:extLst>
          </p:cNvPr>
          <p:cNvPicPr>
            <a:picLocks noChangeAspect="1"/>
          </p:cNvPicPr>
          <p:nvPr/>
        </p:nvPicPr>
        <p:blipFill>
          <a:blip r:embed="rId2"/>
          <a:srcRect t="24428" r="-2" b="7616"/>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road with a sign painted on it&#10;&#10;AI-generated content may be incorrect.">
            <a:extLst>
              <a:ext uri="{FF2B5EF4-FFF2-40B4-BE49-F238E27FC236}">
                <a16:creationId xmlns:a16="http://schemas.microsoft.com/office/drawing/2014/main" id="{F4E505BA-2AB3-662E-0AEC-6A10342171B0}"/>
              </a:ext>
            </a:extLst>
          </p:cNvPr>
          <p:cNvPicPr>
            <a:picLocks noChangeAspect="1"/>
          </p:cNvPicPr>
          <p:nvPr/>
        </p:nvPicPr>
        <p:blipFill>
          <a:blip r:embed="rId3"/>
          <a:srcRect r="-2" b="2560"/>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3A826E27-CAEC-B2E9-0F14-307097EA365B}"/>
              </a:ext>
            </a:extLst>
          </p:cNvPr>
          <p:cNvSpPr>
            <a:spLocks noGrp="1"/>
          </p:cNvSpPr>
          <p:nvPr>
            <p:ph type="title"/>
          </p:nvPr>
        </p:nvSpPr>
        <p:spPr>
          <a:xfrm>
            <a:off x="448056" y="859536"/>
            <a:ext cx="4832802" cy="1243584"/>
          </a:xfrm>
        </p:spPr>
        <p:txBody>
          <a:bodyPr>
            <a:normAutofit/>
          </a:bodyPr>
          <a:lstStyle/>
          <a:p>
            <a:r>
              <a:rPr lang="en-GB" sz="2900"/>
              <a:t>Dee Banks School, Dee Banks,</a:t>
            </a:r>
            <a:br>
              <a:rPr lang="en-GB" sz="2900"/>
            </a:br>
            <a:r>
              <a:rPr lang="en-GB" sz="2900"/>
              <a:t>Sandy Lane, Chester</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4634BF8-7A5C-0837-F626-B279F97CECC7}"/>
              </a:ext>
            </a:extLst>
          </p:cNvPr>
          <p:cNvSpPr>
            <a:spLocks noGrp="1"/>
          </p:cNvSpPr>
          <p:nvPr>
            <p:ph idx="1"/>
          </p:nvPr>
        </p:nvSpPr>
        <p:spPr>
          <a:xfrm>
            <a:off x="448056" y="2512611"/>
            <a:ext cx="4832803" cy="3664351"/>
          </a:xfrm>
        </p:spPr>
        <p:txBody>
          <a:bodyPr vert="horz" lIns="91440" tIns="45720" rIns="91440" bIns="45720" rtlCol="0" anchor="t">
            <a:normAutofit fontScale="92500" lnSpcReduction="20000"/>
          </a:bodyPr>
          <a:lstStyle/>
          <a:p>
            <a:r>
              <a:rPr lang="en-GB" sz="2000"/>
              <a:t>Current Speed Limit on Sandy Lane is 30 mph.</a:t>
            </a:r>
            <a:endParaRPr lang="en-GB" sz="2000">
              <a:ea typeface="Calibri" panose="020F0502020204030204"/>
              <a:cs typeface="Calibri" panose="020F0502020204030204"/>
            </a:endParaRPr>
          </a:p>
          <a:p>
            <a:pPr>
              <a:defRPr/>
            </a:pPr>
            <a:r>
              <a:rPr lang="en-GB" sz="2000">
                <a:latin typeface="Calibri" panose="020F0502020204030204"/>
              </a:rPr>
              <a:t>Sandy Lane </a:t>
            </a:r>
            <a:r>
              <a:rPr kumimoji="0" lang="en-GB" sz="2000" b="0" i="0" u="none" strike="noStrike" kern="1200" cap="none" spc="0" normalizeH="0" baseline="0" noProof="0">
                <a:ln>
                  <a:noFill/>
                </a:ln>
                <a:effectLst/>
                <a:uLnTx/>
                <a:uFillTx/>
                <a:latin typeface="Calibri" panose="020F0502020204030204"/>
                <a:ea typeface="+mn-ea"/>
                <a:cs typeface="+mn-cs"/>
              </a:rPr>
              <a:t>was assessed as part of the 20 mph project where the lowest speed was assessed at 30.2 mph.</a:t>
            </a:r>
            <a:endParaRPr lang="en-GB" sz="2000"/>
          </a:p>
          <a:p>
            <a:r>
              <a:rPr lang="en-GB" sz="2000"/>
              <a:t>The school entrance is on Dee Banks which wasn’t assessed for 20 mph as it is only 31m in length and didn’t meet the 100m or more criteria. </a:t>
            </a:r>
            <a:endParaRPr lang="en-GB" sz="2000">
              <a:ea typeface="Calibri"/>
              <a:cs typeface="Calibri"/>
            </a:endParaRPr>
          </a:p>
          <a:p>
            <a:r>
              <a:rPr lang="en-GB" sz="2000"/>
              <a:t>No personal injury collisions (PIC) in the last five years up to 13/08/24. </a:t>
            </a:r>
            <a:endParaRPr lang="en-GB" sz="2000">
              <a:ea typeface="Calibri"/>
              <a:cs typeface="Calibri"/>
            </a:endParaRPr>
          </a:p>
          <a:p>
            <a:r>
              <a:rPr lang="en-GB" sz="2000">
                <a:solidFill>
                  <a:srgbClr val="7030A0"/>
                </a:solidFill>
              </a:rPr>
              <a:t>Speed survey results 2025: 28.1 mph.</a:t>
            </a:r>
            <a:endParaRPr lang="en-GB" sz="2000">
              <a:solidFill>
                <a:srgbClr val="7030A0"/>
              </a:solidFill>
              <a:ea typeface="Calibri"/>
              <a:cs typeface="Calibri"/>
            </a:endParaRPr>
          </a:p>
          <a:p>
            <a:r>
              <a:rPr lang="en-GB" sz="2100">
                <a:solidFill>
                  <a:srgbClr val="7030A0"/>
                </a:solidFill>
              </a:rPr>
              <a:t>Signed 20mph to be progress.</a:t>
            </a:r>
            <a:endParaRPr lang="en-GB" sz="2100">
              <a:solidFill>
                <a:srgbClr val="7030A0"/>
              </a:solidFill>
              <a:ea typeface="Calibri"/>
              <a:cs typeface="Calibri"/>
            </a:endParaRPr>
          </a:p>
          <a:p>
            <a:endParaRPr lang="en-GB" sz="2000"/>
          </a:p>
          <a:p>
            <a:pPr marL="0" indent="0">
              <a:buNone/>
            </a:pPr>
            <a:endParaRPr lang="en-GB" sz="2000"/>
          </a:p>
        </p:txBody>
      </p:sp>
    </p:spTree>
    <p:extLst>
      <p:ext uri="{BB962C8B-B14F-4D97-AF65-F5344CB8AC3E}">
        <p14:creationId xmlns:p14="http://schemas.microsoft.com/office/powerpoint/2010/main" val="1443613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oad with a brick building and a car on it&#10;&#10;AI-generated content may be incorrect.">
            <a:extLst>
              <a:ext uri="{FF2B5EF4-FFF2-40B4-BE49-F238E27FC236}">
                <a16:creationId xmlns:a16="http://schemas.microsoft.com/office/drawing/2014/main" id="{305E5345-C7AE-F2F7-BF84-BC31A85669D8}"/>
              </a:ext>
            </a:extLst>
          </p:cNvPr>
          <p:cNvPicPr>
            <a:picLocks noChangeAspect="1"/>
          </p:cNvPicPr>
          <p:nvPr/>
        </p:nvPicPr>
        <p:blipFill>
          <a:blip r:embed="rId2"/>
          <a:srcRect r="-2" b="3073"/>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4" name="Picture 3" descr="A map with a red marker&#10;&#10;AI-generated content may be incorrect.">
            <a:extLst>
              <a:ext uri="{FF2B5EF4-FFF2-40B4-BE49-F238E27FC236}">
                <a16:creationId xmlns:a16="http://schemas.microsoft.com/office/drawing/2014/main" id="{C718E23C-59A1-7D1A-436A-A96063080DA4}"/>
              </a:ext>
            </a:extLst>
          </p:cNvPr>
          <p:cNvPicPr>
            <a:picLocks noChangeAspect="1"/>
          </p:cNvPicPr>
          <p:nvPr/>
        </p:nvPicPr>
        <p:blipFill>
          <a:blip r:embed="rId3"/>
          <a:srcRect t="25789" r="-2" b="4716"/>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6B1EDAA2-1C4A-CD55-5C39-3A3606E415C5}"/>
              </a:ext>
            </a:extLst>
          </p:cNvPr>
          <p:cNvSpPr>
            <a:spLocks noGrp="1"/>
          </p:cNvSpPr>
          <p:nvPr>
            <p:ph type="title"/>
          </p:nvPr>
        </p:nvSpPr>
        <p:spPr>
          <a:xfrm>
            <a:off x="448056" y="859536"/>
            <a:ext cx="4832802" cy="1243584"/>
          </a:xfrm>
        </p:spPr>
        <p:txBody>
          <a:bodyPr>
            <a:normAutofit/>
          </a:bodyPr>
          <a:lstStyle/>
          <a:p>
            <a:r>
              <a:rPr lang="en-GB" sz="2600"/>
              <a:t>Duddon St Peters C of E Primary School,</a:t>
            </a:r>
            <a:br>
              <a:rPr lang="en-GB" sz="2600"/>
            </a:br>
            <a:r>
              <a:rPr lang="en-GB" sz="2600"/>
              <a:t>Tarporley Road, Duddon</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C213C19-630F-1263-57A6-554FB67FB630}"/>
              </a:ext>
            </a:extLst>
          </p:cNvPr>
          <p:cNvSpPr>
            <a:spLocks noGrp="1"/>
          </p:cNvSpPr>
          <p:nvPr>
            <p:ph idx="1"/>
          </p:nvPr>
        </p:nvSpPr>
        <p:spPr>
          <a:xfrm>
            <a:off x="448056" y="2512611"/>
            <a:ext cx="4832803" cy="3664351"/>
          </a:xfrm>
        </p:spPr>
        <p:txBody>
          <a:bodyPr vert="horz" lIns="91440" tIns="45720" rIns="91440" bIns="45720" rtlCol="0" anchor="t">
            <a:normAutofit lnSpcReduction="10000"/>
          </a:bodyPr>
          <a:lstStyle/>
          <a:p>
            <a:r>
              <a:rPr lang="en-GB" sz="2000"/>
              <a:t>Current Speed Limit on A51 Tarporley Road is 30 mph.</a:t>
            </a:r>
            <a:endParaRPr lang="en-GB" sz="2000">
              <a:ea typeface="Calibri"/>
              <a:cs typeface="Calibri"/>
            </a:endParaRPr>
          </a:p>
          <a:p>
            <a:pPr>
              <a:defRPr/>
            </a:pPr>
            <a:r>
              <a:rPr lang="en-GB" sz="2000">
                <a:latin typeface="Calibri" panose="020F0502020204030204"/>
              </a:rPr>
              <a:t>Tarporley Road </a:t>
            </a:r>
            <a:r>
              <a:rPr kumimoji="0" lang="en-GB" sz="2000" b="0" i="0" u="none" strike="noStrike" kern="1200" cap="none" spc="0" normalizeH="0" baseline="0" noProof="0">
                <a:ln>
                  <a:noFill/>
                </a:ln>
                <a:effectLst/>
                <a:uLnTx/>
                <a:uFillTx/>
                <a:latin typeface="Calibri" panose="020F0502020204030204"/>
                <a:ea typeface="+mn-ea"/>
                <a:cs typeface="+mn-cs"/>
              </a:rPr>
              <a:t>was assessed as part of the 20 mph project where the lowest speed was assessed at 33.5 mph.</a:t>
            </a:r>
            <a:endParaRPr lang="en-GB" sz="2000" b="0" i="0" u="none" strike="noStrike" kern="1200" cap="none" spc="0" normalizeH="0" baseline="0" noProof="0">
              <a:ln>
                <a:noFill/>
              </a:ln>
              <a:effectLst/>
              <a:uLnTx/>
              <a:uFillTx/>
              <a:latin typeface="Calibri" panose="020F0502020204030204"/>
              <a:ea typeface="Calibri"/>
              <a:cs typeface="Calibri"/>
            </a:endParaRPr>
          </a:p>
          <a:p>
            <a:pPr>
              <a:defRPr/>
            </a:pPr>
            <a:r>
              <a:rPr lang="en-GB" sz="2000"/>
              <a:t>1 </a:t>
            </a:r>
            <a:r>
              <a:rPr lang="en-GB" sz="2000">
                <a:solidFill>
                  <a:srgbClr val="00B050"/>
                </a:solidFill>
              </a:rPr>
              <a:t>slight</a:t>
            </a:r>
            <a:r>
              <a:rPr lang="en-GB" sz="2000"/>
              <a:t> personal injury collision (PIC) in the last five years up to 13/08/24.</a:t>
            </a:r>
            <a:endParaRPr lang="en-GB" sz="2000">
              <a:ea typeface="Calibri"/>
              <a:cs typeface="Calibri"/>
            </a:endParaRPr>
          </a:p>
          <a:p>
            <a:pPr>
              <a:defRPr/>
            </a:pPr>
            <a:r>
              <a:rPr lang="en-GB" sz="2000">
                <a:solidFill>
                  <a:srgbClr val="00B050"/>
                </a:solidFill>
              </a:rPr>
              <a:t>Single vehicle (Car) collision in fog/mist on Friday 06 November 2020 at 02:00.</a:t>
            </a:r>
            <a:endParaRPr lang="en-GB" sz="2000">
              <a:solidFill>
                <a:srgbClr val="00B050"/>
              </a:solidFill>
              <a:ea typeface="Calibri"/>
              <a:cs typeface="Calibri"/>
            </a:endParaRPr>
          </a:p>
          <a:p>
            <a:pPr>
              <a:defRPr/>
            </a:pPr>
            <a:r>
              <a:rPr lang="en-GB" sz="2000">
                <a:solidFill>
                  <a:srgbClr val="7030A0"/>
                </a:solidFill>
              </a:rPr>
              <a:t>Speed survey results 2025: 30.8 mph.</a:t>
            </a:r>
            <a:endParaRPr lang="en-GB" sz="2000">
              <a:solidFill>
                <a:srgbClr val="7030A0"/>
              </a:solidFill>
              <a:ea typeface="Calibri"/>
              <a:cs typeface="Calibri"/>
            </a:endParaRPr>
          </a:p>
          <a:p>
            <a:r>
              <a:rPr lang="en-GB" sz="2000">
                <a:solidFill>
                  <a:srgbClr val="7030A0"/>
                </a:solidFill>
              </a:rPr>
              <a:t>Advisory 20mph when lights are flashing.</a:t>
            </a:r>
          </a:p>
          <a:p>
            <a:pPr marL="0" indent="0">
              <a:buNone/>
              <a:defRPr/>
            </a:pPr>
            <a:endParaRPr lang="en-GB" sz="2000">
              <a:solidFill>
                <a:srgbClr val="7030A0"/>
              </a:solidFill>
            </a:endParaRPr>
          </a:p>
          <a:p>
            <a:pPr>
              <a:defRPr/>
            </a:pPr>
            <a:endParaRPr lang="en-GB" sz="2000">
              <a:solidFill>
                <a:srgbClr val="00B050"/>
              </a:solidFill>
            </a:endParaRPr>
          </a:p>
          <a:p>
            <a:pPr marL="0" indent="0">
              <a:buNone/>
              <a:defRPr/>
            </a:pPr>
            <a:endParaRPr kumimoji="0" lang="en-GB" sz="2000" b="0" i="0" u="none" strike="noStrike" kern="1200" cap="none" spc="0" normalizeH="0" baseline="0" noProof="0">
              <a:ln>
                <a:noFill/>
              </a:ln>
              <a:effectLst/>
              <a:uLnTx/>
              <a:uFillTx/>
              <a:latin typeface="Calibri" panose="020F0502020204030204"/>
              <a:ea typeface="+mn-ea"/>
              <a:cs typeface="+mn-cs"/>
            </a:endParaRPr>
          </a:p>
          <a:p>
            <a:pPr>
              <a:defRPr/>
            </a:pPr>
            <a:endParaRPr lang="en-GB" sz="2000"/>
          </a:p>
          <a:p>
            <a:pPr marL="0" indent="0">
              <a:buNone/>
            </a:pPr>
            <a:endParaRPr lang="en-GB" sz="2000"/>
          </a:p>
        </p:txBody>
      </p:sp>
      <p:sp>
        <p:nvSpPr>
          <p:cNvPr id="7" name="TextBox 6">
            <a:extLst>
              <a:ext uri="{FF2B5EF4-FFF2-40B4-BE49-F238E27FC236}">
                <a16:creationId xmlns:a16="http://schemas.microsoft.com/office/drawing/2014/main" id="{39C11BEA-086C-E8AC-77E6-14B0E79E81A3}"/>
              </a:ext>
            </a:extLst>
          </p:cNvPr>
          <p:cNvSpPr txBox="1"/>
          <p:nvPr/>
        </p:nvSpPr>
        <p:spPr>
          <a:xfrm>
            <a:off x="243840" y="198120"/>
            <a:ext cx="206433" cy="148244"/>
          </a:xfrm>
          <a:prstGeom prst="rect">
            <a:avLst/>
          </a:prstGeom>
          <a:solidFill>
            <a:schemeClr val="accent2">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4106631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city&#10;&#10;AI-generated content may be incorrect.">
            <a:extLst>
              <a:ext uri="{FF2B5EF4-FFF2-40B4-BE49-F238E27FC236}">
                <a16:creationId xmlns:a16="http://schemas.microsoft.com/office/drawing/2014/main" id="{448DDFE9-C465-10F4-C034-6CEADE0355A5}"/>
              </a:ext>
            </a:extLst>
          </p:cNvPr>
          <p:cNvPicPr>
            <a:picLocks noChangeAspect="1"/>
          </p:cNvPicPr>
          <p:nvPr/>
        </p:nvPicPr>
        <p:blipFill>
          <a:blip r:embed="rId2"/>
          <a:srcRect t="16123" r="-2" b="15416"/>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road with a building in the background&#10;&#10;AI-generated content may be incorrect.">
            <a:extLst>
              <a:ext uri="{FF2B5EF4-FFF2-40B4-BE49-F238E27FC236}">
                <a16:creationId xmlns:a16="http://schemas.microsoft.com/office/drawing/2014/main" id="{7A444E41-EC1D-A93E-37E5-494C9E47197C}"/>
              </a:ext>
            </a:extLst>
          </p:cNvPr>
          <p:cNvPicPr>
            <a:picLocks noChangeAspect="1"/>
          </p:cNvPicPr>
          <p:nvPr/>
        </p:nvPicPr>
        <p:blipFill>
          <a:blip r:embed="rId3"/>
          <a:srcRect t="2044" r="-2" b="-2"/>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D4DD2B47-69B8-A27D-4C28-C33B2D935958}"/>
              </a:ext>
            </a:extLst>
          </p:cNvPr>
          <p:cNvSpPr>
            <a:spLocks noGrp="1"/>
          </p:cNvSpPr>
          <p:nvPr>
            <p:ph type="title"/>
          </p:nvPr>
        </p:nvSpPr>
        <p:spPr>
          <a:xfrm>
            <a:off x="448056" y="859536"/>
            <a:ext cx="4832802" cy="1243584"/>
          </a:xfrm>
        </p:spPr>
        <p:txBody>
          <a:bodyPr>
            <a:normAutofit/>
          </a:bodyPr>
          <a:lstStyle/>
          <a:p>
            <a:r>
              <a:rPr lang="en-GB" sz="3400"/>
              <a:t>Hartford High School, Chester Road, Northwich</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5A1C6E5-C609-7AFE-59B6-FBE4B3AEC8E1}"/>
              </a:ext>
            </a:extLst>
          </p:cNvPr>
          <p:cNvSpPr>
            <a:spLocks noGrp="1"/>
          </p:cNvSpPr>
          <p:nvPr>
            <p:ph idx="1"/>
          </p:nvPr>
        </p:nvSpPr>
        <p:spPr>
          <a:xfrm>
            <a:off x="448056" y="2512611"/>
            <a:ext cx="4832803" cy="3664351"/>
          </a:xfrm>
        </p:spPr>
        <p:txBody>
          <a:bodyPr vert="horz" lIns="91440" tIns="45720" rIns="91440" bIns="45720" rtlCol="0" anchor="t">
            <a:normAutofit/>
          </a:bodyPr>
          <a:lstStyle/>
          <a:p>
            <a:r>
              <a:rPr lang="en-GB" sz="2000"/>
              <a:t>Current Speed Limit on the A559 Chester Road is 30 mph.</a:t>
            </a:r>
            <a:endParaRPr lang="en-GB" sz="2000">
              <a:ea typeface="Calibri"/>
              <a:cs typeface="Calibri"/>
            </a:endParaRPr>
          </a:p>
          <a:p>
            <a:r>
              <a:rPr lang="en-GB" sz="2000"/>
              <a:t>Hartford High School entrance is on Neot Road which is currently not adopted by Cheshire West and is as a speed limit of 10 mph. </a:t>
            </a:r>
            <a:endParaRPr lang="en-GB" sz="2000">
              <a:ea typeface="Calibri"/>
              <a:cs typeface="Calibri"/>
            </a:endParaRPr>
          </a:p>
          <a:p>
            <a:r>
              <a:rPr lang="en-GB" sz="2000"/>
              <a:t>No personal injury collisions (PIC) in the last five years up to 13/08/24 on A559.	</a:t>
            </a:r>
            <a:endParaRPr lang="en-GB" sz="2000">
              <a:ea typeface="Calibri"/>
              <a:cs typeface="Calibri"/>
            </a:endParaRPr>
          </a:p>
          <a:p>
            <a:r>
              <a:rPr lang="en-GB" sz="2000">
                <a:solidFill>
                  <a:srgbClr val="7030A0"/>
                </a:solidFill>
              </a:rPr>
              <a:t>Speed survey results 2025: 25.1 mph.</a:t>
            </a:r>
            <a:endParaRPr lang="en-GB" sz="2000">
              <a:solidFill>
                <a:srgbClr val="7030A0"/>
              </a:solidFill>
              <a:ea typeface="Calibri"/>
              <a:cs typeface="Calibri"/>
            </a:endParaRPr>
          </a:p>
          <a:p>
            <a:r>
              <a:rPr lang="en-GB" sz="1900">
                <a:solidFill>
                  <a:srgbClr val="7030A0"/>
                </a:solidFill>
              </a:rPr>
              <a:t>Signed 20mph to be progress.</a:t>
            </a:r>
            <a:endParaRPr lang="en-GB" sz="1900">
              <a:solidFill>
                <a:srgbClr val="7030A0"/>
              </a:solidFill>
              <a:ea typeface="Calibri"/>
              <a:cs typeface="Calibri"/>
            </a:endParaRPr>
          </a:p>
          <a:p>
            <a:endParaRPr lang="en-GB" sz="2000"/>
          </a:p>
        </p:txBody>
      </p:sp>
    </p:spTree>
    <p:extLst>
      <p:ext uri="{BB962C8B-B14F-4D97-AF65-F5344CB8AC3E}">
        <p14:creationId xmlns:p14="http://schemas.microsoft.com/office/powerpoint/2010/main" val="970785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school&#10;&#10;AI-generated content may be incorrect.">
            <a:extLst>
              <a:ext uri="{FF2B5EF4-FFF2-40B4-BE49-F238E27FC236}">
                <a16:creationId xmlns:a16="http://schemas.microsoft.com/office/drawing/2014/main" id="{E5740188-3903-54CD-FCE5-26314F8938FB}"/>
              </a:ext>
            </a:extLst>
          </p:cNvPr>
          <p:cNvPicPr>
            <a:picLocks noChangeAspect="1"/>
          </p:cNvPicPr>
          <p:nvPr/>
        </p:nvPicPr>
        <p:blipFill>
          <a:blip r:embed="rId2"/>
          <a:srcRect t="22747" r="-2" b="5873"/>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bus on a road&#10;&#10;AI-generated content may be incorrect.">
            <a:extLst>
              <a:ext uri="{FF2B5EF4-FFF2-40B4-BE49-F238E27FC236}">
                <a16:creationId xmlns:a16="http://schemas.microsoft.com/office/drawing/2014/main" id="{62E718C0-3784-B746-41D6-0E30A7246DCF}"/>
              </a:ext>
            </a:extLst>
          </p:cNvPr>
          <p:cNvPicPr>
            <a:picLocks noChangeAspect="1"/>
          </p:cNvPicPr>
          <p:nvPr/>
        </p:nvPicPr>
        <p:blipFill>
          <a:blip r:embed="rId3"/>
          <a:srcRect r="-2" b="1518"/>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D84EF6FE-1738-86BE-C991-769897885455}"/>
              </a:ext>
            </a:extLst>
          </p:cNvPr>
          <p:cNvSpPr>
            <a:spLocks noGrp="1"/>
          </p:cNvSpPr>
          <p:nvPr>
            <p:ph type="title"/>
          </p:nvPr>
        </p:nvSpPr>
        <p:spPr>
          <a:xfrm>
            <a:off x="448056" y="859536"/>
            <a:ext cx="4832802" cy="1243584"/>
          </a:xfrm>
        </p:spPr>
        <p:txBody>
          <a:bodyPr>
            <a:normAutofit/>
          </a:bodyPr>
          <a:lstStyle/>
          <a:p>
            <a:r>
              <a:rPr lang="en-GB" sz="3400"/>
              <a:t>Helsby High School, </a:t>
            </a:r>
            <a:br>
              <a:rPr lang="en-GB" sz="3400"/>
            </a:br>
            <a:r>
              <a:rPr lang="en-GB" sz="3400"/>
              <a:t>A56 Chester Road, Helsby</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A655ABD-21CE-7031-0B36-D00541A43652}"/>
              </a:ext>
            </a:extLst>
          </p:cNvPr>
          <p:cNvSpPr>
            <a:spLocks noGrp="1"/>
          </p:cNvSpPr>
          <p:nvPr>
            <p:ph idx="1"/>
          </p:nvPr>
        </p:nvSpPr>
        <p:spPr>
          <a:xfrm>
            <a:off x="448055" y="2212848"/>
            <a:ext cx="4832803" cy="4281807"/>
          </a:xfrm>
        </p:spPr>
        <p:txBody>
          <a:bodyPr vert="horz" lIns="91440" tIns="45720" rIns="91440" bIns="45720" rtlCol="0" anchor="t">
            <a:normAutofit fontScale="92500" lnSpcReduction="20000"/>
          </a:bodyPr>
          <a:lstStyle/>
          <a:p>
            <a:r>
              <a:rPr lang="en-GB" sz="2000"/>
              <a:t>Current Speed Limit on the A56 Chester Road is 40 mph.</a:t>
            </a:r>
            <a:endParaRPr lang="en-GB" sz="2000">
              <a:ea typeface="Calibri"/>
              <a:cs typeface="Calibri"/>
            </a:endParaRPr>
          </a:p>
          <a:p>
            <a:r>
              <a:rPr lang="en-GB" sz="2000">
                <a:latin typeface="Calibri" panose="020F0502020204030204"/>
              </a:rPr>
              <a:t>A56 Chester Road </a:t>
            </a:r>
            <a:r>
              <a:rPr kumimoji="0" lang="en-GB" sz="2000" b="0" i="0" u="none" strike="noStrike" kern="1200" cap="none" spc="0" normalizeH="0" baseline="0" noProof="0">
                <a:ln>
                  <a:noFill/>
                </a:ln>
                <a:effectLst/>
                <a:uLnTx/>
                <a:uFillTx/>
                <a:latin typeface="Calibri" panose="020F0502020204030204"/>
                <a:ea typeface="+mn-ea"/>
                <a:cs typeface="+mn-cs"/>
              </a:rPr>
              <a:t>was assessed as part of the 20 mph project where the lowest speed was assessed at 37 mph.</a:t>
            </a:r>
            <a:endParaRPr lang="en-GB" sz="2000" b="0" i="0" u="none" strike="noStrike" kern="1200" cap="none" spc="0" normalizeH="0" baseline="0" noProof="0">
              <a:ln>
                <a:noFill/>
              </a:ln>
              <a:effectLst/>
              <a:uLnTx/>
              <a:uFillTx/>
              <a:latin typeface="Calibri" panose="020F0502020204030204"/>
              <a:ea typeface="Calibri"/>
              <a:cs typeface="Calibri"/>
            </a:endParaRPr>
          </a:p>
          <a:p>
            <a:r>
              <a:rPr lang="en-GB" sz="2000"/>
              <a:t>2 </a:t>
            </a:r>
            <a:r>
              <a:rPr lang="en-GB" sz="2000">
                <a:solidFill>
                  <a:srgbClr val="00B050"/>
                </a:solidFill>
              </a:rPr>
              <a:t>slight</a:t>
            </a:r>
            <a:r>
              <a:rPr lang="en-GB" sz="2000"/>
              <a:t> personal injury collision (PIC) in the last five years up to 13/08/24.</a:t>
            </a:r>
            <a:endParaRPr lang="en-GB" sz="2000">
              <a:ea typeface="Calibri"/>
              <a:cs typeface="Calibri"/>
            </a:endParaRPr>
          </a:p>
          <a:p>
            <a:r>
              <a:rPr lang="en-GB" sz="2000">
                <a:solidFill>
                  <a:srgbClr val="00B050"/>
                </a:solidFill>
              </a:rPr>
              <a:t>Vehicle 1 (Car) collides with Vehicle 2 (Car) exiting junction with Blue Bridge Lane, vehicle 1 hit and run on Saturday 07 August at 20:40.</a:t>
            </a:r>
            <a:endParaRPr lang="en-GB" sz="2000">
              <a:solidFill>
                <a:srgbClr val="00B050"/>
              </a:solidFill>
              <a:ea typeface="Calibri"/>
              <a:cs typeface="Calibri"/>
            </a:endParaRPr>
          </a:p>
          <a:p>
            <a:r>
              <a:rPr lang="en-GB" sz="2000">
                <a:solidFill>
                  <a:srgbClr val="00B050"/>
                </a:solidFill>
              </a:rPr>
              <a:t>Single vehicle (Car) collision on Friday 04 February 2022 at 16:00.</a:t>
            </a:r>
            <a:endParaRPr lang="en-GB" sz="2000">
              <a:solidFill>
                <a:srgbClr val="00B050"/>
              </a:solidFill>
              <a:ea typeface="Calibri"/>
              <a:cs typeface="Calibri"/>
            </a:endParaRPr>
          </a:p>
          <a:p>
            <a:r>
              <a:rPr lang="en-GB" sz="2000">
                <a:solidFill>
                  <a:srgbClr val="7030A0"/>
                </a:solidFill>
              </a:rPr>
              <a:t>Speed survey results 2025: 34.1 mph.</a:t>
            </a:r>
            <a:endParaRPr lang="en-GB" sz="2000">
              <a:solidFill>
                <a:srgbClr val="7030A0"/>
              </a:solidFill>
              <a:ea typeface="Calibri"/>
              <a:cs typeface="Calibri"/>
            </a:endParaRPr>
          </a:p>
          <a:p>
            <a:r>
              <a:rPr lang="en-GB" sz="2000">
                <a:solidFill>
                  <a:srgbClr val="7030A0"/>
                </a:solidFill>
                <a:ea typeface="Calibri"/>
                <a:cs typeface="Calibri"/>
              </a:rPr>
              <a:t>Does not meet the 30mph criteria requires further investigations.</a:t>
            </a:r>
          </a:p>
          <a:p>
            <a:endParaRPr lang="en-GB" sz="2000">
              <a:solidFill>
                <a:srgbClr val="7030A0"/>
              </a:solidFill>
            </a:endParaRPr>
          </a:p>
          <a:p>
            <a:pPr marL="0" indent="0">
              <a:buNone/>
            </a:pPr>
            <a:endParaRPr lang="en-GB" sz="2000">
              <a:solidFill>
                <a:srgbClr val="7030A0"/>
              </a:solidFill>
            </a:endParaRPr>
          </a:p>
          <a:p>
            <a:endParaRPr lang="en-GB" sz="2000">
              <a:solidFill>
                <a:srgbClr val="00B050"/>
              </a:solidFill>
            </a:endParaRPr>
          </a:p>
          <a:p>
            <a:endParaRPr lang="en-GB" sz="2000"/>
          </a:p>
          <a:p>
            <a:endParaRPr lang="en-GB" sz="2000"/>
          </a:p>
          <a:p>
            <a:pPr marL="0" indent="0">
              <a:buNone/>
            </a:pPr>
            <a:endParaRPr lang="en-GB" sz="2000"/>
          </a:p>
        </p:txBody>
      </p:sp>
      <p:sp>
        <p:nvSpPr>
          <p:cNvPr id="7" name="TextBox 6">
            <a:extLst>
              <a:ext uri="{FF2B5EF4-FFF2-40B4-BE49-F238E27FC236}">
                <a16:creationId xmlns:a16="http://schemas.microsoft.com/office/drawing/2014/main" id="{56076BBD-6472-E2D5-5E92-5AFD66A66446}"/>
              </a:ext>
            </a:extLst>
          </p:cNvPr>
          <p:cNvSpPr txBox="1"/>
          <p:nvPr/>
        </p:nvSpPr>
        <p:spPr>
          <a:xfrm>
            <a:off x="243840" y="198120"/>
            <a:ext cx="206433" cy="148244"/>
          </a:xfrm>
          <a:prstGeom prst="rect">
            <a:avLst/>
          </a:prstGeom>
          <a:solidFill>
            <a:schemeClr val="accent2">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4047534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school&#10;&#10;AI-generated content may be incorrect.">
            <a:extLst>
              <a:ext uri="{FF2B5EF4-FFF2-40B4-BE49-F238E27FC236}">
                <a16:creationId xmlns:a16="http://schemas.microsoft.com/office/drawing/2014/main" id="{CAEC25C0-E0CF-A6CF-3D0B-3CE9D6057200}"/>
              </a:ext>
            </a:extLst>
          </p:cNvPr>
          <p:cNvPicPr>
            <a:picLocks noChangeAspect="1"/>
          </p:cNvPicPr>
          <p:nvPr/>
        </p:nvPicPr>
        <p:blipFill>
          <a:blip r:embed="rId2"/>
          <a:srcRect t="13434" r="-2" b="18610"/>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car on a road&#10;&#10;AI-generated content may be incorrect.">
            <a:extLst>
              <a:ext uri="{FF2B5EF4-FFF2-40B4-BE49-F238E27FC236}">
                <a16:creationId xmlns:a16="http://schemas.microsoft.com/office/drawing/2014/main" id="{F4EABE12-BD74-B54E-779C-9EA9434448F9}"/>
              </a:ext>
            </a:extLst>
          </p:cNvPr>
          <p:cNvPicPr>
            <a:picLocks noChangeAspect="1"/>
          </p:cNvPicPr>
          <p:nvPr/>
        </p:nvPicPr>
        <p:blipFill>
          <a:blip r:embed="rId3"/>
          <a:srcRect r="-2" b="3581"/>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E812E098-7567-C4FA-7A6E-F0405F4FB61B}"/>
              </a:ext>
            </a:extLst>
          </p:cNvPr>
          <p:cNvSpPr>
            <a:spLocks noGrp="1"/>
          </p:cNvSpPr>
          <p:nvPr>
            <p:ph type="title"/>
          </p:nvPr>
        </p:nvSpPr>
        <p:spPr>
          <a:xfrm>
            <a:off x="448056" y="179303"/>
            <a:ext cx="4832802" cy="1243584"/>
          </a:xfrm>
        </p:spPr>
        <p:txBody>
          <a:bodyPr>
            <a:normAutofit/>
          </a:bodyPr>
          <a:lstStyle/>
          <a:p>
            <a:r>
              <a:rPr lang="en-GB" sz="2600"/>
              <a:t>Huntington Community Primary,</a:t>
            </a:r>
            <a:br>
              <a:rPr lang="en-GB" sz="2600"/>
            </a:br>
            <a:r>
              <a:rPr lang="en-GB" sz="2600"/>
              <a:t> B5130 </a:t>
            </a:r>
            <a:r>
              <a:rPr lang="en-GB" sz="2600" err="1"/>
              <a:t>Aldford</a:t>
            </a:r>
            <a:r>
              <a:rPr lang="en-GB" sz="2600"/>
              <a:t> Rd, Huntington</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6D237AA-AAC8-4209-8057-FD038169D460}"/>
              </a:ext>
            </a:extLst>
          </p:cNvPr>
          <p:cNvSpPr>
            <a:spLocks noGrp="1"/>
          </p:cNvSpPr>
          <p:nvPr>
            <p:ph idx="1"/>
          </p:nvPr>
        </p:nvSpPr>
        <p:spPr>
          <a:xfrm>
            <a:off x="335871" y="1965032"/>
            <a:ext cx="4832803" cy="5072261"/>
          </a:xfrm>
        </p:spPr>
        <p:txBody>
          <a:bodyPr vert="horz" lIns="91440" tIns="45720" rIns="91440" bIns="45720" rtlCol="0" anchor="t">
            <a:normAutofit fontScale="70000" lnSpcReduction="20000"/>
          </a:bodyPr>
          <a:lstStyle/>
          <a:p>
            <a:r>
              <a:rPr lang="en-GB" sz="1900"/>
              <a:t>Current Speed Limit on the B5130 </a:t>
            </a:r>
            <a:r>
              <a:rPr lang="en-GB" sz="1900" err="1"/>
              <a:t>Aldford</a:t>
            </a:r>
            <a:r>
              <a:rPr lang="en-GB" sz="1900"/>
              <a:t> Road is 30 mph.</a:t>
            </a:r>
            <a:endParaRPr lang="en-GB" sz="1900">
              <a:ea typeface="Calibri"/>
              <a:cs typeface="Calibri"/>
            </a:endParaRPr>
          </a:p>
          <a:p>
            <a:r>
              <a:rPr lang="en-GB" sz="1900">
                <a:latin typeface="Calibri" panose="020F0502020204030204"/>
              </a:rPr>
              <a:t>B5130 </a:t>
            </a:r>
            <a:r>
              <a:rPr lang="en-GB" sz="1900" err="1">
                <a:latin typeface="Calibri" panose="020F0502020204030204"/>
              </a:rPr>
              <a:t>Aldford</a:t>
            </a:r>
            <a:r>
              <a:rPr lang="en-GB" sz="1900">
                <a:latin typeface="Calibri" panose="020F0502020204030204"/>
              </a:rPr>
              <a:t> Road </a:t>
            </a:r>
            <a:r>
              <a:rPr kumimoji="0" lang="en-GB" sz="1900" b="0" i="0" u="none" strike="noStrike" kern="1200" cap="none" spc="0" normalizeH="0" baseline="0" noProof="0">
                <a:ln>
                  <a:noFill/>
                </a:ln>
                <a:effectLst/>
                <a:uLnTx/>
                <a:uFillTx/>
                <a:latin typeface="Calibri" panose="020F0502020204030204"/>
                <a:ea typeface="+mn-ea"/>
                <a:cs typeface="+mn-cs"/>
              </a:rPr>
              <a:t>was assessed as part of the 20 mph project where the lowest speed was assessed at 30.1 mph.</a:t>
            </a:r>
            <a:endParaRPr lang="en-GB" sz="1900" b="0" i="0" u="none" strike="noStrike" kern="1200" cap="none" spc="0" normalizeH="0" baseline="0" noProof="0">
              <a:ln>
                <a:noFill/>
              </a:ln>
              <a:effectLst/>
              <a:uLnTx/>
              <a:uFillTx/>
              <a:latin typeface="Calibri" panose="020F0502020204030204"/>
              <a:ea typeface="Calibri"/>
              <a:cs typeface="Calibri"/>
            </a:endParaRPr>
          </a:p>
          <a:p>
            <a:r>
              <a:rPr lang="en-GB" sz="1900">
                <a:latin typeface="Calibri" panose="020F0502020204030204"/>
              </a:rPr>
              <a:t>The vehicle entrance to this school is off the roundabout at the junction with Sandy Lane. There are pedestrian crossing facilities on all arms of this roundabout.</a:t>
            </a:r>
            <a:endParaRPr lang="en-GB" sz="1900">
              <a:latin typeface="Calibri" panose="020F0502020204030204"/>
              <a:ea typeface="Calibri"/>
              <a:cs typeface="Calibri"/>
            </a:endParaRPr>
          </a:p>
          <a:p>
            <a:r>
              <a:rPr lang="en-GB" sz="1900">
                <a:latin typeface="Calibri" panose="020F0502020204030204"/>
              </a:rPr>
              <a:t>Should we assess all arms?</a:t>
            </a:r>
            <a:endParaRPr lang="en-GB" sz="1900">
              <a:latin typeface="Calibri" panose="020F0502020204030204"/>
              <a:ea typeface="Calibri"/>
              <a:cs typeface="Calibri"/>
            </a:endParaRPr>
          </a:p>
          <a:p>
            <a:r>
              <a:rPr lang="en-GB" sz="1800"/>
              <a:t>4 </a:t>
            </a:r>
            <a:r>
              <a:rPr lang="en-GB" sz="1800">
                <a:solidFill>
                  <a:srgbClr val="00B050"/>
                </a:solidFill>
              </a:rPr>
              <a:t>slight</a:t>
            </a:r>
            <a:r>
              <a:rPr lang="en-GB" sz="1800"/>
              <a:t> personal injury collision (PIC) in the last five  years up to 13/08/24.</a:t>
            </a:r>
            <a:endParaRPr lang="en-GB" sz="1800">
              <a:ea typeface="Calibri"/>
              <a:cs typeface="Calibri"/>
            </a:endParaRPr>
          </a:p>
          <a:p>
            <a:r>
              <a:rPr lang="en-GB" sz="1800">
                <a:solidFill>
                  <a:srgbClr val="00B050"/>
                </a:solidFill>
              </a:rPr>
              <a:t>Sandy Lane – 2 vehicle collision (Both Cars) on Thursday 06 August 2020 at 09:22.</a:t>
            </a:r>
            <a:endParaRPr lang="en-GB" sz="1800">
              <a:solidFill>
                <a:srgbClr val="00B050"/>
              </a:solidFill>
              <a:ea typeface="Calibri"/>
              <a:cs typeface="Calibri"/>
            </a:endParaRPr>
          </a:p>
          <a:p>
            <a:r>
              <a:rPr lang="en-GB" sz="1800" err="1">
                <a:solidFill>
                  <a:srgbClr val="00B050"/>
                </a:solidFill>
              </a:rPr>
              <a:t>Aldford</a:t>
            </a:r>
            <a:r>
              <a:rPr lang="en-GB" sz="1800">
                <a:solidFill>
                  <a:srgbClr val="00B050"/>
                </a:solidFill>
              </a:rPr>
              <a:t> Road –Single  vehicle collision (Car) on Saturday 08 August 2021 at 12:58.</a:t>
            </a:r>
            <a:endParaRPr lang="en-GB" sz="1800">
              <a:solidFill>
                <a:srgbClr val="00B050"/>
              </a:solidFill>
              <a:ea typeface="Calibri"/>
              <a:cs typeface="Calibri"/>
            </a:endParaRPr>
          </a:p>
          <a:p>
            <a:r>
              <a:rPr lang="en-GB" sz="1800">
                <a:solidFill>
                  <a:srgbClr val="00B050"/>
                </a:solidFill>
              </a:rPr>
              <a:t>On roundabout – Vehicle 1 (Goods &gt;7.5t) collides with Vehicle 2 (Pedal cycle) on Monday 13 February 2023 at 15:00.</a:t>
            </a:r>
            <a:endParaRPr lang="en-GB" sz="1800">
              <a:solidFill>
                <a:srgbClr val="00B050"/>
              </a:solidFill>
              <a:ea typeface="Calibri"/>
              <a:cs typeface="Calibri"/>
            </a:endParaRPr>
          </a:p>
          <a:p>
            <a:r>
              <a:rPr lang="en-GB" sz="1800">
                <a:solidFill>
                  <a:srgbClr val="00B050"/>
                </a:solidFill>
              </a:rPr>
              <a:t>Chester Road – Single vehicle collision (Car) on Thursday 11 January 2024 at 19:20.</a:t>
            </a:r>
            <a:endParaRPr lang="en-GB" sz="1800">
              <a:solidFill>
                <a:srgbClr val="00B050"/>
              </a:solidFill>
              <a:ea typeface="Calibri"/>
              <a:cs typeface="Calibri"/>
            </a:endParaRPr>
          </a:p>
          <a:p>
            <a:r>
              <a:rPr lang="en-GB" sz="1800">
                <a:solidFill>
                  <a:srgbClr val="7030A0"/>
                </a:solidFill>
              </a:rPr>
              <a:t>Speed survey results 2025 - B5130 (N) : 27.3 mph.</a:t>
            </a:r>
            <a:endParaRPr lang="en-GB" sz="1800">
              <a:solidFill>
                <a:srgbClr val="7030A0"/>
              </a:solidFill>
              <a:ea typeface="Calibri"/>
              <a:cs typeface="Calibri"/>
            </a:endParaRPr>
          </a:p>
          <a:p>
            <a:r>
              <a:rPr lang="en-GB" sz="1800">
                <a:solidFill>
                  <a:srgbClr val="7030A0"/>
                </a:solidFill>
              </a:rPr>
              <a:t>Speed survey results 2025 - B5130 (S) : 30.4 mph.</a:t>
            </a:r>
            <a:endParaRPr lang="en-GB" sz="1800">
              <a:solidFill>
                <a:srgbClr val="7030A0"/>
              </a:solidFill>
              <a:ea typeface="Calibri"/>
              <a:cs typeface="Calibri"/>
            </a:endParaRPr>
          </a:p>
          <a:p>
            <a:r>
              <a:rPr lang="en-GB" sz="1800">
                <a:solidFill>
                  <a:srgbClr val="7030A0"/>
                </a:solidFill>
              </a:rPr>
              <a:t>Speed survey results 2025 – Sandy Lane: 25.7 mph.</a:t>
            </a:r>
            <a:endParaRPr lang="en-GB" sz="1800">
              <a:solidFill>
                <a:srgbClr val="7030A0"/>
              </a:solidFill>
              <a:ea typeface="Calibri"/>
              <a:cs typeface="Calibri"/>
            </a:endParaRPr>
          </a:p>
          <a:p>
            <a:r>
              <a:rPr lang="en-GB" sz="2700">
                <a:solidFill>
                  <a:srgbClr val="7030A0"/>
                </a:solidFill>
              </a:rPr>
              <a:t>Signed 20mph to be progress.</a:t>
            </a:r>
            <a:endParaRPr lang="en-GB" sz="2700">
              <a:solidFill>
                <a:srgbClr val="7030A0"/>
              </a:solidFill>
              <a:ea typeface="Calibri"/>
              <a:cs typeface="Calibri"/>
            </a:endParaRPr>
          </a:p>
          <a:p>
            <a:endParaRPr lang="en-GB" sz="1800">
              <a:solidFill>
                <a:srgbClr val="00B050"/>
              </a:solidFill>
            </a:endParaRPr>
          </a:p>
          <a:p>
            <a:endParaRPr lang="en-GB" sz="1800"/>
          </a:p>
          <a:p>
            <a:pPr marL="0" indent="0">
              <a:buNone/>
            </a:pPr>
            <a:endParaRPr lang="en-GB" sz="1800"/>
          </a:p>
          <a:p>
            <a:endParaRPr lang="en-GB" sz="1800"/>
          </a:p>
          <a:p>
            <a:endParaRPr lang="en-GB" sz="1800"/>
          </a:p>
          <a:p>
            <a:endParaRPr lang="en-GB" sz="1900">
              <a:latin typeface="Calibri" panose="020F0502020204030204"/>
            </a:endParaRPr>
          </a:p>
          <a:p>
            <a:endParaRPr lang="en-GB" sz="1900"/>
          </a:p>
          <a:p>
            <a:pPr marL="0" indent="0">
              <a:buNone/>
            </a:pPr>
            <a:endParaRPr lang="en-GB" sz="1900"/>
          </a:p>
        </p:txBody>
      </p:sp>
      <p:sp>
        <p:nvSpPr>
          <p:cNvPr id="7" name="TextBox 6">
            <a:extLst>
              <a:ext uri="{FF2B5EF4-FFF2-40B4-BE49-F238E27FC236}">
                <a16:creationId xmlns:a16="http://schemas.microsoft.com/office/drawing/2014/main" id="{44EA8B3C-4C63-3F4D-E857-CF618FFF5C8E}"/>
              </a:ext>
            </a:extLst>
          </p:cNvPr>
          <p:cNvSpPr txBox="1"/>
          <p:nvPr/>
        </p:nvSpPr>
        <p:spPr>
          <a:xfrm>
            <a:off x="243840" y="198120"/>
            <a:ext cx="206433" cy="148244"/>
          </a:xfrm>
          <a:prstGeom prst="rect">
            <a:avLst/>
          </a:prstGeom>
          <a:solidFill>
            <a:schemeClr val="accent2">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3055979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FA59BB0-4CFA-0DD4-9D5E-AFCF7D2C49A3}"/>
              </a:ext>
            </a:extLst>
          </p:cNvPr>
          <p:cNvPicPr>
            <a:picLocks noChangeAspect="1"/>
          </p:cNvPicPr>
          <p:nvPr/>
        </p:nvPicPr>
        <p:blipFill>
          <a:blip r:embed="rId2"/>
          <a:srcRect t="12169" r="-2" b="20619"/>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6" name="Picture 5" descr="An aerial view of a town&#10;&#10;AI-generated content may be incorrect.">
            <a:extLst>
              <a:ext uri="{FF2B5EF4-FFF2-40B4-BE49-F238E27FC236}">
                <a16:creationId xmlns:a16="http://schemas.microsoft.com/office/drawing/2014/main" id="{1AEC039D-38D3-5A56-1EC6-1AEFC706EDC7}"/>
              </a:ext>
            </a:extLst>
          </p:cNvPr>
          <p:cNvPicPr>
            <a:picLocks noChangeAspect="1"/>
          </p:cNvPicPr>
          <p:nvPr/>
        </p:nvPicPr>
        <p:blipFill>
          <a:blip r:embed="rId3"/>
          <a:srcRect t="21838" r="-2" b="12625"/>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27" name="Freeform: Shape 26">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9" name="Freeform: Shape 28">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259AA8B0-BD1A-3A21-6F77-9DF5B1DCE26F}"/>
              </a:ext>
            </a:extLst>
          </p:cNvPr>
          <p:cNvSpPr>
            <a:spLocks noGrp="1"/>
          </p:cNvSpPr>
          <p:nvPr>
            <p:ph type="title"/>
          </p:nvPr>
        </p:nvSpPr>
        <p:spPr>
          <a:xfrm>
            <a:off x="448056" y="859536"/>
            <a:ext cx="4832802" cy="1243584"/>
          </a:xfrm>
        </p:spPr>
        <p:txBody>
          <a:bodyPr>
            <a:normAutofit fontScale="90000"/>
          </a:bodyPr>
          <a:lstStyle/>
          <a:p>
            <a:r>
              <a:rPr lang="en-GB" sz="2600" err="1"/>
              <a:t>Imap</a:t>
            </a:r>
            <a:r>
              <a:rPr lang="en-GB" sz="2600"/>
              <a:t> (</a:t>
            </a:r>
            <a:r>
              <a:rPr lang="en-GB" sz="1800">
                <a:latin typeface="Poppins" panose="00000500000000000000" pitchFamily="2" charset="0"/>
              </a:rPr>
              <a:t>I</a:t>
            </a:r>
            <a:r>
              <a:rPr lang="en-GB" sz="1800" i="0">
                <a:effectLst/>
                <a:latin typeface="Poppins" panose="00000500000000000000" pitchFamily="2" charset="0"/>
              </a:rPr>
              <a:t>ndividuals </a:t>
            </a:r>
            <a:r>
              <a:rPr lang="en-GB" sz="1800">
                <a:latin typeface="Poppins" panose="00000500000000000000" pitchFamily="2" charset="0"/>
              </a:rPr>
              <a:t>m</a:t>
            </a:r>
            <a:r>
              <a:rPr lang="en-GB" sz="1800" i="0">
                <a:effectLst/>
                <a:latin typeface="Poppins" panose="00000500000000000000" pitchFamily="2" charset="0"/>
              </a:rPr>
              <a:t>aking autism positive)</a:t>
            </a:r>
            <a:br>
              <a:rPr lang="en-GB" sz="1100" i="0">
                <a:effectLst/>
                <a:latin typeface="Poppins" panose="00000500000000000000" pitchFamily="2" charset="0"/>
              </a:rPr>
            </a:br>
            <a:r>
              <a:rPr lang="en-GB" sz="2600"/>
              <a:t>Centre Limited, </a:t>
            </a:r>
            <a:r>
              <a:rPr lang="en-GB" sz="2600" err="1"/>
              <a:t>Barrowmore</a:t>
            </a:r>
            <a:r>
              <a:rPr lang="en-GB" sz="2600"/>
              <a:t> Estate, Barnhouse Lane, Great Barrow</a:t>
            </a:r>
          </a:p>
        </p:txBody>
      </p:sp>
      <p:sp>
        <p:nvSpPr>
          <p:cNvPr id="31" name="Rectangle 30">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33" name="Rectangle 32">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A9E59A8-2064-B313-BA71-61EECF8458A1}"/>
              </a:ext>
            </a:extLst>
          </p:cNvPr>
          <p:cNvSpPr>
            <a:spLocks noGrp="1"/>
          </p:cNvSpPr>
          <p:nvPr>
            <p:ph idx="1"/>
          </p:nvPr>
        </p:nvSpPr>
        <p:spPr>
          <a:xfrm>
            <a:off x="448056" y="2512611"/>
            <a:ext cx="4832803" cy="3664351"/>
          </a:xfrm>
        </p:spPr>
        <p:txBody>
          <a:bodyPr vert="horz" lIns="91440" tIns="45720" rIns="91440" bIns="45720" rtlCol="0" anchor="t">
            <a:normAutofit fontScale="85000" lnSpcReduction="10000"/>
          </a:bodyPr>
          <a:lstStyle/>
          <a:p>
            <a:r>
              <a:rPr lang="en-GB" sz="2000"/>
              <a:t>Current Speed Limit on the Barnhouse Lane is 60 mph.</a:t>
            </a:r>
          </a:p>
          <a:p>
            <a:r>
              <a:rPr lang="en-GB" sz="2000"/>
              <a:t>This centre was not assessed as part of the 20 mph project as it is on private land.</a:t>
            </a:r>
          </a:p>
          <a:p>
            <a:r>
              <a:rPr lang="en-GB" sz="2000"/>
              <a:t>An SLA was completed in </a:t>
            </a:r>
            <a:r>
              <a:rPr lang="en-GB" sz="2000" err="1"/>
              <a:t>Hollowmoor</a:t>
            </a:r>
            <a:r>
              <a:rPr lang="en-GB" sz="2000"/>
              <a:t> Heath in September 2022. It was suggested that the speed limit on Irons Lane should be reduced to 30 mph. This SLA has never been implemented. </a:t>
            </a:r>
          </a:p>
          <a:p>
            <a:r>
              <a:rPr lang="en-GB" sz="2000"/>
              <a:t>No personal injury collisions (PIC) in the last five years up to 13/08/24 on Barnhouse Lane or Irons Lane.</a:t>
            </a:r>
          </a:p>
          <a:p>
            <a:r>
              <a:rPr lang="en-GB" sz="2000">
                <a:solidFill>
                  <a:srgbClr val="7030A0"/>
                </a:solidFill>
              </a:rPr>
              <a:t>No pedestrian facilities on private access roads, no further action</a:t>
            </a:r>
            <a:endParaRPr lang="en-GB" sz="2000">
              <a:solidFill>
                <a:srgbClr val="7030A0"/>
              </a:solidFill>
              <a:ea typeface="Calibri"/>
              <a:cs typeface="Calibri"/>
            </a:endParaRPr>
          </a:p>
          <a:p>
            <a:pPr marL="0" indent="0">
              <a:buNone/>
            </a:pPr>
            <a:r>
              <a:rPr lang="en-GB" sz="2000"/>
              <a:t>	</a:t>
            </a:r>
          </a:p>
          <a:p>
            <a:endParaRPr lang="en-GB" sz="2000"/>
          </a:p>
          <a:p>
            <a:pPr marL="0" indent="0">
              <a:buNone/>
            </a:pPr>
            <a:endParaRPr lang="en-GB" sz="2000"/>
          </a:p>
        </p:txBody>
      </p:sp>
    </p:spTree>
    <p:extLst>
      <p:ext uri="{BB962C8B-B14F-4D97-AF65-F5344CB8AC3E}">
        <p14:creationId xmlns:p14="http://schemas.microsoft.com/office/powerpoint/2010/main" val="1548734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with a road and a river&#10;&#10;AI-generated content may be incorrect.">
            <a:extLst>
              <a:ext uri="{FF2B5EF4-FFF2-40B4-BE49-F238E27FC236}">
                <a16:creationId xmlns:a16="http://schemas.microsoft.com/office/drawing/2014/main" id="{6CAAC34B-78A1-96BA-2FFE-D0EE2C82A8B6}"/>
              </a:ext>
            </a:extLst>
          </p:cNvPr>
          <p:cNvPicPr>
            <a:picLocks noChangeAspect="1"/>
          </p:cNvPicPr>
          <p:nvPr/>
        </p:nvPicPr>
        <p:blipFill>
          <a:blip r:embed="rId2"/>
          <a:srcRect t="7167" r="-2" b="31446"/>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road with trees and bushes&#10;&#10;AI-generated content may be incorrect.">
            <a:extLst>
              <a:ext uri="{FF2B5EF4-FFF2-40B4-BE49-F238E27FC236}">
                <a16:creationId xmlns:a16="http://schemas.microsoft.com/office/drawing/2014/main" id="{3D964E85-A7D2-8CFB-1A18-48AB93408CC2}"/>
              </a:ext>
            </a:extLst>
          </p:cNvPr>
          <p:cNvPicPr>
            <a:picLocks noChangeAspect="1"/>
          </p:cNvPicPr>
          <p:nvPr/>
        </p:nvPicPr>
        <p:blipFill>
          <a:blip r:embed="rId3"/>
          <a:srcRect r="-2" b="2042"/>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F2575C6D-4EA4-E083-0235-177C988E1051}"/>
              </a:ext>
            </a:extLst>
          </p:cNvPr>
          <p:cNvSpPr>
            <a:spLocks noGrp="1"/>
          </p:cNvSpPr>
          <p:nvPr>
            <p:ph type="title"/>
          </p:nvPr>
        </p:nvSpPr>
        <p:spPr>
          <a:xfrm>
            <a:off x="448056" y="859536"/>
            <a:ext cx="4832802" cy="1243584"/>
          </a:xfrm>
        </p:spPr>
        <p:txBody>
          <a:bodyPr>
            <a:normAutofit/>
          </a:bodyPr>
          <a:lstStyle/>
          <a:p>
            <a:r>
              <a:rPr lang="en-GB" sz="3400"/>
              <a:t>Petty Pool College, Pool Lane, Sandiway</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CE80784-84E7-949F-0698-4C0ACADE6F0B}"/>
              </a:ext>
            </a:extLst>
          </p:cNvPr>
          <p:cNvSpPr>
            <a:spLocks noGrp="1"/>
          </p:cNvSpPr>
          <p:nvPr>
            <p:ph idx="1"/>
          </p:nvPr>
        </p:nvSpPr>
        <p:spPr>
          <a:xfrm>
            <a:off x="448056" y="2512611"/>
            <a:ext cx="4832803" cy="3664351"/>
          </a:xfrm>
        </p:spPr>
        <p:txBody>
          <a:bodyPr vert="horz" lIns="91440" tIns="45720" rIns="91440" bIns="45720" rtlCol="0" anchor="t">
            <a:normAutofit fontScale="85000" lnSpcReduction="10000"/>
          </a:bodyPr>
          <a:lstStyle/>
          <a:p>
            <a:r>
              <a:rPr lang="en-GB" sz="2000"/>
              <a:t>Pool Lane is a private road doesn’t have a speed limit.</a:t>
            </a:r>
            <a:endParaRPr lang="en-GB" sz="2000">
              <a:ea typeface="Calibri"/>
              <a:cs typeface="Calibri"/>
            </a:endParaRPr>
          </a:p>
          <a:p>
            <a:r>
              <a:rPr lang="en-GB" sz="2000"/>
              <a:t>This centre was not assessed as part of the 20 mph project as it is on private land.</a:t>
            </a:r>
            <a:endParaRPr lang="en-GB" sz="2000">
              <a:ea typeface="Calibri"/>
              <a:cs typeface="Calibri"/>
            </a:endParaRPr>
          </a:p>
          <a:p>
            <a:r>
              <a:rPr lang="en-GB" sz="2000"/>
              <a:t>A556 has a 40 mph speed limit and benefits from a safety camera on each side of the dual carriageway</a:t>
            </a:r>
            <a:endParaRPr lang="en-GB" sz="2000">
              <a:ea typeface="Calibri"/>
              <a:cs typeface="Calibri"/>
            </a:endParaRPr>
          </a:p>
          <a:p>
            <a:r>
              <a:rPr lang="en-GB" sz="2000"/>
              <a:t>No personal injury collisions (PIC) in the last five years up to 13/08/24 on A556 Chester Road.</a:t>
            </a:r>
            <a:endParaRPr lang="en-GB" sz="2000">
              <a:ea typeface="Calibri"/>
              <a:cs typeface="Calibri"/>
            </a:endParaRPr>
          </a:p>
          <a:p>
            <a:r>
              <a:rPr lang="en-GB" sz="2000">
                <a:solidFill>
                  <a:srgbClr val="7030A0"/>
                </a:solidFill>
              </a:rPr>
              <a:t>Speed survey results 2025 A556 (E/B): 35.2 mph.</a:t>
            </a:r>
            <a:endParaRPr lang="en-GB" sz="2000">
              <a:solidFill>
                <a:srgbClr val="7030A0"/>
              </a:solidFill>
              <a:ea typeface="Calibri"/>
              <a:cs typeface="Calibri"/>
            </a:endParaRPr>
          </a:p>
          <a:p>
            <a:r>
              <a:rPr lang="en-GB" sz="2000">
                <a:solidFill>
                  <a:srgbClr val="7030A0"/>
                </a:solidFill>
              </a:rPr>
              <a:t>Speed survey results 2025 A556 (W/B): 37.0 mph.</a:t>
            </a:r>
            <a:endParaRPr lang="en-GB" sz="2000">
              <a:solidFill>
                <a:srgbClr val="7030A0"/>
              </a:solidFill>
              <a:ea typeface="Calibri"/>
              <a:cs typeface="Calibri"/>
            </a:endParaRPr>
          </a:p>
          <a:p>
            <a:r>
              <a:rPr lang="en-GB" sz="2000">
                <a:solidFill>
                  <a:srgbClr val="7030A0"/>
                </a:solidFill>
              </a:rPr>
              <a:t>No pedestrian facilities on access road,  no further action.</a:t>
            </a:r>
            <a:endParaRPr lang="en-GB" sz="2000">
              <a:solidFill>
                <a:srgbClr val="7030A0"/>
              </a:solidFill>
              <a:ea typeface="Calibri"/>
              <a:cs typeface="Calibri"/>
            </a:endParaRPr>
          </a:p>
          <a:p>
            <a:pPr marL="0" indent="0">
              <a:buNone/>
            </a:pPr>
            <a:endParaRPr lang="en-GB" sz="2000"/>
          </a:p>
          <a:p>
            <a:pPr marL="0" indent="0">
              <a:buNone/>
            </a:pPr>
            <a:endParaRPr lang="en-GB" sz="2000"/>
          </a:p>
          <a:p>
            <a:pPr marL="0" indent="0">
              <a:buNone/>
            </a:pPr>
            <a:endParaRPr lang="en-GB" sz="2000"/>
          </a:p>
        </p:txBody>
      </p:sp>
    </p:spTree>
    <p:extLst>
      <p:ext uri="{BB962C8B-B14F-4D97-AF65-F5344CB8AC3E}">
        <p14:creationId xmlns:p14="http://schemas.microsoft.com/office/powerpoint/2010/main" val="3952513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city&#10;&#10;AI-generated content may be incorrect.">
            <a:extLst>
              <a:ext uri="{FF2B5EF4-FFF2-40B4-BE49-F238E27FC236}">
                <a16:creationId xmlns:a16="http://schemas.microsoft.com/office/drawing/2014/main" id="{C42FBA92-7033-F64E-A0B7-BBAC3D063B64}"/>
              </a:ext>
            </a:extLst>
          </p:cNvPr>
          <p:cNvPicPr>
            <a:picLocks noChangeAspect="1"/>
          </p:cNvPicPr>
          <p:nvPr/>
        </p:nvPicPr>
        <p:blipFill>
          <a:blip r:embed="rId2"/>
          <a:srcRect t="13390" r="-2" b="21073"/>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road with trees in the background&#10;&#10;AI-generated content may be incorrect.">
            <a:extLst>
              <a:ext uri="{FF2B5EF4-FFF2-40B4-BE49-F238E27FC236}">
                <a16:creationId xmlns:a16="http://schemas.microsoft.com/office/drawing/2014/main" id="{10FEA666-B313-5B96-FCB7-21D5CE1C6E21}"/>
              </a:ext>
            </a:extLst>
          </p:cNvPr>
          <p:cNvPicPr>
            <a:picLocks noChangeAspect="1"/>
          </p:cNvPicPr>
          <p:nvPr/>
        </p:nvPicPr>
        <p:blipFill>
          <a:blip r:embed="rId3"/>
          <a:srcRect r="-2" b="2560"/>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15F68185-7C3D-1073-E6CA-07D298AB2E22}"/>
              </a:ext>
            </a:extLst>
          </p:cNvPr>
          <p:cNvSpPr>
            <a:spLocks noGrp="1"/>
          </p:cNvSpPr>
          <p:nvPr>
            <p:ph type="title"/>
          </p:nvPr>
        </p:nvSpPr>
        <p:spPr>
          <a:xfrm>
            <a:off x="448056" y="859536"/>
            <a:ext cx="4832802" cy="1243584"/>
          </a:xfrm>
        </p:spPr>
        <p:txBody>
          <a:bodyPr>
            <a:normAutofit/>
          </a:bodyPr>
          <a:lstStyle/>
          <a:p>
            <a:r>
              <a:rPr lang="en-GB" sz="2600"/>
              <a:t>University of Liverpool, School of Veterinary Science, A540 Chester High Road, Leahurst. </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5D09666-7FF2-8175-3A47-79279B17D40D}"/>
              </a:ext>
            </a:extLst>
          </p:cNvPr>
          <p:cNvSpPr>
            <a:spLocks noGrp="1"/>
          </p:cNvSpPr>
          <p:nvPr>
            <p:ph idx="1"/>
          </p:nvPr>
        </p:nvSpPr>
        <p:spPr>
          <a:xfrm>
            <a:off x="448056" y="2512611"/>
            <a:ext cx="4832803" cy="3664351"/>
          </a:xfrm>
        </p:spPr>
        <p:txBody>
          <a:bodyPr vert="horz" lIns="91440" tIns="45720" rIns="91440" bIns="45720" rtlCol="0" anchor="t">
            <a:normAutofit fontScale="92500" lnSpcReduction="10000"/>
          </a:bodyPr>
          <a:lstStyle/>
          <a:p>
            <a:r>
              <a:rPr lang="en-GB" sz="2000" dirty="0"/>
              <a:t>Current speed limit on the A540 Chester High Road is 60 mph.</a:t>
            </a:r>
            <a:endParaRPr lang="en-GB" sz="2000" dirty="0">
              <a:ea typeface="Calibri"/>
              <a:cs typeface="Calibri"/>
            </a:endParaRPr>
          </a:p>
          <a:p>
            <a:r>
              <a:rPr lang="en-GB" sz="2000" dirty="0"/>
              <a:t>This University was not assessed as part of the 20 mph project as it is a University and only primary and high schools where assessed.</a:t>
            </a:r>
            <a:endParaRPr lang="en-GB" sz="2000" dirty="0">
              <a:ea typeface="Calibri"/>
              <a:cs typeface="Calibri"/>
            </a:endParaRPr>
          </a:p>
          <a:p>
            <a:r>
              <a:rPr lang="en-GB" sz="2000"/>
              <a:t>1 </a:t>
            </a:r>
            <a:r>
              <a:rPr lang="en-GB" sz="2000">
                <a:solidFill>
                  <a:srgbClr val="0070C0"/>
                </a:solidFill>
              </a:rPr>
              <a:t>serious</a:t>
            </a:r>
            <a:r>
              <a:rPr lang="en-GB" sz="2000"/>
              <a:t> personal injury collision (PIC) in the last five years up to 13/08/24.</a:t>
            </a:r>
            <a:endParaRPr lang="en-GB" sz="2000">
              <a:ea typeface="Calibri"/>
              <a:cs typeface="Calibri"/>
            </a:endParaRPr>
          </a:p>
          <a:p>
            <a:r>
              <a:rPr lang="en-GB" sz="2000">
                <a:solidFill>
                  <a:srgbClr val="0070C0"/>
                </a:solidFill>
              </a:rPr>
              <a:t>Single vehicle (M/C) collision Friday 16 June 2023 at 14:57.</a:t>
            </a:r>
            <a:endParaRPr lang="en-GB" sz="2000">
              <a:solidFill>
                <a:srgbClr val="0070C0"/>
              </a:solidFill>
              <a:ea typeface="Calibri"/>
              <a:cs typeface="Calibri"/>
            </a:endParaRPr>
          </a:p>
          <a:p>
            <a:r>
              <a:rPr lang="en-GB" sz="2000" dirty="0">
                <a:solidFill>
                  <a:srgbClr val="7030A0"/>
                </a:solidFill>
              </a:rPr>
              <a:t>Under further investigation: radar survey complete analysing data w/c 30th June 2025  </a:t>
            </a:r>
            <a:endParaRPr lang="en-GB" sz="2000" dirty="0">
              <a:solidFill>
                <a:srgbClr val="7030A0"/>
              </a:solidFill>
              <a:ea typeface="Calibri"/>
              <a:cs typeface="Calibri"/>
            </a:endParaRPr>
          </a:p>
          <a:p>
            <a:endParaRPr lang="en-GB" sz="2000">
              <a:solidFill>
                <a:srgbClr val="0070C0"/>
              </a:solidFill>
            </a:endParaRPr>
          </a:p>
          <a:p>
            <a:endParaRPr lang="en-GB" sz="2000"/>
          </a:p>
          <a:p>
            <a:pPr marL="0" indent="0">
              <a:buNone/>
            </a:pPr>
            <a:endParaRPr lang="en-GB" sz="2000"/>
          </a:p>
          <a:p>
            <a:endParaRPr lang="en-GB" sz="2000"/>
          </a:p>
          <a:p>
            <a:endParaRPr lang="en-GB" sz="2000"/>
          </a:p>
          <a:p>
            <a:pPr marL="0" indent="0">
              <a:buNone/>
            </a:pPr>
            <a:endParaRPr lang="en-GB" sz="2000"/>
          </a:p>
        </p:txBody>
      </p:sp>
    </p:spTree>
    <p:extLst>
      <p:ext uri="{BB962C8B-B14F-4D97-AF65-F5344CB8AC3E}">
        <p14:creationId xmlns:p14="http://schemas.microsoft.com/office/powerpoint/2010/main" val="2988467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city&#10;&#10;AI-generated content may be incorrect.">
            <a:extLst>
              <a:ext uri="{FF2B5EF4-FFF2-40B4-BE49-F238E27FC236}">
                <a16:creationId xmlns:a16="http://schemas.microsoft.com/office/drawing/2014/main" id="{16C51E9F-C6A7-CE4F-B4CB-A22BB892A4F3}"/>
              </a:ext>
            </a:extLst>
          </p:cNvPr>
          <p:cNvPicPr>
            <a:picLocks noChangeAspect="1"/>
          </p:cNvPicPr>
          <p:nvPr/>
        </p:nvPicPr>
        <p:blipFill>
          <a:blip r:embed="rId2"/>
          <a:srcRect t="2179" r="-2" b="31576"/>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road with cars on it&#10;&#10;AI-generated content may be incorrect.">
            <a:extLst>
              <a:ext uri="{FF2B5EF4-FFF2-40B4-BE49-F238E27FC236}">
                <a16:creationId xmlns:a16="http://schemas.microsoft.com/office/drawing/2014/main" id="{4B11C88B-8D51-1CA0-DB71-6226547B5524}"/>
              </a:ext>
            </a:extLst>
          </p:cNvPr>
          <p:cNvPicPr>
            <a:picLocks noChangeAspect="1"/>
          </p:cNvPicPr>
          <p:nvPr/>
        </p:nvPicPr>
        <p:blipFill>
          <a:blip r:embed="rId3"/>
          <a:srcRect r="-2" b="989"/>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FD58FCD4-4A2C-F6C9-FEFB-DEEADCE52A50}"/>
              </a:ext>
            </a:extLst>
          </p:cNvPr>
          <p:cNvSpPr>
            <a:spLocks noGrp="1"/>
          </p:cNvSpPr>
          <p:nvPr>
            <p:ph type="title"/>
          </p:nvPr>
        </p:nvSpPr>
        <p:spPr>
          <a:xfrm>
            <a:off x="448056" y="859536"/>
            <a:ext cx="4832802" cy="1243584"/>
          </a:xfrm>
        </p:spPr>
        <p:txBody>
          <a:bodyPr>
            <a:normAutofit/>
          </a:bodyPr>
          <a:lstStyle/>
          <a:p>
            <a:r>
              <a:rPr lang="en-GB" sz="3400"/>
              <a:t>St Martins Academy, A56 Hoole Road, Chester</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50446BF-7DB0-7153-C27D-38E9BB000C97}"/>
              </a:ext>
            </a:extLst>
          </p:cNvPr>
          <p:cNvSpPr>
            <a:spLocks noGrp="1"/>
          </p:cNvSpPr>
          <p:nvPr>
            <p:ph idx="1"/>
          </p:nvPr>
        </p:nvSpPr>
        <p:spPr>
          <a:xfrm>
            <a:off x="448056" y="2512611"/>
            <a:ext cx="4832803" cy="3664351"/>
          </a:xfrm>
        </p:spPr>
        <p:txBody>
          <a:bodyPr vert="horz" lIns="91440" tIns="45720" rIns="91440" bIns="45720" rtlCol="0" anchor="t">
            <a:normAutofit fontScale="92500" lnSpcReduction="20000"/>
          </a:bodyPr>
          <a:lstStyle/>
          <a:p>
            <a:r>
              <a:rPr lang="en-GB" sz="2000"/>
              <a:t>Current Speed Limit on the A56 Hoole Road is 30 mph.</a:t>
            </a:r>
            <a:endParaRPr lang="en-GB" sz="2000">
              <a:ea typeface="Calibri"/>
              <a:cs typeface="Calibri"/>
            </a:endParaRPr>
          </a:p>
          <a:p>
            <a:r>
              <a:rPr lang="en-GB" sz="2000">
                <a:latin typeface="Calibri" panose="020F0502020204030204"/>
              </a:rPr>
              <a:t>A56 Hoole Road </a:t>
            </a:r>
            <a:r>
              <a:rPr kumimoji="0" lang="en-GB" sz="2000" b="0" i="0" u="none" strike="noStrike" kern="1200" cap="none" spc="0" normalizeH="0" baseline="0" noProof="0">
                <a:ln>
                  <a:noFill/>
                </a:ln>
                <a:effectLst/>
                <a:uLnTx/>
                <a:uFillTx/>
                <a:latin typeface="Calibri" panose="020F0502020204030204"/>
                <a:ea typeface="+mn-ea"/>
                <a:cs typeface="+mn-cs"/>
              </a:rPr>
              <a:t>was assessed as part of the 20 mph</a:t>
            </a:r>
            <a:r>
              <a:rPr lang="en-GB" sz="2000">
                <a:latin typeface="Calibri" panose="020F0502020204030204"/>
              </a:rPr>
              <a:t> but it was decided to leave the speed limit at 30 mph and no report was written. Mean speeds where 24.5. Jan 18 and 25.1 Jun 18.</a:t>
            </a:r>
            <a:endParaRPr lang="en-GB" sz="2000">
              <a:latin typeface="Calibri" panose="020F0502020204030204"/>
              <a:ea typeface="Calibri"/>
              <a:cs typeface="Calibri"/>
            </a:endParaRPr>
          </a:p>
          <a:p>
            <a:r>
              <a:rPr lang="en-GB" sz="2000"/>
              <a:t>1 </a:t>
            </a:r>
            <a:r>
              <a:rPr lang="en-GB" sz="2000">
                <a:solidFill>
                  <a:srgbClr val="0070C0"/>
                </a:solidFill>
              </a:rPr>
              <a:t>serious</a:t>
            </a:r>
            <a:r>
              <a:rPr lang="en-GB" sz="2000"/>
              <a:t> personal injury collision (PIC) in the last five years up to 13/08/24.</a:t>
            </a:r>
            <a:endParaRPr lang="en-GB" sz="2000">
              <a:ea typeface="Calibri"/>
              <a:cs typeface="Calibri"/>
            </a:endParaRPr>
          </a:p>
          <a:p>
            <a:r>
              <a:rPr lang="en-GB" sz="2000">
                <a:solidFill>
                  <a:srgbClr val="0070C0"/>
                </a:solidFill>
              </a:rPr>
              <a:t>5 vehicle (5 Cars) collision on Saturday 06 January 2024 at 14:57.</a:t>
            </a:r>
            <a:endParaRPr lang="en-GB" sz="2000">
              <a:solidFill>
                <a:srgbClr val="0070C0"/>
              </a:solidFill>
              <a:ea typeface="Calibri"/>
              <a:cs typeface="Calibri"/>
            </a:endParaRPr>
          </a:p>
          <a:p>
            <a:r>
              <a:rPr lang="en-GB" sz="2000">
                <a:solidFill>
                  <a:srgbClr val="7030A0"/>
                </a:solidFill>
              </a:rPr>
              <a:t>Speed survey results 2025: 21.2 mph.</a:t>
            </a:r>
            <a:endParaRPr lang="en-GB" sz="2000">
              <a:solidFill>
                <a:srgbClr val="7030A0"/>
              </a:solidFill>
              <a:ea typeface="Calibri"/>
              <a:cs typeface="Calibri"/>
            </a:endParaRPr>
          </a:p>
          <a:p>
            <a:r>
              <a:rPr lang="en-GB" sz="2100">
                <a:solidFill>
                  <a:srgbClr val="7030A0"/>
                </a:solidFill>
              </a:rPr>
              <a:t>Signed 20mph to be progress.</a:t>
            </a:r>
            <a:endParaRPr lang="en-GB" sz="2100">
              <a:solidFill>
                <a:srgbClr val="7030A0"/>
              </a:solidFill>
              <a:ea typeface="Calibri"/>
              <a:cs typeface="Calibri"/>
            </a:endParaRPr>
          </a:p>
          <a:p>
            <a:endParaRPr lang="en-GB" sz="2000">
              <a:solidFill>
                <a:srgbClr val="0070C0"/>
              </a:solidFill>
            </a:endParaRPr>
          </a:p>
          <a:p>
            <a:pPr marL="0" indent="0">
              <a:buNone/>
            </a:pPr>
            <a:endParaRPr lang="en-GB" sz="2000"/>
          </a:p>
          <a:p>
            <a:endParaRPr lang="en-GB" sz="2000">
              <a:latin typeface="Calibri" panose="020F0502020204030204"/>
            </a:endParaRPr>
          </a:p>
          <a:p>
            <a:endParaRPr lang="en-GB" sz="2000"/>
          </a:p>
          <a:p>
            <a:pPr marL="0" indent="0">
              <a:buNone/>
            </a:pPr>
            <a:endParaRPr lang="en-GB" sz="2000"/>
          </a:p>
        </p:txBody>
      </p:sp>
    </p:spTree>
    <p:extLst>
      <p:ext uri="{BB962C8B-B14F-4D97-AF65-F5344CB8AC3E}">
        <p14:creationId xmlns:p14="http://schemas.microsoft.com/office/powerpoint/2010/main" val="34465638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city&#10;&#10;AI-generated content may be incorrect.">
            <a:extLst>
              <a:ext uri="{FF2B5EF4-FFF2-40B4-BE49-F238E27FC236}">
                <a16:creationId xmlns:a16="http://schemas.microsoft.com/office/drawing/2014/main" id="{8913C383-09CA-7AFA-6A88-4893A6995CBA}"/>
              </a:ext>
            </a:extLst>
          </p:cNvPr>
          <p:cNvPicPr>
            <a:picLocks noChangeAspect="1"/>
          </p:cNvPicPr>
          <p:nvPr/>
        </p:nvPicPr>
        <p:blipFill>
          <a:blip r:embed="rId2"/>
          <a:srcRect t="15220" r="-2" b="15022"/>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street with a building and trees&#10;&#10;AI-generated content may be incorrect.">
            <a:extLst>
              <a:ext uri="{FF2B5EF4-FFF2-40B4-BE49-F238E27FC236}">
                <a16:creationId xmlns:a16="http://schemas.microsoft.com/office/drawing/2014/main" id="{4D98263D-C3E6-5C92-E870-2098B24F403D}"/>
              </a:ext>
            </a:extLst>
          </p:cNvPr>
          <p:cNvPicPr>
            <a:picLocks noChangeAspect="1"/>
          </p:cNvPicPr>
          <p:nvPr/>
        </p:nvPicPr>
        <p:blipFill>
          <a:blip r:embed="rId3"/>
          <a:srcRect r="-2" b="3581"/>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97504C6F-C5F7-0F9C-6A6B-BEDD22F24FEF}"/>
              </a:ext>
            </a:extLst>
          </p:cNvPr>
          <p:cNvSpPr>
            <a:spLocks noGrp="1"/>
          </p:cNvSpPr>
          <p:nvPr>
            <p:ph type="title"/>
          </p:nvPr>
        </p:nvSpPr>
        <p:spPr>
          <a:xfrm>
            <a:off x="449544" y="282175"/>
            <a:ext cx="4832802" cy="1243584"/>
          </a:xfrm>
        </p:spPr>
        <p:txBody>
          <a:bodyPr>
            <a:normAutofit/>
          </a:bodyPr>
          <a:lstStyle/>
          <a:p>
            <a:r>
              <a:rPr lang="en-GB" sz="2600"/>
              <a:t>Ellesmere Port C or E College, A5032 Whitby Road, Ellesmere Port</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A6FFA37-1C39-B46C-4E4E-1BE580F010DF}"/>
              </a:ext>
            </a:extLst>
          </p:cNvPr>
          <p:cNvSpPr>
            <a:spLocks noGrp="1"/>
          </p:cNvSpPr>
          <p:nvPr>
            <p:ph idx="1"/>
          </p:nvPr>
        </p:nvSpPr>
        <p:spPr>
          <a:xfrm>
            <a:off x="440876" y="1518888"/>
            <a:ext cx="4876106" cy="5056937"/>
          </a:xfrm>
        </p:spPr>
        <p:txBody>
          <a:bodyPr vert="horz" lIns="91440" tIns="45720" rIns="91440" bIns="45720" rtlCol="0" anchor="t">
            <a:normAutofit fontScale="25000" lnSpcReduction="20000"/>
          </a:bodyPr>
          <a:lstStyle/>
          <a:p>
            <a:r>
              <a:rPr lang="en-GB" sz="4800"/>
              <a:t>Current Speed Limit on the A5032 Whitby Road is 30 mph.</a:t>
            </a:r>
            <a:endParaRPr lang="en-GB" sz="4800">
              <a:ea typeface="Calibri"/>
              <a:cs typeface="Calibri"/>
            </a:endParaRPr>
          </a:p>
          <a:p>
            <a:r>
              <a:rPr lang="en-GB" sz="4800"/>
              <a:t>A5032 Whitby Road </a:t>
            </a:r>
            <a:r>
              <a:rPr kumimoji="0" lang="en-GB" sz="4800" b="0" i="0" u="none" strike="noStrike" kern="1200" cap="none" spc="0" normalizeH="0" baseline="0" noProof="0">
                <a:ln>
                  <a:noFill/>
                </a:ln>
                <a:effectLst/>
                <a:uLnTx/>
                <a:uFillTx/>
                <a:ea typeface="+mn-ea"/>
                <a:cs typeface="+mn-cs"/>
              </a:rPr>
              <a:t>was assessed as part of the 20 mph but it was decided to leave the speed limit at 30 mph. </a:t>
            </a:r>
            <a:r>
              <a:rPr lang="en-GB" sz="4800"/>
              <a:t>Mean speed was </a:t>
            </a:r>
            <a:r>
              <a:rPr kumimoji="0" lang="en-GB" sz="4800" b="0" i="0" u="none" strike="noStrike" kern="1200" cap="none" spc="0" normalizeH="0" baseline="0" noProof="0">
                <a:ln>
                  <a:noFill/>
                </a:ln>
                <a:effectLst/>
                <a:uLnTx/>
                <a:uFillTx/>
                <a:ea typeface="+mn-ea"/>
                <a:cs typeface="+mn-cs"/>
              </a:rPr>
              <a:t>25.5.</a:t>
            </a:r>
            <a:endParaRPr lang="en-GB" sz="4800" b="0" i="0" u="none" strike="noStrike" kern="1200" cap="none" spc="0" normalizeH="0" baseline="0" noProof="0">
              <a:ln>
                <a:noFill/>
              </a:ln>
              <a:effectLst/>
              <a:uLnTx/>
              <a:uFillTx/>
              <a:ea typeface="Calibri"/>
              <a:cs typeface="Calibri"/>
            </a:endParaRPr>
          </a:p>
          <a:p>
            <a:r>
              <a:rPr lang="en-GB" sz="4800"/>
              <a:t>Should we assess Sutton Way also as there is a pedestrian entrance?</a:t>
            </a:r>
            <a:endParaRPr lang="en-GB" sz="4800">
              <a:ea typeface="Calibri"/>
              <a:cs typeface="Calibri"/>
            </a:endParaRPr>
          </a:p>
          <a:p>
            <a:r>
              <a:rPr lang="en-GB" sz="4800"/>
              <a:t>6 </a:t>
            </a:r>
            <a:r>
              <a:rPr lang="en-GB" sz="4800">
                <a:solidFill>
                  <a:srgbClr val="00B050"/>
                </a:solidFill>
              </a:rPr>
              <a:t>slight</a:t>
            </a:r>
            <a:r>
              <a:rPr lang="en-GB" sz="4800"/>
              <a:t> personal injury collision (PIC) in the last five  years up to 13/08/24. 3 on Whitby Road and 3 on Sutton Way including 1 pedestrian casualty.</a:t>
            </a:r>
            <a:endParaRPr lang="en-GB" sz="4800">
              <a:ea typeface="Calibri"/>
              <a:cs typeface="Calibri"/>
            </a:endParaRPr>
          </a:p>
          <a:p>
            <a:r>
              <a:rPr lang="en-GB" sz="4800">
                <a:solidFill>
                  <a:srgbClr val="00B050"/>
                </a:solidFill>
              </a:rPr>
              <a:t>Sutton Way Vehicle 1 (Pedal Cycle) and Vehicle 2 (Car) both moving off and collide on Saturday 05 September 2020.</a:t>
            </a:r>
            <a:endParaRPr lang="en-GB" sz="4800">
              <a:solidFill>
                <a:srgbClr val="00B050"/>
              </a:solidFill>
              <a:ea typeface="Calibri"/>
              <a:cs typeface="Calibri"/>
            </a:endParaRPr>
          </a:p>
          <a:p>
            <a:r>
              <a:rPr lang="en-GB" sz="4800">
                <a:solidFill>
                  <a:srgbClr val="00B050"/>
                </a:solidFill>
              </a:rPr>
              <a:t>Sutton Way Vehicle 1 (Pedal Cycle) Going ahead collides with Vehicle 2 (Car) which was moving off on Tuesday 11 May 2021 at </a:t>
            </a:r>
            <a:r>
              <a:rPr lang="en-GB" sz="4800" b="1">
                <a:solidFill>
                  <a:srgbClr val="00B050"/>
                </a:solidFill>
              </a:rPr>
              <a:t>15:15 age of casualty was 11.</a:t>
            </a:r>
            <a:endParaRPr lang="en-GB" sz="4800" b="1">
              <a:solidFill>
                <a:srgbClr val="00B050"/>
              </a:solidFill>
              <a:ea typeface="Calibri"/>
              <a:cs typeface="Calibri"/>
            </a:endParaRPr>
          </a:p>
          <a:p>
            <a:r>
              <a:rPr lang="en-GB" sz="4800">
                <a:solidFill>
                  <a:srgbClr val="00B050"/>
                </a:solidFill>
              </a:rPr>
              <a:t>Sutton Way Vehicle 1 (Car) collides with pedestrian on Friday 11 March 2022 at</a:t>
            </a:r>
            <a:r>
              <a:rPr lang="en-GB" sz="4800" b="1">
                <a:solidFill>
                  <a:srgbClr val="00B050"/>
                </a:solidFill>
              </a:rPr>
              <a:t> 15:40 pedestrians aged 15.</a:t>
            </a:r>
            <a:endParaRPr lang="en-GB" sz="4800" b="1">
              <a:solidFill>
                <a:srgbClr val="00B050"/>
              </a:solidFill>
              <a:ea typeface="Calibri"/>
              <a:cs typeface="Calibri"/>
            </a:endParaRPr>
          </a:p>
          <a:p>
            <a:r>
              <a:rPr lang="en-GB" sz="4800">
                <a:solidFill>
                  <a:srgbClr val="00B050"/>
                </a:solidFill>
              </a:rPr>
              <a:t>Whitby Road Vehicle 1 (Car) and Vehicle 2 (Car) both collide whilst moving off on Saturday 28 January 2023.</a:t>
            </a:r>
            <a:endParaRPr lang="en-GB" sz="4800">
              <a:solidFill>
                <a:srgbClr val="00B050"/>
              </a:solidFill>
              <a:ea typeface="Calibri"/>
              <a:cs typeface="Calibri"/>
            </a:endParaRPr>
          </a:p>
          <a:p>
            <a:r>
              <a:rPr lang="en-GB" sz="4800">
                <a:solidFill>
                  <a:srgbClr val="00B050"/>
                </a:solidFill>
              </a:rPr>
              <a:t>Whitby Road Vehicle 1 (P2W) turning right and Vehicle 2 (Car) Going ahead collide on Monday 13 February 2023 at </a:t>
            </a:r>
            <a:r>
              <a:rPr lang="en-GB" sz="4800" b="1">
                <a:solidFill>
                  <a:srgbClr val="00B050"/>
                </a:solidFill>
              </a:rPr>
              <a:t>17:50 two children on P2W age 12 and age 6.</a:t>
            </a:r>
            <a:endParaRPr lang="en-GB" sz="4800" b="1">
              <a:solidFill>
                <a:srgbClr val="00B050"/>
              </a:solidFill>
              <a:ea typeface="Calibri"/>
              <a:cs typeface="Calibri"/>
            </a:endParaRPr>
          </a:p>
          <a:p>
            <a:r>
              <a:rPr lang="en-GB" sz="4800">
                <a:solidFill>
                  <a:srgbClr val="00B050"/>
                </a:solidFill>
              </a:rPr>
              <a:t>Whitby Road Vehicle 2 (Goods &lt;3.5t) is hit by Vehicle 2 (Car) in rear shunt type collision on Wednesday 19 June 2024.</a:t>
            </a:r>
            <a:endParaRPr lang="en-GB" sz="4800">
              <a:solidFill>
                <a:srgbClr val="00B050"/>
              </a:solidFill>
              <a:ea typeface="Calibri"/>
              <a:cs typeface="Calibri"/>
            </a:endParaRPr>
          </a:p>
          <a:p>
            <a:r>
              <a:rPr lang="en-GB" sz="4800">
                <a:solidFill>
                  <a:srgbClr val="7030A0"/>
                </a:solidFill>
              </a:rPr>
              <a:t>Speed survey results 2025: 26.1 mph.</a:t>
            </a:r>
            <a:endParaRPr lang="en-GB" sz="4800">
              <a:solidFill>
                <a:srgbClr val="7030A0"/>
              </a:solidFill>
              <a:ea typeface="Calibri"/>
              <a:cs typeface="Calibri"/>
            </a:endParaRPr>
          </a:p>
          <a:p>
            <a:r>
              <a:rPr lang="en-GB" sz="7600">
                <a:solidFill>
                  <a:srgbClr val="7030A0"/>
                </a:solidFill>
              </a:rPr>
              <a:t>Signed 20mph to be progress.</a:t>
            </a:r>
            <a:endParaRPr lang="en-GB" sz="7600">
              <a:solidFill>
                <a:srgbClr val="7030A0"/>
              </a:solidFill>
              <a:ea typeface="Calibri"/>
              <a:cs typeface="Calibri"/>
            </a:endParaRPr>
          </a:p>
          <a:p>
            <a:endParaRPr lang="en-GB" sz="4800">
              <a:solidFill>
                <a:srgbClr val="00B050"/>
              </a:solidFill>
            </a:endParaRPr>
          </a:p>
          <a:p>
            <a:endParaRPr lang="en-GB" sz="4800"/>
          </a:p>
          <a:p>
            <a:endParaRPr lang="en-GB" sz="2000"/>
          </a:p>
          <a:p>
            <a:pPr marL="0" indent="0">
              <a:buNone/>
            </a:pPr>
            <a:endParaRPr lang="en-GB" sz="2000"/>
          </a:p>
        </p:txBody>
      </p:sp>
    </p:spTree>
    <p:extLst>
      <p:ext uri="{BB962C8B-B14F-4D97-AF65-F5344CB8AC3E}">
        <p14:creationId xmlns:p14="http://schemas.microsoft.com/office/powerpoint/2010/main" val="267263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school&#10;&#10;AI-generated content may be incorrect.">
            <a:extLst>
              <a:ext uri="{FF2B5EF4-FFF2-40B4-BE49-F238E27FC236}">
                <a16:creationId xmlns:a16="http://schemas.microsoft.com/office/drawing/2014/main" id="{EDCA390C-DDE8-4179-3FB6-158E1063BE90}"/>
              </a:ext>
            </a:extLst>
          </p:cNvPr>
          <p:cNvPicPr>
            <a:picLocks noChangeAspect="1"/>
          </p:cNvPicPr>
          <p:nvPr/>
        </p:nvPicPr>
        <p:blipFill>
          <a:blip r:embed="rId2"/>
          <a:srcRect t="23319" r="-2" b="10674"/>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road with trees and blue sky&#10;&#10;AI-generated content may be incorrect.">
            <a:extLst>
              <a:ext uri="{FF2B5EF4-FFF2-40B4-BE49-F238E27FC236}">
                <a16:creationId xmlns:a16="http://schemas.microsoft.com/office/drawing/2014/main" id="{C876DF94-4438-B0EB-0540-99BBA9EC54A8}"/>
              </a:ext>
            </a:extLst>
          </p:cNvPr>
          <p:cNvPicPr>
            <a:picLocks noChangeAspect="1"/>
          </p:cNvPicPr>
          <p:nvPr/>
        </p:nvPicPr>
        <p:blipFill>
          <a:blip r:embed="rId3"/>
          <a:srcRect r="-2" b="2560"/>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D6282071-9DD1-136D-68B3-09A714DB59DA}"/>
              </a:ext>
            </a:extLst>
          </p:cNvPr>
          <p:cNvSpPr>
            <a:spLocks noGrp="1"/>
          </p:cNvSpPr>
          <p:nvPr>
            <p:ph type="title"/>
          </p:nvPr>
        </p:nvSpPr>
        <p:spPr>
          <a:xfrm>
            <a:off x="448056" y="329179"/>
            <a:ext cx="4832802" cy="1243584"/>
          </a:xfrm>
        </p:spPr>
        <p:txBody>
          <a:bodyPr>
            <a:normAutofit/>
          </a:bodyPr>
          <a:lstStyle/>
          <a:p>
            <a:r>
              <a:rPr lang="en-GB" sz="3400"/>
              <a:t>The Kings School, A483 Wrexham Road, Chester</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59E7D339-C048-C7A1-3C83-169E7F48256B}"/>
              </a:ext>
            </a:extLst>
          </p:cNvPr>
          <p:cNvSpPr>
            <a:spLocks noGrp="1"/>
          </p:cNvSpPr>
          <p:nvPr>
            <p:ph idx="1"/>
          </p:nvPr>
        </p:nvSpPr>
        <p:spPr>
          <a:xfrm>
            <a:off x="425581" y="1672372"/>
            <a:ext cx="4832803" cy="5005518"/>
          </a:xfrm>
        </p:spPr>
        <p:txBody>
          <a:bodyPr vert="horz" lIns="91440" tIns="45720" rIns="91440" bIns="45720" rtlCol="0" anchor="t">
            <a:normAutofit fontScale="70000" lnSpcReduction="20000"/>
          </a:bodyPr>
          <a:lstStyle/>
          <a:p>
            <a:r>
              <a:rPr lang="en-GB" sz="2000"/>
              <a:t>Current Speed Limit on the A483 is ETRO 30 mph.</a:t>
            </a:r>
            <a:endParaRPr lang="en-GB" sz="2000">
              <a:ea typeface="Calibri"/>
              <a:cs typeface="Calibri"/>
            </a:endParaRPr>
          </a:p>
          <a:p>
            <a:r>
              <a:rPr lang="en-GB" sz="2000">
                <a:latin typeface="Calibri" panose="020F0502020204030204"/>
              </a:rPr>
              <a:t>Wrexham Road </a:t>
            </a:r>
            <a:r>
              <a:rPr kumimoji="0" lang="en-GB" sz="2000" b="0" i="0" u="none" strike="noStrike" kern="1200" cap="none" spc="0" normalizeH="0" baseline="0" noProof="0">
                <a:ln>
                  <a:noFill/>
                </a:ln>
                <a:effectLst/>
                <a:uLnTx/>
                <a:uFillTx/>
                <a:latin typeface="Calibri" panose="020F0502020204030204"/>
                <a:ea typeface="+mn-ea"/>
                <a:cs typeface="+mn-cs"/>
              </a:rPr>
              <a:t>was assessed as part of the 20 mph project where the lowest speed was assessed at 30.2 mph.</a:t>
            </a:r>
            <a:endParaRPr lang="en-GB" sz="2000" b="0" i="0" u="none" strike="noStrike" kern="1200" cap="none" spc="0" normalizeH="0" baseline="0" noProof="0">
              <a:ln>
                <a:noFill/>
              </a:ln>
              <a:effectLst/>
              <a:uLnTx/>
              <a:uFillTx/>
              <a:latin typeface="Calibri" panose="020F0502020204030204"/>
              <a:ea typeface="Calibri"/>
              <a:cs typeface="Calibri"/>
            </a:endParaRPr>
          </a:p>
          <a:p>
            <a:r>
              <a:rPr lang="en-GB" sz="2000"/>
              <a:t>1 </a:t>
            </a:r>
            <a:r>
              <a:rPr lang="en-GB" sz="2000">
                <a:solidFill>
                  <a:srgbClr val="FF0000"/>
                </a:solidFill>
              </a:rPr>
              <a:t>fatal</a:t>
            </a:r>
            <a:r>
              <a:rPr lang="en-GB" sz="2000"/>
              <a:t> collision. Including 1 pedestrian fatality.</a:t>
            </a:r>
            <a:endParaRPr lang="en-GB" sz="2000">
              <a:ea typeface="Calibri"/>
              <a:cs typeface="Calibri"/>
            </a:endParaRPr>
          </a:p>
          <a:p>
            <a:r>
              <a:rPr lang="en-GB" sz="2000">
                <a:solidFill>
                  <a:srgbClr val="FF0000"/>
                </a:solidFill>
              </a:rPr>
              <a:t>Pedestrian exits Kings School on A483 and is crossing the road from Vehicle 1 (Car) nearside when collision occurs on Tuesday 12 November 2024 at 17:11. Pedestrian was age 11.</a:t>
            </a:r>
            <a:endParaRPr lang="en-GB" sz="2000">
              <a:solidFill>
                <a:srgbClr val="FF0000"/>
              </a:solidFill>
              <a:ea typeface="Calibri"/>
              <a:cs typeface="Calibri"/>
            </a:endParaRPr>
          </a:p>
          <a:p>
            <a:r>
              <a:rPr lang="en-GB" sz="2000"/>
              <a:t>2 </a:t>
            </a:r>
            <a:r>
              <a:rPr lang="en-GB" sz="2000">
                <a:solidFill>
                  <a:srgbClr val="00B050"/>
                </a:solidFill>
              </a:rPr>
              <a:t>slight</a:t>
            </a:r>
            <a:r>
              <a:rPr lang="en-GB" sz="2000"/>
              <a:t> personal injury collisions (PIC) in the last five years up to 13/08/2024. </a:t>
            </a:r>
            <a:endParaRPr lang="en-GB" sz="2000">
              <a:solidFill>
                <a:srgbClr val="FF0000"/>
              </a:solidFill>
            </a:endParaRPr>
          </a:p>
          <a:p>
            <a:r>
              <a:rPr lang="en-GB" sz="2000">
                <a:solidFill>
                  <a:srgbClr val="00B050"/>
                </a:solidFill>
              </a:rPr>
              <a:t>Vehicle 1 (Car) slowing or stopping and Vehicle 2 (Car) slowing or stopping in rear shunt type collision on Wednesday 30 March 2022 at 17:18.</a:t>
            </a:r>
            <a:endParaRPr lang="en-GB" sz="2000">
              <a:solidFill>
                <a:srgbClr val="00B050"/>
              </a:solidFill>
              <a:ea typeface="Calibri"/>
              <a:cs typeface="Calibri"/>
            </a:endParaRPr>
          </a:p>
          <a:p>
            <a:r>
              <a:rPr lang="en-GB" sz="2000">
                <a:solidFill>
                  <a:srgbClr val="00B050"/>
                </a:solidFill>
              </a:rPr>
              <a:t>Vehicle 1 (Car) overtaking moving vehicle collides with Vehicle 2 (Car) Going ahead on Monday 17 October 2022 at 22:48.</a:t>
            </a:r>
            <a:endParaRPr lang="en-GB" sz="2000">
              <a:solidFill>
                <a:srgbClr val="00B050"/>
              </a:solidFill>
              <a:ea typeface="Calibri"/>
              <a:cs typeface="Calibri"/>
            </a:endParaRPr>
          </a:p>
          <a:p>
            <a:endParaRPr lang="en-GB" sz="2000">
              <a:solidFill>
                <a:srgbClr val="7030A0"/>
              </a:solidFill>
              <a:ea typeface="Calibri"/>
              <a:cs typeface="Calibri"/>
            </a:endParaRPr>
          </a:p>
          <a:p>
            <a:r>
              <a:rPr lang="en-GB" sz="2000">
                <a:solidFill>
                  <a:srgbClr val="7030A0"/>
                </a:solidFill>
              </a:rPr>
              <a:t>Speed survey results 2025 A483 (N): 33.9 mph. (CWAC) </a:t>
            </a:r>
            <a:endParaRPr lang="en-GB" sz="2000">
              <a:solidFill>
                <a:srgbClr val="7030A0"/>
              </a:solidFill>
              <a:ea typeface="Calibri"/>
              <a:cs typeface="Calibri"/>
            </a:endParaRPr>
          </a:p>
          <a:p>
            <a:r>
              <a:rPr lang="en-GB" sz="2000">
                <a:solidFill>
                  <a:srgbClr val="7030A0"/>
                </a:solidFill>
              </a:rPr>
              <a:t>Speed survey results 2025 A483 (S): 37.0 mph. (CWAC)</a:t>
            </a:r>
            <a:endParaRPr lang="en-GB" sz="2000">
              <a:solidFill>
                <a:srgbClr val="7030A0"/>
              </a:solidFill>
              <a:ea typeface="Calibri"/>
              <a:cs typeface="Calibri"/>
            </a:endParaRPr>
          </a:p>
          <a:p>
            <a:r>
              <a:rPr lang="en-GB" sz="2000">
                <a:solidFill>
                  <a:srgbClr val="7030A0"/>
                </a:solidFill>
              </a:rPr>
              <a:t>TRACSIS data at this location is incomplete for A483 (N) and adjusted for A483 (S). Therefore, the survey were completed via radar.</a:t>
            </a:r>
            <a:endParaRPr lang="en-GB" sz="2000">
              <a:solidFill>
                <a:srgbClr val="7030A0"/>
              </a:solidFill>
              <a:ea typeface="Calibri"/>
              <a:cs typeface="Calibri"/>
            </a:endParaRPr>
          </a:p>
          <a:p>
            <a:r>
              <a:rPr lang="en-GB" sz="2000">
                <a:solidFill>
                  <a:srgbClr val="7030A0"/>
                </a:solidFill>
                <a:ea typeface="Calibri"/>
                <a:cs typeface="Calibri"/>
              </a:rPr>
              <a:t>Continue to monitor, for a period of 6 months after all s278 works are completed in the area.</a:t>
            </a:r>
          </a:p>
          <a:p>
            <a:endParaRPr lang="en-GB" sz="2000">
              <a:solidFill>
                <a:srgbClr val="00B050"/>
              </a:solidFill>
              <a:ea typeface="Calibri" panose="020F0502020204030204"/>
              <a:cs typeface="Calibri" panose="020F0502020204030204"/>
            </a:endParaRPr>
          </a:p>
          <a:p>
            <a:endParaRPr lang="en-GB" sz="2000">
              <a:solidFill>
                <a:srgbClr val="FF0000"/>
              </a:solidFill>
            </a:endParaRPr>
          </a:p>
          <a:p>
            <a:endParaRPr lang="en-GB" sz="2000">
              <a:solidFill>
                <a:srgbClr val="FF0000"/>
              </a:solidFill>
              <a:ea typeface="Calibri" panose="020F0502020204030204"/>
              <a:cs typeface="Calibri" panose="020F0502020204030204"/>
            </a:endParaRPr>
          </a:p>
          <a:p>
            <a:endParaRPr lang="en-GB" sz="2000">
              <a:ea typeface="Calibri" panose="020F0502020204030204"/>
              <a:cs typeface="Calibri" panose="020F0502020204030204"/>
            </a:endParaRPr>
          </a:p>
          <a:p>
            <a:pPr marL="0" indent="0">
              <a:buNone/>
            </a:pPr>
            <a:endParaRPr lang="en-GB" sz="2000">
              <a:ea typeface="Calibri" panose="020F0502020204030204"/>
              <a:cs typeface="Calibri" panose="020F0502020204030204"/>
            </a:endParaRPr>
          </a:p>
        </p:txBody>
      </p:sp>
      <p:sp>
        <p:nvSpPr>
          <p:cNvPr id="7" name="TextBox 6">
            <a:extLst>
              <a:ext uri="{FF2B5EF4-FFF2-40B4-BE49-F238E27FC236}">
                <a16:creationId xmlns:a16="http://schemas.microsoft.com/office/drawing/2014/main" id="{BDD52A59-BCFD-A813-CEED-36DAA242BEFA}"/>
              </a:ext>
            </a:extLst>
          </p:cNvPr>
          <p:cNvSpPr txBox="1"/>
          <p:nvPr/>
        </p:nvSpPr>
        <p:spPr>
          <a:xfrm>
            <a:off x="243840" y="198120"/>
            <a:ext cx="206433" cy="148244"/>
          </a:xfrm>
          <a:prstGeom prst="rect">
            <a:avLst/>
          </a:prstGeom>
          <a:solidFill>
            <a:schemeClr val="accent2">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3019540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city&#10;&#10;AI-generated content may be incorrect.">
            <a:extLst>
              <a:ext uri="{FF2B5EF4-FFF2-40B4-BE49-F238E27FC236}">
                <a16:creationId xmlns:a16="http://schemas.microsoft.com/office/drawing/2014/main" id="{D46F109E-763B-B8AF-9697-88EF4419082F}"/>
              </a:ext>
            </a:extLst>
          </p:cNvPr>
          <p:cNvPicPr>
            <a:picLocks noChangeAspect="1"/>
          </p:cNvPicPr>
          <p:nvPr/>
        </p:nvPicPr>
        <p:blipFill>
          <a:blip r:embed="rId2"/>
          <a:srcRect t="20352" r="-2" b="9088"/>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road with trees and a fence&#10;&#10;AI-generated content may be incorrect.">
            <a:extLst>
              <a:ext uri="{FF2B5EF4-FFF2-40B4-BE49-F238E27FC236}">
                <a16:creationId xmlns:a16="http://schemas.microsoft.com/office/drawing/2014/main" id="{CCA2C0F6-B073-2ABB-C727-2F17F447FAE2}"/>
              </a:ext>
            </a:extLst>
          </p:cNvPr>
          <p:cNvPicPr>
            <a:picLocks noChangeAspect="1"/>
          </p:cNvPicPr>
          <p:nvPr/>
        </p:nvPicPr>
        <p:blipFill>
          <a:blip r:embed="rId3"/>
          <a:srcRect l="14671" r="14738" b="2"/>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7704FB26-D8B7-C02A-7762-EE13D10A8429}"/>
              </a:ext>
            </a:extLst>
          </p:cNvPr>
          <p:cNvSpPr>
            <a:spLocks noGrp="1"/>
          </p:cNvSpPr>
          <p:nvPr>
            <p:ph type="title"/>
          </p:nvPr>
        </p:nvSpPr>
        <p:spPr>
          <a:xfrm>
            <a:off x="448056" y="859536"/>
            <a:ext cx="4832802" cy="1243584"/>
          </a:xfrm>
        </p:spPr>
        <p:txBody>
          <a:bodyPr>
            <a:normAutofit/>
          </a:bodyPr>
          <a:lstStyle/>
          <a:p>
            <a:r>
              <a:rPr lang="en-GB" sz="3400"/>
              <a:t>The Queens Lower School, Liverpool Road, Chester</a:t>
            </a:r>
            <a:endParaRPr lang="en-GB" sz="3400">
              <a:ea typeface="Calibri Light"/>
              <a:cs typeface="Calibri Light"/>
            </a:endParaRP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4D3F8CF-8893-B556-69F4-5BD293AE3B97}"/>
              </a:ext>
            </a:extLst>
          </p:cNvPr>
          <p:cNvSpPr>
            <a:spLocks noGrp="1"/>
          </p:cNvSpPr>
          <p:nvPr>
            <p:ph idx="1"/>
          </p:nvPr>
        </p:nvSpPr>
        <p:spPr>
          <a:xfrm>
            <a:off x="448056" y="2374066"/>
            <a:ext cx="4890529" cy="4322441"/>
          </a:xfrm>
        </p:spPr>
        <p:txBody>
          <a:bodyPr vert="horz" lIns="91440" tIns="45720" rIns="91440" bIns="45720" rtlCol="0" anchor="t">
            <a:normAutofit/>
          </a:bodyPr>
          <a:lstStyle/>
          <a:p>
            <a:r>
              <a:rPr lang="en-GB" sz="2000"/>
              <a:t>Current Speed Limit on the A5116 Liverpool Road is 30 mph.</a:t>
            </a:r>
            <a:endParaRPr lang="en-GB" sz="2000">
              <a:ea typeface="Calibri"/>
              <a:cs typeface="Calibri"/>
            </a:endParaRPr>
          </a:p>
          <a:p>
            <a:r>
              <a:rPr lang="en-GB" sz="2000">
                <a:latin typeface="Calibri" panose="020F0502020204030204"/>
              </a:rPr>
              <a:t>Liverpool Road </a:t>
            </a:r>
            <a:r>
              <a:rPr kumimoji="0" lang="en-GB" sz="2000" b="0" i="0" u="none" strike="noStrike" kern="1200" cap="none" spc="0" normalizeH="0" baseline="0" noProof="0">
                <a:ln>
                  <a:noFill/>
                </a:ln>
                <a:effectLst/>
                <a:uLnTx/>
                <a:uFillTx/>
                <a:latin typeface="Calibri" panose="020F0502020204030204"/>
                <a:ea typeface="+mn-ea"/>
                <a:cs typeface="+mn-cs"/>
              </a:rPr>
              <a:t>was assessed as part of the 20 mph project where the lowest speed was assessed at 30.8 mph.</a:t>
            </a:r>
            <a:endParaRPr lang="en-GB" sz="2000" b="0" i="0" u="none" strike="noStrike" kern="1200" cap="none" spc="0" normalizeH="0" baseline="0" noProof="0">
              <a:ln>
                <a:noFill/>
              </a:ln>
              <a:effectLst/>
              <a:uLnTx/>
              <a:uFillTx/>
              <a:latin typeface="Calibri" panose="020F0502020204030204"/>
              <a:ea typeface="Calibri"/>
              <a:cs typeface="Calibri"/>
            </a:endParaRPr>
          </a:p>
          <a:p>
            <a:r>
              <a:rPr lang="en-GB" sz="2000"/>
              <a:t>1 </a:t>
            </a:r>
            <a:r>
              <a:rPr lang="en-GB" sz="2000">
                <a:solidFill>
                  <a:srgbClr val="00B050"/>
                </a:solidFill>
              </a:rPr>
              <a:t>slight</a:t>
            </a:r>
            <a:r>
              <a:rPr lang="en-GB" sz="2000"/>
              <a:t> personal injury collision (PIC) in the last five years up to 13/08/24.</a:t>
            </a:r>
            <a:endParaRPr lang="en-GB" sz="2000">
              <a:ea typeface="Calibri"/>
              <a:cs typeface="Calibri"/>
            </a:endParaRPr>
          </a:p>
          <a:p>
            <a:r>
              <a:rPr lang="en-GB" sz="2000">
                <a:solidFill>
                  <a:srgbClr val="00B050"/>
                </a:solidFill>
              </a:rPr>
              <a:t>Vehicle 1 (Car) moving off collides with Vehicle 2 (Car) waiting to turn right on Tuesday 25 July 2023 at 12:00.</a:t>
            </a:r>
            <a:endParaRPr lang="en-GB" sz="2000">
              <a:solidFill>
                <a:srgbClr val="00B050"/>
              </a:solidFill>
              <a:ea typeface="Calibri"/>
              <a:cs typeface="Calibri"/>
            </a:endParaRPr>
          </a:p>
          <a:p>
            <a:r>
              <a:rPr lang="en-GB" sz="2000">
                <a:solidFill>
                  <a:srgbClr val="7030A0"/>
                </a:solidFill>
              </a:rPr>
              <a:t>Speed survey results 2025: 24.4 mph.</a:t>
            </a:r>
            <a:endParaRPr lang="en-GB" sz="2000">
              <a:solidFill>
                <a:srgbClr val="7030A0"/>
              </a:solidFill>
              <a:ea typeface="Calibri"/>
              <a:cs typeface="Calibri"/>
            </a:endParaRPr>
          </a:p>
          <a:p>
            <a:r>
              <a:rPr lang="en-GB" sz="1900">
                <a:solidFill>
                  <a:srgbClr val="7030A0"/>
                </a:solidFill>
              </a:rPr>
              <a:t>Signed 20mph to be progress.</a:t>
            </a:r>
            <a:endParaRPr lang="en-GB" sz="1900">
              <a:solidFill>
                <a:srgbClr val="7030A0"/>
              </a:solidFill>
              <a:ea typeface="Calibri"/>
              <a:cs typeface="Calibri"/>
            </a:endParaRPr>
          </a:p>
          <a:p>
            <a:endParaRPr lang="en-GB" sz="2000">
              <a:solidFill>
                <a:srgbClr val="00B050"/>
              </a:solidFill>
            </a:endParaRPr>
          </a:p>
          <a:p>
            <a:pPr marL="0" indent="0">
              <a:buNone/>
            </a:pPr>
            <a:endParaRPr lang="en-GB" sz="2000"/>
          </a:p>
        </p:txBody>
      </p:sp>
    </p:spTree>
    <p:extLst>
      <p:ext uri="{BB962C8B-B14F-4D97-AF65-F5344CB8AC3E}">
        <p14:creationId xmlns:p14="http://schemas.microsoft.com/office/powerpoint/2010/main" val="2757197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city&#10;&#10;AI-generated content may be incorrect.">
            <a:extLst>
              <a:ext uri="{FF2B5EF4-FFF2-40B4-BE49-F238E27FC236}">
                <a16:creationId xmlns:a16="http://schemas.microsoft.com/office/drawing/2014/main" id="{11C58279-3FAE-79B0-FC41-435CE7FF4D50}"/>
              </a:ext>
            </a:extLst>
          </p:cNvPr>
          <p:cNvPicPr>
            <a:picLocks noChangeAspect="1"/>
          </p:cNvPicPr>
          <p:nvPr/>
        </p:nvPicPr>
        <p:blipFill>
          <a:blip r:embed="rId2"/>
          <a:srcRect t="9176" r="-2" b="10404"/>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red car on the road&#10;&#10;AI-generated content may be incorrect.">
            <a:extLst>
              <a:ext uri="{FF2B5EF4-FFF2-40B4-BE49-F238E27FC236}">
                <a16:creationId xmlns:a16="http://schemas.microsoft.com/office/drawing/2014/main" id="{44B82040-CF2C-E2EC-00D4-7667A6298FE9}"/>
              </a:ext>
            </a:extLst>
          </p:cNvPr>
          <p:cNvPicPr>
            <a:picLocks noChangeAspect="1"/>
          </p:cNvPicPr>
          <p:nvPr/>
        </p:nvPicPr>
        <p:blipFill>
          <a:blip r:embed="rId3"/>
          <a:srcRect l="18307" r="8387" b="1"/>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3EC83152-CC5C-B914-E537-05DD9B4D1ED9}"/>
              </a:ext>
            </a:extLst>
          </p:cNvPr>
          <p:cNvSpPr>
            <a:spLocks noGrp="1"/>
          </p:cNvSpPr>
          <p:nvPr>
            <p:ph type="title"/>
          </p:nvPr>
        </p:nvSpPr>
        <p:spPr>
          <a:xfrm>
            <a:off x="448056" y="859536"/>
            <a:ext cx="4832802" cy="1243584"/>
          </a:xfrm>
        </p:spPr>
        <p:txBody>
          <a:bodyPr>
            <a:normAutofit/>
          </a:bodyPr>
          <a:lstStyle/>
          <a:p>
            <a:r>
              <a:rPr lang="en-GB" sz="3100"/>
              <a:t>Rudheath Senior Academy, Shipbrook Road, Northwich</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277B0BC-9D49-B741-9DFA-6CB523692861}"/>
              </a:ext>
            </a:extLst>
          </p:cNvPr>
          <p:cNvSpPr>
            <a:spLocks noGrp="1"/>
          </p:cNvSpPr>
          <p:nvPr>
            <p:ph idx="1"/>
          </p:nvPr>
        </p:nvSpPr>
        <p:spPr>
          <a:xfrm>
            <a:off x="390329" y="2512611"/>
            <a:ext cx="4936711" cy="4010714"/>
          </a:xfrm>
        </p:spPr>
        <p:txBody>
          <a:bodyPr vert="horz" lIns="91440" tIns="45720" rIns="91440" bIns="45720" rtlCol="0" anchor="t">
            <a:normAutofit fontScale="92500" lnSpcReduction="20000"/>
          </a:bodyPr>
          <a:lstStyle/>
          <a:p>
            <a:r>
              <a:rPr lang="en-GB" sz="2000"/>
              <a:t>Main entrance is on </a:t>
            </a:r>
            <a:r>
              <a:rPr lang="en-GB" sz="2000" err="1"/>
              <a:t>Shipbrook</a:t>
            </a:r>
            <a:r>
              <a:rPr lang="en-GB" sz="2000"/>
              <a:t> Road which is 20 MPH </a:t>
            </a:r>
          </a:p>
          <a:p>
            <a:r>
              <a:rPr lang="en-GB" sz="2000"/>
              <a:t>Middlewich Road </a:t>
            </a:r>
            <a:r>
              <a:rPr kumimoji="0" lang="en-GB" sz="2000" b="0" i="0" u="none" strike="noStrike" kern="1200" cap="none" spc="0" normalizeH="0" baseline="0" noProof="0">
                <a:ln>
                  <a:noFill/>
                </a:ln>
                <a:effectLst/>
                <a:uLnTx/>
                <a:uFillTx/>
                <a:latin typeface="Calibri" panose="020F0502020204030204"/>
                <a:ea typeface="+mn-ea"/>
                <a:cs typeface="+mn-cs"/>
              </a:rPr>
              <a:t>was assessed as part of the 20 mph project where the lowest speed was assessed at 31.7 mph. </a:t>
            </a:r>
          </a:p>
          <a:p>
            <a:r>
              <a:rPr lang="en-GB" sz="2000"/>
              <a:t>2 </a:t>
            </a:r>
            <a:r>
              <a:rPr lang="en-GB" sz="2000">
                <a:solidFill>
                  <a:srgbClr val="00B050"/>
                </a:solidFill>
              </a:rPr>
              <a:t>slight</a:t>
            </a:r>
            <a:r>
              <a:rPr lang="en-GB" sz="2000"/>
              <a:t> personal injury collisions (PIC) in the last five years up to 13/08/24 on B5082.</a:t>
            </a:r>
          </a:p>
          <a:p>
            <a:r>
              <a:rPr lang="en-GB" sz="2000">
                <a:solidFill>
                  <a:srgbClr val="00B050"/>
                </a:solidFill>
              </a:rPr>
              <a:t>Vehicle 1 (Car) turning right collides with Vehicle 2 (Car) going ahead on Friday 07 February 2020 at 06:44.</a:t>
            </a:r>
            <a:endParaRPr lang="en-GB" sz="2000">
              <a:solidFill>
                <a:srgbClr val="00B050"/>
              </a:solidFill>
              <a:ea typeface="Calibri"/>
              <a:cs typeface="Calibri"/>
            </a:endParaRPr>
          </a:p>
          <a:p>
            <a:r>
              <a:rPr lang="en-GB" sz="2000">
                <a:solidFill>
                  <a:srgbClr val="00B050"/>
                </a:solidFill>
              </a:rPr>
              <a:t>Vehicle 1 (Car) going ahead collides with Vehicle 2 (Pedal Cycle) also going ahead on Thursday 18 June 2020 at 18:55.</a:t>
            </a:r>
            <a:endParaRPr lang="en-GB" sz="2000">
              <a:solidFill>
                <a:srgbClr val="00B050"/>
              </a:solidFill>
              <a:ea typeface="Calibri"/>
              <a:cs typeface="Calibri"/>
            </a:endParaRPr>
          </a:p>
          <a:p>
            <a:r>
              <a:rPr lang="en-GB" sz="2000">
                <a:solidFill>
                  <a:srgbClr val="7030A0"/>
                </a:solidFill>
              </a:rPr>
              <a:t>Speed survey results 2025: 28.9 mph.</a:t>
            </a:r>
            <a:endParaRPr lang="en-GB" sz="2000">
              <a:solidFill>
                <a:srgbClr val="7030A0"/>
              </a:solidFill>
              <a:ea typeface="Calibri"/>
              <a:cs typeface="Calibri"/>
            </a:endParaRPr>
          </a:p>
          <a:p>
            <a:r>
              <a:rPr lang="en-GB" sz="2200">
                <a:solidFill>
                  <a:srgbClr val="7030A0"/>
                </a:solidFill>
              </a:rPr>
              <a:t>Signed 20mph to be progress</a:t>
            </a:r>
            <a:r>
              <a:rPr lang="en-GB" sz="2000">
                <a:solidFill>
                  <a:srgbClr val="7030A0"/>
                </a:solidFill>
              </a:rPr>
              <a:t>.</a:t>
            </a:r>
            <a:endParaRPr lang="en-GB" sz="2000">
              <a:solidFill>
                <a:srgbClr val="7030A0"/>
              </a:solidFill>
              <a:ea typeface="Calibri"/>
              <a:cs typeface="Calibri"/>
            </a:endParaRPr>
          </a:p>
          <a:p>
            <a:endParaRPr lang="en-GB" sz="2000">
              <a:solidFill>
                <a:srgbClr val="00B050"/>
              </a:solidFill>
            </a:endParaRPr>
          </a:p>
          <a:p>
            <a:endParaRPr lang="en-GB" sz="2000"/>
          </a:p>
          <a:p>
            <a:pPr marL="0" indent="0">
              <a:buNone/>
            </a:pPr>
            <a:endParaRPr lang="en-GB" sz="2000"/>
          </a:p>
          <a:p>
            <a:pPr marL="0" indent="0">
              <a:buNone/>
            </a:pPr>
            <a:endParaRPr lang="en-GB" sz="2000"/>
          </a:p>
        </p:txBody>
      </p:sp>
      <p:sp>
        <p:nvSpPr>
          <p:cNvPr id="7" name="TextBox 6">
            <a:extLst>
              <a:ext uri="{FF2B5EF4-FFF2-40B4-BE49-F238E27FC236}">
                <a16:creationId xmlns:a16="http://schemas.microsoft.com/office/drawing/2014/main" id="{640768C4-8A5F-FE49-DADE-69B8CD963D4B}"/>
              </a:ext>
            </a:extLst>
          </p:cNvPr>
          <p:cNvSpPr txBox="1"/>
          <p:nvPr/>
        </p:nvSpPr>
        <p:spPr>
          <a:xfrm>
            <a:off x="243840" y="198120"/>
            <a:ext cx="206433" cy="148244"/>
          </a:xfrm>
          <a:prstGeom prst="rect">
            <a:avLst/>
          </a:prstGeom>
          <a:solidFill>
            <a:schemeClr val="accent2">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517485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city&#10;&#10;AI-generated content may be incorrect.">
            <a:extLst>
              <a:ext uri="{FF2B5EF4-FFF2-40B4-BE49-F238E27FC236}">
                <a16:creationId xmlns:a16="http://schemas.microsoft.com/office/drawing/2014/main" id="{2AA813E0-8F78-A5C5-4D17-C2716D62D37F}"/>
              </a:ext>
            </a:extLst>
          </p:cNvPr>
          <p:cNvPicPr>
            <a:picLocks noChangeAspect="1"/>
          </p:cNvPicPr>
          <p:nvPr/>
        </p:nvPicPr>
        <p:blipFill>
          <a:blip r:embed="rId2"/>
          <a:srcRect t="22948" r="-2" b="-2"/>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road with a building and trees&#10;&#10;AI-generated content may be incorrect.">
            <a:extLst>
              <a:ext uri="{FF2B5EF4-FFF2-40B4-BE49-F238E27FC236}">
                <a16:creationId xmlns:a16="http://schemas.microsoft.com/office/drawing/2014/main" id="{6CF21EA3-9CFA-2CAA-E19D-44E9A94E7566}"/>
              </a:ext>
            </a:extLst>
          </p:cNvPr>
          <p:cNvPicPr>
            <a:picLocks noChangeAspect="1"/>
          </p:cNvPicPr>
          <p:nvPr/>
        </p:nvPicPr>
        <p:blipFill>
          <a:blip r:embed="rId3"/>
          <a:srcRect l="10735" r="19215" b="-1"/>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2FEEFF05-5E27-A965-8BCB-C13379379403}"/>
              </a:ext>
            </a:extLst>
          </p:cNvPr>
          <p:cNvSpPr>
            <a:spLocks noGrp="1"/>
          </p:cNvSpPr>
          <p:nvPr>
            <p:ph type="title"/>
          </p:nvPr>
        </p:nvSpPr>
        <p:spPr>
          <a:xfrm>
            <a:off x="448056" y="859536"/>
            <a:ext cx="4832802" cy="1243584"/>
          </a:xfrm>
        </p:spPr>
        <p:txBody>
          <a:bodyPr>
            <a:normAutofit/>
          </a:bodyPr>
          <a:lstStyle/>
          <a:p>
            <a:r>
              <a:rPr lang="en-GB" sz="2600"/>
              <a:t>TTE Training Ltd, New Horizons House, New Bridge Road, Ellesmere Port</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A81D8F4-2AA4-98B9-4B59-EDBED7425DB0}"/>
              </a:ext>
            </a:extLst>
          </p:cNvPr>
          <p:cNvSpPr>
            <a:spLocks noGrp="1"/>
          </p:cNvSpPr>
          <p:nvPr>
            <p:ph idx="1"/>
          </p:nvPr>
        </p:nvSpPr>
        <p:spPr>
          <a:xfrm>
            <a:off x="448056" y="2512611"/>
            <a:ext cx="4832803" cy="3664351"/>
          </a:xfrm>
        </p:spPr>
        <p:txBody>
          <a:bodyPr vert="horz" lIns="91440" tIns="45720" rIns="91440" bIns="45720" rtlCol="0" anchor="t">
            <a:normAutofit/>
          </a:bodyPr>
          <a:lstStyle/>
          <a:p>
            <a:r>
              <a:rPr lang="en-GB" sz="2000"/>
              <a:t>TTE Training is a further education college. Colleges where not assessed as part of the 20 mph scheme.</a:t>
            </a:r>
            <a:endParaRPr lang="en-GB" sz="2000">
              <a:ea typeface="Calibri"/>
              <a:cs typeface="Calibri"/>
            </a:endParaRPr>
          </a:p>
          <a:p>
            <a:r>
              <a:rPr lang="en-GB" sz="2000"/>
              <a:t>TTE is on a trading estate off New Bridge Road, which has a speed limit of 30 mph.  The entrance is on a section of the trading estate which is 15 mph</a:t>
            </a:r>
            <a:endParaRPr lang="en-GB" sz="2000">
              <a:ea typeface="Calibri"/>
              <a:cs typeface="Calibri"/>
            </a:endParaRPr>
          </a:p>
          <a:p>
            <a:r>
              <a:rPr lang="en-GB" sz="2000"/>
              <a:t>No personal injury collisions (PIC) in the last five years up to 13/08/24. </a:t>
            </a:r>
            <a:endParaRPr lang="en-GB" sz="2000">
              <a:ea typeface="Calibri"/>
              <a:cs typeface="Calibri"/>
            </a:endParaRPr>
          </a:p>
          <a:p>
            <a:r>
              <a:rPr lang="en-GB" sz="2000">
                <a:solidFill>
                  <a:srgbClr val="7030A0"/>
                </a:solidFill>
              </a:rPr>
              <a:t>Speed limit recently reduced from 40mph to 30mph, no further action.</a:t>
            </a:r>
            <a:endParaRPr lang="en-GB" sz="2000">
              <a:solidFill>
                <a:srgbClr val="7030A0"/>
              </a:solidFill>
              <a:ea typeface="Calibri"/>
              <a:cs typeface="Calibri"/>
            </a:endParaRPr>
          </a:p>
          <a:p>
            <a:endParaRPr lang="en-GB" sz="2000"/>
          </a:p>
          <a:p>
            <a:pPr marL="0" indent="0">
              <a:buNone/>
            </a:pPr>
            <a:endParaRPr lang="en-GB" sz="2000"/>
          </a:p>
        </p:txBody>
      </p:sp>
    </p:spTree>
    <p:extLst>
      <p:ext uri="{BB962C8B-B14F-4D97-AF65-F5344CB8AC3E}">
        <p14:creationId xmlns:p14="http://schemas.microsoft.com/office/powerpoint/2010/main" val="1802937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city&#10;&#10;AI-generated content may be incorrect.">
            <a:extLst>
              <a:ext uri="{FF2B5EF4-FFF2-40B4-BE49-F238E27FC236}">
                <a16:creationId xmlns:a16="http://schemas.microsoft.com/office/drawing/2014/main" id="{DEEEAF9A-722B-8650-D2D6-DE30FEBC95E5}"/>
              </a:ext>
            </a:extLst>
          </p:cNvPr>
          <p:cNvPicPr>
            <a:picLocks noChangeAspect="1"/>
          </p:cNvPicPr>
          <p:nvPr/>
        </p:nvPicPr>
        <p:blipFill>
          <a:blip r:embed="rId2"/>
          <a:srcRect t="16382" r="-2" b="9658"/>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brick house with trees and a street&#10;&#10;AI-generated content may be incorrect.">
            <a:extLst>
              <a:ext uri="{FF2B5EF4-FFF2-40B4-BE49-F238E27FC236}">
                <a16:creationId xmlns:a16="http://schemas.microsoft.com/office/drawing/2014/main" id="{261183EE-10E7-3187-2547-5961B3A962E3}"/>
              </a:ext>
            </a:extLst>
          </p:cNvPr>
          <p:cNvPicPr>
            <a:picLocks noChangeAspect="1"/>
          </p:cNvPicPr>
          <p:nvPr/>
        </p:nvPicPr>
        <p:blipFill>
          <a:blip r:embed="rId3"/>
          <a:srcRect l="14292" r="14573"/>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74B1C014-3936-D537-DEA6-84DB4DB98AA8}"/>
              </a:ext>
            </a:extLst>
          </p:cNvPr>
          <p:cNvSpPr>
            <a:spLocks noGrp="1"/>
          </p:cNvSpPr>
          <p:nvPr>
            <p:ph type="title"/>
          </p:nvPr>
        </p:nvSpPr>
        <p:spPr>
          <a:xfrm>
            <a:off x="448056" y="859536"/>
            <a:ext cx="4832802" cy="1243584"/>
          </a:xfrm>
        </p:spPr>
        <p:txBody>
          <a:bodyPr>
            <a:normAutofit/>
          </a:bodyPr>
          <a:lstStyle/>
          <a:p>
            <a:r>
              <a:rPr lang="en-GB" sz="2600"/>
              <a:t>University of Chester, Chester Campus, Parkgate Road, Chester</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14CD98F-6592-8B5E-0DE2-314E2FF19305}"/>
              </a:ext>
            </a:extLst>
          </p:cNvPr>
          <p:cNvSpPr>
            <a:spLocks noGrp="1"/>
          </p:cNvSpPr>
          <p:nvPr>
            <p:ph idx="1"/>
          </p:nvPr>
        </p:nvSpPr>
        <p:spPr>
          <a:xfrm>
            <a:off x="448056" y="2512611"/>
            <a:ext cx="4878984" cy="3952987"/>
          </a:xfrm>
        </p:spPr>
        <p:txBody>
          <a:bodyPr vert="horz" lIns="91440" tIns="45720" rIns="91440" bIns="45720" rtlCol="0" anchor="t">
            <a:normAutofit lnSpcReduction="10000"/>
          </a:bodyPr>
          <a:lstStyle/>
          <a:p>
            <a:r>
              <a:rPr lang="en-GB" sz="2000"/>
              <a:t>University's where not assessed as part of the 20 mph scheme.</a:t>
            </a:r>
          </a:p>
          <a:p>
            <a:r>
              <a:rPr lang="en-GB" sz="2000"/>
              <a:t>There are two entrances for this University. Cheyney Road is already 20 mph. A540 Parkgate Road is currently 30 mph.</a:t>
            </a:r>
            <a:endParaRPr lang="en-GB" sz="2000">
              <a:ea typeface="Calibri"/>
              <a:cs typeface="Calibri"/>
            </a:endParaRPr>
          </a:p>
          <a:p>
            <a:r>
              <a:rPr lang="en-GB" sz="2000"/>
              <a:t>1 </a:t>
            </a:r>
            <a:r>
              <a:rPr lang="en-GB" sz="2000">
                <a:solidFill>
                  <a:srgbClr val="00B050"/>
                </a:solidFill>
              </a:rPr>
              <a:t>slight</a:t>
            </a:r>
            <a:r>
              <a:rPr lang="en-GB" sz="2000"/>
              <a:t> personal injury collision (PIC) in the last five years up to 13/08/24.</a:t>
            </a:r>
            <a:endParaRPr lang="en-GB" sz="2000">
              <a:ea typeface="Calibri"/>
              <a:cs typeface="Calibri"/>
            </a:endParaRPr>
          </a:p>
          <a:p>
            <a:r>
              <a:rPr lang="en-GB" sz="2000">
                <a:solidFill>
                  <a:srgbClr val="00B050"/>
                </a:solidFill>
              </a:rPr>
              <a:t>Vehicle 1 (Minibus) turning right collides with Vehicle 2 (M/C) going ahead om Wednesday 25 September 2019 at 15:50</a:t>
            </a:r>
            <a:r>
              <a:rPr lang="en-GB" sz="2000"/>
              <a:t>.</a:t>
            </a:r>
            <a:endParaRPr lang="en-GB" sz="2000">
              <a:ea typeface="Calibri"/>
              <a:cs typeface="Calibri"/>
            </a:endParaRPr>
          </a:p>
          <a:p>
            <a:r>
              <a:rPr lang="en-GB" sz="2000">
                <a:solidFill>
                  <a:srgbClr val="7030A0"/>
                </a:solidFill>
              </a:rPr>
              <a:t>Speed survey results 2025: 25.0 mph.</a:t>
            </a:r>
            <a:endParaRPr lang="en-GB" sz="2000">
              <a:solidFill>
                <a:srgbClr val="7030A0"/>
              </a:solidFill>
              <a:ea typeface="Calibri"/>
              <a:cs typeface="Calibri"/>
            </a:endParaRPr>
          </a:p>
          <a:p>
            <a:r>
              <a:rPr lang="en-GB" sz="2100">
                <a:solidFill>
                  <a:srgbClr val="7030A0"/>
                </a:solidFill>
              </a:rPr>
              <a:t>Signed 20mph to be progress</a:t>
            </a:r>
            <a:r>
              <a:rPr lang="en-GB" sz="2000">
                <a:solidFill>
                  <a:srgbClr val="7030A0"/>
                </a:solidFill>
              </a:rPr>
              <a:t>.</a:t>
            </a:r>
            <a:endParaRPr lang="en-GB" sz="2000">
              <a:solidFill>
                <a:srgbClr val="7030A0"/>
              </a:solidFill>
              <a:ea typeface="Calibri"/>
              <a:cs typeface="Calibri"/>
            </a:endParaRPr>
          </a:p>
          <a:p>
            <a:endParaRPr lang="en-GB" sz="2000"/>
          </a:p>
          <a:p>
            <a:pPr marL="0" indent="0">
              <a:buNone/>
            </a:pPr>
            <a:endParaRPr lang="en-GB" sz="2000"/>
          </a:p>
        </p:txBody>
      </p:sp>
    </p:spTree>
    <p:extLst>
      <p:ext uri="{BB962C8B-B14F-4D97-AF65-F5344CB8AC3E}">
        <p14:creationId xmlns:p14="http://schemas.microsoft.com/office/powerpoint/2010/main" val="1282703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oad with trees and a sign&#10;&#10;AI-generated content may be incorrect.">
            <a:extLst>
              <a:ext uri="{FF2B5EF4-FFF2-40B4-BE49-F238E27FC236}">
                <a16:creationId xmlns:a16="http://schemas.microsoft.com/office/drawing/2014/main" id="{0FE5A86E-396D-D39D-68FD-E4065DE2A5D4}"/>
              </a:ext>
            </a:extLst>
          </p:cNvPr>
          <p:cNvPicPr>
            <a:picLocks noChangeAspect="1"/>
          </p:cNvPicPr>
          <p:nvPr/>
        </p:nvPicPr>
        <p:blipFill>
          <a:blip r:embed="rId2"/>
          <a:srcRect r="-2" b="11885"/>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4" name="Picture 3" descr="A map of a city&#10;&#10;AI-generated content may be incorrect.">
            <a:extLst>
              <a:ext uri="{FF2B5EF4-FFF2-40B4-BE49-F238E27FC236}">
                <a16:creationId xmlns:a16="http://schemas.microsoft.com/office/drawing/2014/main" id="{0F4466CE-ED94-DD41-76B4-06F793665CDF}"/>
              </a:ext>
            </a:extLst>
          </p:cNvPr>
          <p:cNvPicPr>
            <a:picLocks noChangeAspect="1"/>
          </p:cNvPicPr>
          <p:nvPr/>
        </p:nvPicPr>
        <p:blipFill>
          <a:blip r:embed="rId3"/>
          <a:srcRect t="6933" r="-2" b="3668"/>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0D1622D-34E2-7FF2-D5B6-1614646552A1}"/>
              </a:ext>
            </a:extLst>
          </p:cNvPr>
          <p:cNvSpPr>
            <a:spLocks noGrp="1"/>
          </p:cNvSpPr>
          <p:nvPr>
            <p:ph type="title"/>
          </p:nvPr>
        </p:nvSpPr>
        <p:spPr>
          <a:xfrm>
            <a:off x="448056" y="859536"/>
            <a:ext cx="4832802" cy="1243584"/>
          </a:xfrm>
        </p:spPr>
        <p:txBody>
          <a:bodyPr>
            <a:normAutofit/>
          </a:bodyPr>
          <a:lstStyle/>
          <a:p>
            <a:r>
              <a:rPr lang="en-GB" sz="2900"/>
              <a:t>Weaverham Primary Academy, Northwich Road, Weaverham</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35EDBB5-28B8-4F84-6D6E-998F596ACB64}"/>
              </a:ext>
            </a:extLst>
          </p:cNvPr>
          <p:cNvSpPr>
            <a:spLocks noGrp="1"/>
          </p:cNvSpPr>
          <p:nvPr>
            <p:ph idx="1"/>
          </p:nvPr>
        </p:nvSpPr>
        <p:spPr>
          <a:xfrm>
            <a:off x="128016" y="2499848"/>
            <a:ext cx="4832803" cy="3664351"/>
          </a:xfrm>
        </p:spPr>
        <p:txBody>
          <a:bodyPr vert="horz" lIns="91440" tIns="45720" rIns="91440" bIns="45720" rtlCol="0" anchor="t">
            <a:normAutofit/>
          </a:bodyPr>
          <a:lstStyle/>
          <a:p>
            <a:r>
              <a:rPr lang="en-GB" sz="2000"/>
              <a:t>Current Speed Limit on the B5132 Northwich Road is 30 mph.</a:t>
            </a:r>
          </a:p>
          <a:p>
            <a:r>
              <a:rPr lang="en-GB" sz="2000"/>
              <a:t>Northwich Road </a:t>
            </a:r>
            <a:r>
              <a:rPr kumimoji="0" lang="en-GB" sz="2000" b="0" i="0" u="none" strike="noStrike" kern="1200" cap="none" spc="0" normalizeH="0" baseline="0" noProof="0">
                <a:ln>
                  <a:noFill/>
                </a:ln>
                <a:effectLst/>
                <a:uLnTx/>
                <a:uFillTx/>
                <a:latin typeface="Calibri" panose="020F0502020204030204"/>
                <a:ea typeface="+mn-ea"/>
                <a:cs typeface="+mn-cs"/>
              </a:rPr>
              <a:t>was assessed as part of the 20 mph project where the lowest speed was assessed at 37 mph. </a:t>
            </a:r>
            <a:endParaRPr lang="en-GB" sz="2000" b="0" i="0" u="none" strike="noStrike" kern="1200" cap="none" spc="0" normalizeH="0" baseline="0" noProof="0">
              <a:ln>
                <a:noFill/>
              </a:ln>
              <a:effectLst/>
              <a:uLnTx/>
              <a:uFillTx/>
              <a:latin typeface="Calibri" panose="020F0502020204030204"/>
              <a:ea typeface="Calibri"/>
              <a:cs typeface="Calibri"/>
            </a:endParaRPr>
          </a:p>
          <a:p>
            <a:r>
              <a:rPr lang="en-GB" sz="2000"/>
              <a:t>No personal injury collisions (PIC) in the last five years up to 13/08/24. </a:t>
            </a:r>
            <a:endParaRPr lang="en-GB" sz="2000">
              <a:ea typeface="Calibri"/>
              <a:cs typeface="Calibri"/>
            </a:endParaRPr>
          </a:p>
          <a:p>
            <a:r>
              <a:rPr lang="en-GB" sz="2000">
                <a:solidFill>
                  <a:srgbClr val="7030A0"/>
                </a:solidFill>
              </a:rPr>
              <a:t>Speed survey results 2025: 30.3 mph.</a:t>
            </a:r>
            <a:endParaRPr lang="en-GB" sz="2000">
              <a:solidFill>
                <a:srgbClr val="7030A0"/>
              </a:solidFill>
              <a:ea typeface="Calibri"/>
              <a:cs typeface="Calibri"/>
            </a:endParaRPr>
          </a:p>
          <a:p>
            <a:r>
              <a:rPr lang="en-GB" sz="2000">
                <a:solidFill>
                  <a:srgbClr val="7030A0"/>
                </a:solidFill>
              </a:rPr>
              <a:t>Advisory 20mph when light are flashing.</a:t>
            </a:r>
            <a:endParaRPr lang="en-GB" sz="2000">
              <a:solidFill>
                <a:srgbClr val="7030A0"/>
              </a:solidFill>
              <a:ea typeface="Calibri"/>
              <a:cs typeface="Calibri"/>
            </a:endParaRPr>
          </a:p>
          <a:p>
            <a:pPr marL="0" indent="0">
              <a:buNone/>
            </a:pPr>
            <a:endParaRPr lang="en-GB" sz="2000">
              <a:solidFill>
                <a:srgbClr val="7030A0"/>
              </a:solidFill>
            </a:endParaRPr>
          </a:p>
          <a:p>
            <a:pPr marL="0" indent="0">
              <a:buNone/>
            </a:pPr>
            <a:endParaRPr lang="en-GB" sz="2000"/>
          </a:p>
          <a:p>
            <a:pPr marL="0" indent="0">
              <a:buNone/>
            </a:pPr>
            <a:endParaRPr lang="en-GB" sz="2000"/>
          </a:p>
          <a:p>
            <a:pPr marL="0" indent="0">
              <a:buNone/>
            </a:pPr>
            <a:endParaRPr lang="en-GB" sz="2000"/>
          </a:p>
        </p:txBody>
      </p:sp>
      <p:sp>
        <p:nvSpPr>
          <p:cNvPr id="7" name="TextBox 6">
            <a:extLst>
              <a:ext uri="{FF2B5EF4-FFF2-40B4-BE49-F238E27FC236}">
                <a16:creationId xmlns:a16="http://schemas.microsoft.com/office/drawing/2014/main" id="{70F1F558-8B4E-EC85-417A-4AF61B7877D7}"/>
              </a:ext>
            </a:extLst>
          </p:cNvPr>
          <p:cNvSpPr txBox="1"/>
          <p:nvPr/>
        </p:nvSpPr>
        <p:spPr>
          <a:xfrm>
            <a:off x="243840" y="198120"/>
            <a:ext cx="206433" cy="148244"/>
          </a:xfrm>
          <a:prstGeom prst="rect">
            <a:avLst/>
          </a:prstGeom>
          <a:solidFill>
            <a:schemeClr val="accent2">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2110632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with a red pin on it&#10;&#10;AI-generated content may be incorrect.">
            <a:extLst>
              <a:ext uri="{FF2B5EF4-FFF2-40B4-BE49-F238E27FC236}">
                <a16:creationId xmlns:a16="http://schemas.microsoft.com/office/drawing/2014/main" id="{8EB1D296-2E0D-4DF4-A8E7-7480902DCC18}"/>
              </a:ext>
            </a:extLst>
          </p:cNvPr>
          <p:cNvPicPr>
            <a:picLocks noChangeAspect="1"/>
          </p:cNvPicPr>
          <p:nvPr/>
        </p:nvPicPr>
        <p:blipFill>
          <a:blip r:embed="rId2"/>
          <a:srcRect t="9728" r="-2" b="-2"/>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road with trees and buildings&#10;&#10;AI-generated content may be incorrect.">
            <a:extLst>
              <a:ext uri="{FF2B5EF4-FFF2-40B4-BE49-F238E27FC236}">
                <a16:creationId xmlns:a16="http://schemas.microsoft.com/office/drawing/2014/main" id="{8B071AB8-B959-43BB-4A52-D1587D3D0EE5}"/>
              </a:ext>
            </a:extLst>
          </p:cNvPr>
          <p:cNvPicPr>
            <a:picLocks noChangeAspect="1"/>
          </p:cNvPicPr>
          <p:nvPr/>
        </p:nvPicPr>
        <p:blipFill>
          <a:blip r:embed="rId3"/>
          <a:srcRect r="-2" b="17045"/>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F56C164D-8EEF-E6C6-858E-FE2530E3A644}"/>
              </a:ext>
            </a:extLst>
          </p:cNvPr>
          <p:cNvSpPr>
            <a:spLocks noGrp="1"/>
          </p:cNvSpPr>
          <p:nvPr>
            <p:ph type="title"/>
          </p:nvPr>
        </p:nvSpPr>
        <p:spPr>
          <a:xfrm>
            <a:off x="448056" y="411480"/>
            <a:ext cx="4832802" cy="1243584"/>
          </a:xfrm>
        </p:spPr>
        <p:txBody>
          <a:bodyPr>
            <a:normAutofit/>
          </a:bodyPr>
          <a:lstStyle/>
          <a:p>
            <a:r>
              <a:rPr lang="en-GB" sz="3400"/>
              <a:t>Whitegate C of E Primary, Cinder Hill, Whitegate</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289B8CA-E470-323B-E8D1-A79670539E7E}"/>
              </a:ext>
            </a:extLst>
          </p:cNvPr>
          <p:cNvSpPr>
            <a:spLocks noGrp="1"/>
          </p:cNvSpPr>
          <p:nvPr>
            <p:ph idx="1"/>
          </p:nvPr>
        </p:nvSpPr>
        <p:spPr>
          <a:xfrm>
            <a:off x="440876" y="1748015"/>
            <a:ext cx="4832803" cy="4111712"/>
          </a:xfrm>
        </p:spPr>
        <p:txBody>
          <a:bodyPr vert="horz" lIns="91440" tIns="45720" rIns="91440" bIns="45720" rtlCol="0" anchor="t">
            <a:normAutofit fontScale="85000" lnSpcReduction="20000"/>
          </a:bodyPr>
          <a:lstStyle/>
          <a:p>
            <a:r>
              <a:rPr lang="en-GB" sz="2000"/>
              <a:t>Current Speed Limit on the Cinder Hill is 30 mph. </a:t>
            </a:r>
          </a:p>
          <a:p>
            <a:r>
              <a:rPr lang="en-GB" sz="2000"/>
              <a:t>Cinder Hill </a:t>
            </a:r>
            <a:r>
              <a:rPr kumimoji="0" lang="en-GB" sz="2000" b="0" i="0" u="none" strike="noStrike" kern="1200" cap="none" spc="0" normalizeH="0" baseline="0" noProof="0">
                <a:ln>
                  <a:noFill/>
                </a:ln>
                <a:effectLst/>
                <a:uLnTx/>
                <a:uFillTx/>
                <a:latin typeface="Calibri" panose="020F0502020204030204"/>
                <a:ea typeface="+mn-ea"/>
                <a:cs typeface="+mn-cs"/>
              </a:rPr>
              <a:t>was assessed as part of the 20 mph project where the lowest speed was assessed at 30.5 mph.</a:t>
            </a:r>
            <a:endParaRPr lang="en-GB" sz="2000" b="0" i="0" u="none" strike="noStrike" kern="1200" cap="none" spc="0" normalizeH="0" baseline="0" noProof="0">
              <a:ln>
                <a:noFill/>
              </a:ln>
              <a:effectLst/>
              <a:uLnTx/>
              <a:uFillTx/>
              <a:latin typeface="Calibri" panose="020F0502020204030204"/>
              <a:ea typeface="Calibri"/>
              <a:cs typeface="Calibri"/>
            </a:endParaRPr>
          </a:p>
          <a:p>
            <a:r>
              <a:rPr lang="en-GB" sz="2000">
                <a:latin typeface="Calibri" panose="020F0502020204030204"/>
              </a:rPr>
              <a:t>Whitegate PC have recently had a speed survey completed by Cheshire Police which showed an average speed of 25.4 mph</a:t>
            </a:r>
            <a:endParaRPr lang="en-GB" sz="2000">
              <a:latin typeface="Calibri" panose="020F0502020204030204"/>
              <a:ea typeface="Calibri"/>
              <a:cs typeface="Calibri"/>
            </a:endParaRPr>
          </a:p>
          <a:p>
            <a:r>
              <a:rPr lang="en-GB" sz="2000"/>
              <a:t>Whitegate PC have been informed of the new scheme but are still willing to share the cost with Cheshire West for new signs and TRO to be installed. </a:t>
            </a:r>
            <a:endParaRPr lang="en-GB" sz="2000">
              <a:ea typeface="Calibri"/>
              <a:cs typeface="Calibri"/>
            </a:endParaRPr>
          </a:p>
          <a:p>
            <a:r>
              <a:rPr lang="en-GB" sz="2000"/>
              <a:t>No personal injury collisions (PIC) in the last five years up to 13/08/24. </a:t>
            </a:r>
            <a:endParaRPr lang="en-GB" sz="2000">
              <a:ea typeface="Calibri"/>
              <a:cs typeface="Calibri"/>
            </a:endParaRPr>
          </a:p>
          <a:p>
            <a:r>
              <a:rPr lang="en-GB" sz="2000">
                <a:solidFill>
                  <a:srgbClr val="7030A0"/>
                </a:solidFill>
              </a:rPr>
              <a:t>Consultation will be completed by end of July 2025.</a:t>
            </a:r>
            <a:endParaRPr lang="en-GB" sz="2000">
              <a:solidFill>
                <a:srgbClr val="7030A0"/>
              </a:solidFill>
              <a:ea typeface="Calibri"/>
              <a:cs typeface="Calibri"/>
            </a:endParaRPr>
          </a:p>
          <a:p>
            <a:r>
              <a:rPr lang="en-GB" sz="2000">
                <a:solidFill>
                  <a:srgbClr val="7030A0"/>
                </a:solidFill>
              </a:rPr>
              <a:t>Subject to consulted, proposed installation of Scheme prior to school return in September 2025.</a:t>
            </a:r>
            <a:endParaRPr lang="en-GB" sz="2000">
              <a:solidFill>
                <a:srgbClr val="7030A0"/>
              </a:solidFill>
              <a:ea typeface="Calibri"/>
              <a:cs typeface="Calibri"/>
            </a:endParaRPr>
          </a:p>
          <a:p>
            <a:endParaRPr lang="en-GB" sz="2000"/>
          </a:p>
          <a:p>
            <a:pPr marL="0" indent="0">
              <a:buNone/>
            </a:pPr>
            <a:endParaRPr lang="en-GB" sz="2000"/>
          </a:p>
          <a:p>
            <a:pPr marL="0" indent="0">
              <a:buNone/>
            </a:pPr>
            <a:endParaRPr lang="en-GB" sz="2000"/>
          </a:p>
          <a:p>
            <a:pPr marL="0" indent="0">
              <a:buNone/>
            </a:pPr>
            <a:endParaRPr lang="en-GB" sz="2000"/>
          </a:p>
        </p:txBody>
      </p:sp>
    </p:spTree>
    <p:extLst>
      <p:ext uri="{BB962C8B-B14F-4D97-AF65-F5344CB8AC3E}">
        <p14:creationId xmlns:p14="http://schemas.microsoft.com/office/powerpoint/2010/main" val="2296154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oad with a sign on it&#10;&#10;AI-generated content may be incorrect.">
            <a:extLst>
              <a:ext uri="{FF2B5EF4-FFF2-40B4-BE49-F238E27FC236}">
                <a16:creationId xmlns:a16="http://schemas.microsoft.com/office/drawing/2014/main" id="{F50B9CE8-9F0E-8EEB-1A89-131A4EC5C88A}"/>
              </a:ext>
            </a:extLst>
          </p:cNvPr>
          <p:cNvPicPr>
            <a:picLocks noChangeAspect="1"/>
          </p:cNvPicPr>
          <p:nvPr/>
        </p:nvPicPr>
        <p:blipFill>
          <a:blip r:embed="rId2"/>
          <a:srcRect l="19634" r="-2" b="-2"/>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4" name="Picture 3" descr="A map of a city&#10;&#10;AI-generated content may be incorrect.">
            <a:extLst>
              <a:ext uri="{FF2B5EF4-FFF2-40B4-BE49-F238E27FC236}">
                <a16:creationId xmlns:a16="http://schemas.microsoft.com/office/drawing/2014/main" id="{4752E8D0-AB57-0614-B57A-60EC177F89D6}"/>
              </a:ext>
            </a:extLst>
          </p:cNvPr>
          <p:cNvPicPr>
            <a:picLocks noChangeAspect="1"/>
          </p:cNvPicPr>
          <p:nvPr/>
        </p:nvPicPr>
        <p:blipFill>
          <a:blip r:embed="rId3"/>
          <a:srcRect t="18098" r="-2" b="15418"/>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4F8A55AA-29A3-4DCE-C495-49D1323FD5F4}"/>
              </a:ext>
            </a:extLst>
          </p:cNvPr>
          <p:cNvSpPr>
            <a:spLocks noGrp="1"/>
          </p:cNvSpPr>
          <p:nvPr>
            <p:ph type="title"/>
          </p:nvPr>
        </p:nvSpPr>
        <p:spPr>
          <a:xfrm>
            <a:off x="508782" y="411480"/>
            <a:ext cx="4832802" cy="1243584"/>
          </a:xfrm>
        </p:spPr>
        <p:txBody>
          <a:bodyPr>
            <a:normAutofit/>
          </a:bodyPr>
          <a:lstStyle/>
          <a:p>
            <a:r>
              <a:rPr lang="en-GB" sz="2600"/>
              <a:t>Winsford High Street Community Primary School, Winsford</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DFE2DEC-8688-1616-CDFF-BF989A9038A4}"/>
              </a:ext>
            </a:extLst>
          </p:cNvPr>
          <p:cNvSpPr>
            <a:spLocks noGrp="1"/>
          </p:cNvSpPr>
          <p:nvPr>
            <p:ph idx="1"/>
          </p:nvPr>
        </p:nvSpPr>
        <p:spPr>
          <a:xfrm>
            <a:off x="440876" y="1802565"/>
            <a:ext cx="4832803" cy="4267159"/>
          </a:xfrm>
        </p:spPr>
        <p:txBody>
          <a:bodyPr vert="horz" lIns="91440" tIns="45720" rIns="91440" bIns="45720" rtlCol="0" anchor="t">
            <a:normAutofit fontScale="77500" lnSpcReduction="20000"/>
          </a:bodyPr>
          <a:lstStyle/>
          <a:p>
            <a:r>
              <a:rPr lang="en-GB" sz="2000"/>
              <a:t>Main entrance is on A54 High Street which is a dual carriageway and as a speed of 40 mph</a:t>
            </a:r>
            <a:endParaRPr lang="en-GB" sz="2000">
              <a:ea typeface="Calibri"/>
              <a:cs typeface="Calibri"/>
            </a:endParaRPr>
          </a:p>
          <a:p>
            <a:r>
              <a:rPr lang="en-GB" sz="2000"/>
              <a:t>High Street </a:t>
            </a:r>
            <a:r>
              <a:rPr kumimoji="0" lang="en-GB" sz="2000" b="0" i="0" u="none" strike="noStrike" kern="1200" cap="none" spc="0" normalizeH="0" baseline="0" noProof="0">
                <a:ln>
                  <a:noFill/>
                </a:ln>
                <a:effectLst/>
                <a:uLnTx/>
                <a:uFillTx/>
                <a:latin typeface="Calibri" panose="020F0502020204030204"/>
                <a:ea typeface="+mn-ea"/>
                <a:cs typeface="+mn-cs"/>
              </a:rPr>
              <a:t>was assessed as part of the 20 mph project where the lowest speed was assessed at 33.9 mph. </a:t>
            </a:r>
            <a:endParaRPr lang="en-GB" sz="2000" b="0" i="0" u="none" strike="noStrike" kern="1200" cap="none" spc="0" normalizeH="0" baseline="0" noProof="0">
              <a:ln>
                <a:noFill/>
              </a:ln>
              <a:effectLst/>
              <a:uLnTx/>
              <a:uFillTx/>
              <a:latin typeface="Calibri" panose="020F0502020204030204"/>
              <a:ea typeface="Calibri"/>
              <a:cs typeface="Calibri"/>
            </a:endParaRPr>
          </a:p>
          <a:p>
            <a:r>
              <a:rPr lang="en-GB" sz="2000"/>
              <a:t>2 </a:t>
            </a:r>
            <a:r>
              <a:rPr lang="en-GB" sz="2000">
                <a:solidFill>
                  <a:srgbClr val="00B050"/>
                </a:solidFill>
              </a:rPr>
              <a:t>slight</a:t>
            </a:r>
            <a:r>
              <a:rPr lang="en-GB" sz="2000"/>
              <a:t> personal injury collisions (PIC) in the last five years up to 13/08/24.</a:t>
            </a:r>
            <a:endParaRPr lang="en-GB" sz="2000">
              <a:ea typeface="Calibri"/>
              <a:cs typeface="Calibri"/>
            </a:endParaRPr>
          </a:p>
          <a:p>
            <a:r>
              <a:rPr lang="en-GB" sz="2000">
                <a:solidFill>
                  <a:srgbClr val="00B050"/>
                </a:solidFill>
              </a:rPr>
              <a:t>Vehicle 1 (Goods &lt;3.5t) overtaking nearside collides with Vehicle 2 (Car) going ahead on Sunday 30 August 2020 at 18:50.</a:t>
            </a:r>
            <a:endParaRPr lang="en-GB" sz="2000">
              <a:solidFill>
                <a:srgbClr val="00B050"/>
              </a:solidFill>
              <a:ea typeface="Calibri"/>
              <a:cs typeface="Calibri"/>
            </a:endParaRPr>
          </a:p>
          <a:p>
            <a:r>
              <a:rPr lang="en-GB" sz="2000">
                <a:solidFill>
                  <a:srgbClr val="00B050"/>
                </a:solidFill>
              </a:rPr>
              <a:t>Vehicle 1 (Car) slowing or stopping collides with Vehicle 2 (Car) slowing or stopping in rear shunt type collision on Thursday 30 September 2021 at 14:40.</a:t>
            </a:r>
            <a:endParaRPr lang="en-GB" sz="2000">
              <a:solidFill>
                <a:srgbClr val="00B050"/>
              </a:solidFill>
              <a:ea typeface="Calibri"/>
              <a:cs typeface="Calibri"/>
            </a:endParaRPr>
          </a:p>
          <a:p>
            <a:r>
              <a:rPr lang="en-GB" sz="2000">
                <a:solidFill>
                  <a:srgbClr val="00B050"/>
                </a:solidFill>
              </a:rPr>
              <a:t>Vehicle 1 (Pedal cycle) going ahead collides with Vehicle 2 (Car) waiting to turn left on Tuesday 05 October 2021 at 08:20 </a:t>
            </a:r>
            <a:r>
              <a:rPr lang="en-GB" sz="2000" b="1">
                <a:solidFill>
                  <a:srgbClr val="00B050"/>
                </a:solidFill>
              </a:rPr>
              <a:t>cyclist aged 18.</a:t>
            </a:r>
            <a:endParaRPr lang="en-GB" sz="2000" b="1">
              <a:solidFill>
                <a:srgbClr val="00B050"/>
              </a:solidFill>
              <a:ea typeface="Calibri"/>
              <a:cs typeface="Calibri"/>
            </a:endParaRPr>
          </a:p>
          <a:p>
            <a:r>
              <a:rPr lang="en-GB" sz="2000">
                <a:solidFill>
                  <a:srgbClr val="7030A0"/>
                </a:solidFill>
              </a:rPr>
              <a:t>Speed survey results 2025 A54 29mph mean for both directions.</a:t>
            </a:r>
            <a:endParaRPr lang="en-GB" sz="2000">
              <a:solidFill>
                <a:srgbClr val="7030A0"/>
              </a:solidFill>
              <a:ea typeface="Calibri"/>
              <a:cs typeface="Calibri"/>
            </a:endParaRPr>
          </a:p>
          <a:p>
            <a:r>
              <a:rPr lang="en-GB" sz="2000">
                <a:solidFill>
                  <a:srgbClr val="7030A0"/>
                </a:solidFill>
              </a:rPr>
              <a:t>Propose to reduce the speed from 40mph to 30mph.</a:t>
            </a:r>
            <a:endParaRPr lang="en-GB" sz="2000">
              <a:solidFill>
                <a:srgbClr val="7030A0"/>
              </a:solidFill>
              <a:ea typeface="Calibri"/>
              <a:cs typeface="Calibri"/>
            </a:endParaRPr>
          </a:p>
          <a:p>
            <a:endParaRPr lang="en-GB" sz="2000" b="1">
              <a:solidFill>
                <a:srgbClr val="00B050"/>
              </a:solidFill>
            </a:endParaRPr>
          </a:p>
          <a:p>
            <a:endParaRPr lang="en-GB" sz="2000" b="1">
              <a:solidFill>
                <a:srgbClr val="00B050"/>
              </a:solidFill>
            </a:endParaRPr>
          </a:p>
          <a:p>
            <a:endParaRPr kumimoji="0" lang="en-GB" sz="2000" b="0" i="0" u="none" strike="noStrike" kern="1200" cap="none" spc="0" normalizeH="0" baseline="0" noProof="0">
              <a:ln>
                <a:noFill/>
              </a:ln>
              <a:effectLst/>
              <a:uLnTx/>
              <a:uFillTx/>
              <a:latin typeface="Calibri" panose="020F0502020204030204"/>
              <a:ea typeface="+mn-ea"/>
              <a:cs typeface="+mn-cs"/>
            </a:endParaRPr>
          </a:p>
          <a:p>
            <a:pPr marL="0" indent="0">
              <a:buNone/>
            </a:pPr>
            <a:endParaRPr lang="en-GB" sz="2000"/>
          </a:p>
          <a:p>
            <a:pPr marL="0" indent="0">
              <a:buNone/>
            </a:pPr>
            <a:endParaRPr lang="en-GB" sz="2000"/>
          </a:p>
        </p:txBody>
      </p:sp>
      <p:sp>
        <p:nvSpPr>
          <p:cNvPr id="7" name="TextBox 6">
            <a:extLst>
              <a:ext uri="{FF2B5EF4-FFF2-40B4-BE49-F238E27FC236}">
                <a16:creationId xmlns:a16="http://schemas.microsoft.com/office/drawing/2014/main" id="{03073C4B-77EB-393F-126A-6AC5CDA36B45}"/>
              </a:ext>
            </a:extLst>
          </p:cNvPr>
          <p:cNvSpPr txBox="1"/>
          <p:nvPr/>
        </p:nvSpPr>
        <p:spPr>
          <a:xfrm>
            <a:off x="243840" y="198120"/>
            <a:ext cx="206433" cy="148244"/>
          </a:xfrm>
          <a:prstGeom prst="rect">
            <a:avLst/>
          </a:prstGeom>
          <a:solidFill>
            <a:schemeClr val="accent2">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3187777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church&#10;&#10;AI-generated content may be incorrect.">
            <a:extLst>
              <a:ext uri="{FF2B5EF4-FFF2-40B4-BE49-F238E27FC236}">
                <a16:creationId xmlns:a16="http://schemas.microsoft.com/office/drawing/2014/main" id="{7047ABA8-B03A-992F-2F8B-668E6D247E00}"/>
              </a:ext>
            </a:extLst>
          </p:cNvPr>
          <p:cNvPicPr>
            <a:picLocks noChangeAspect="1"/>
          </p:cNvPicPr>
          <p:nvPr/>
        </p:nvPicPr>
        <p:blipFill>
          <a:blip r:embed="rId2"/>
          <a:srcRect t="16878" r="-2" b="10902"/>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6" name="Picture 5" descr="A road with trees and a building in the background&#10;&#10;AI-generated content may be incorrect.">
            <a:extLst>
              <a:ext uri="{FF2B5EF4-FFF2-40B4-BE49-F238E27FC236}">
                <a16:creationId xmlns:a16="http://schemas.microsoft.com/office/drawing/2014/main" id="{35C61734-816F-4D94-F399-F52717593A51}"/>
              </a:ext>
            </a:extLst>
          </p:cNvPr>
          <p:cNvPicPr>
            <a:picLocks noChangeAspect="1"/>
          </p:cNvPicPr>
          <p:nvPr/>
        </p:nvPicPr>
        <p:blipFill>
          <a:blip r:embed="rId3"/>
          <a:srcRect r="-2" b="18513"/>
          <a:stretch/>
        </p:blipFill>
        <p:spPr>
          <a:xfrm>
            <a:off x="4883025" y="3364992"/>
            <a:ext cx="7308975" cy="3493008"/>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27" name="Freeform: Shape 26">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9" name="Freeform: Shape 28">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68900A7B-B60F-DB92-6547-996E067B4F42}"/>
              </a:ext>
            </a:extLst>
          </p:cNvPr>
          <p:cNvSpPr>
            <a:spLocks noGrp="1"/>
          </p:cNvSpPr>
          <p:nvPr>
            <p:ph type="title"/>
          </p:nvPr>
        </p:nvSpPr>
        <p:spPr>
          <a:xfrm>
            <a:off x="479163" y="101781"/>
            <a:ext cx="4832802" cy="1243584"/>
          </a:xfrm>
        </p:spPr>
        <p:txBody>
          <a:bodyPr>
            <a:normAutofit/>
          </a:bodyPr>
          <a:lstStyle/>
          <a:p>
            <a:r>
              <a:rPr lang="en-GB" sz="2600"/>
              <a:t>Witton Church Walk Primary School, Church Walk, Northwich</a:t>
            </a:r>
          </a:p>
        </p:txBody>
      </p:sp>
      <p:sp>
        <p:nvSpPr>
          <p:cNvPr id="31" name="Rectangle 30">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33" name="Rectangle 32">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CB388E1-7E3D-B435-D891-94A5AA6A5B5D}"/>
              </a:ext>
            </a:extLst>
          </p:cNvPr>
          <p:cNvSpPr>
            <a:spLocks noGrp="1"/>
          </p:cNvSpPr>
          <p:nvPr>
            <p:ph idx="1"/>
          </p:nvPr>
        </p:nvSpPr>
        <p:spPr>
          <a:xfrm>
            <a:off x="469631" y="1262868"/>
            <a:ext cx="4832803" cy="5595121"/>
          </a:xfrm>
        </p:spPr>
        <p:txBody>
          <a:bodyPr vert="horz" lIns="91440" tIns="45720" rIns="91440" bIns="45720" rtlCol="0" anchor="t">
            <a:normAutofit fontScale="55000" lnSpcReduction="20000"/>
          </a:bodyPr>
          <a:lstStyle/>
          <a:p>
            <a:r>
              <a:rPr lang="en-GB" sz="2000"/>
              <a:t>Witton Church Walk Primary School has an entrance off the A559 where the speed limit is 30 mph. Average speed collected on the A559 in 2021 was 38.3 mph on the school side of the dual carriageway and 31 mph on the other side (combined average 34.6 mph)</a:t>
            </a:r>
            <a:endParaRPr lang="en-GB" sz="2000">
              <a:ea typeface="Calibri"/>
              <a:cs typeface="Calibri"/>
            </a:endParaRPr>
          </a:p>
          <a:p>
            <a:r>
              <a:rPr lang="en-GB" sz="2000"/>
              <a:t>Vehicles can turn right in and out of Church Walk.</a:t>
            </a:r>
            <a:endParaRPr lang="en-GB" sz="2000">
              <a:ea typeface="Calibri"/>
              <a:cs typeface="Calibri"/>
            </a:endParaRPr>
          </a:p>
          <a:p>
            <a:r>
              <a:rPr lang="en-GB" sz="2000"/>
              <a:t>Church Walk is only 100m long and didn’t meet the criteria for assessment.</a:t>
            </a:r>
            <a:endParaRPr lang="en-GB" sz="2000" b="0" i="0" u="none" strike="noStrike" baseline="0">
              <a:latin typeface="Arial" panose="020B0604020202020204" pitchFamily="34" charset="0"/>
            </a:endParaRPr>
          </a:p>
          <a:p>
            <a:r>
              <a:rPr lang="en-GB" sz="2000"/>
              <a:t>Roads around this area with walking access to this school are already 20 mph (</a:t>
            </a:r>
            <a:r>
              <a:rPr lang="en-GB" sz="2000" err="1"/>
              <a:t>eg</a:t>
            </a:r>
            <a:r>
              <a:rPr lang="en-GB" sz="2000"/>
              <a:t> Percey Street)</a:t>
            </a:r>
            <a:endParaRPr lang="en-GB" sz="2000">
              <a:ea typeface="Calibri"/>
              <a:cs typeface="Calibri"/>
            </a:endParaRPr>
          </a:p>
          <a:p>
            <a:r>
              <a:rPr lang="en-GB" sz="2000">
                <a:solidFill>
                  <a:srgbClr val="FF0000"/>
                </a:solidFill>
              </a:rPr>
              <a:t>1</a:t>
            </a:r>
            <a:r>
              <a:rPr lang="en-GB" sz="2000"/>
              <a:t> </a:t>
            </a:r>
            <a:r>
              <a:rPr lang="en-GB" sz="2000">
                <a:solidFill>
                  <a:srgbClr val="FF0000"/>
                </a:solidFill>
              </a:rPr>
              <a:t>fatal</a:t>
            </a:r>
            <a:r>
              <a:rPr lang="en-GB" sz="2000"/>
              <a:t>, </a:t>
            </a:r>
            <a:r>
              <a:rPr lang="en-GB" sz="2000">
                <a:solidFill>
                  <a:srgbClr val="0070C0"/>
                </a:solidFill>
              </a:rPr>
              <a:t>1 serious</a:t>
            </a:r>
            <a:r>
              <a:rPr lang="en-GB" sz="2000"/>
              <a:t> and </a:t>
            </a:r>
            <a:r>
              <a:rPr lang="en-GB" sz="2000">
                <a:solidFill>
                  <a:srgbClr val="00B050"/>
                </a:solidFill>
              </a:rPr>
              <a:t>5 slight </a:t>
            </a:r>
            <a:r>
              <a:rPr lang="en-GB" sz="2000"/>
              <a:t>personal injury collision (PIC) in the last five years up to 13/08/24 on A559.</a:t>
            </a:r>
            <a:endParaRPr lang="en-GB" sz="2000">
              <a:ea typeface="Calibri"/>
              <a:cs typeface="Calibri"/>
            </a:endParaRPr>
          </a:p>
          <a:p>
            <a:r>
              <a:rPr lang="en-GB" sz="2000">
                <a:solidFill>
                  <a:srgbClr val="FF0000"/>
                </a:solidFill>
              </a:rPr>
              <a:t>Vehicle 1 (Car) going ahead collides with Vehicle 2 (Mobility scooter) also going ahead. Vehicle 2 performed illegal turn whilst impaired by drugs without lights at night. Vehicle 1 failed to look properly. on Friday 29 December 2023 at 18:30.</a:t>
            </a:r>
            <a:endParaRPr lang="en-GB" sz="2000">
              <a:solidFill>
                <a:srgbClr val="FF0000"/>
              </a:solidFill>
              <a:ea typeface="Calibri"/>
              <a:cs typeface="Calibri"/>
            </a:endParaRPr>
          </a:p>
          <a:p>
            <a:r>
              <a:rPr lang="en-GB" sz="2000">
                <a:solidFill>
                  <a:srgbClr val="0070C0"/>
                </a:solidFill>
              </a:rPr>
              <a:t>Single vehicle (M/C) collision skidded going ahead on Tuesday 30 April 2024 at 12:10.</a:t>
            </a:r>
            <a:endParaRPr lang="en-GB" sz="2000">
              <a:solidFill>
                <a:srgbClr val="0070C0"/>
              </a:solidFill>
              <a:ea typeface="Calibri"/>
              <a:cs typeface="Calibri"/>
            </a:endParaRPr>
          </a:p>
          <a:p>
            <a:r>
              <a:rPr lang="en-GB" sz="2000">
                <a:solidFill>
                  <a:srgbClr val="00B050"/>
                </a:solidFill>
              </a:rPr>
              <a:t>Vehicle 1 (Car) going ahead collides with Pedestrian on Wednesday 14/10/2020 at 22:19.</a:t>
            </a:r>
            <a:endParaRPr lang="en-GB" sz="2000">
              <a:solidFill>
                <a:srgbClr val="00B050"/>
              </a:solidFill>
              <a:ea typeface="Calibri"/>
              <a:cs typeface="Calibri"/>
            </a:endParaRPr>
          </a:p>
          <a:p>
            <a:r>
              <a:rPr lang="en-GB" sz="2000">
                <a:solidFill>
                  <a:srgbClr val="00B050"/>
                </a:solidFill>
              </a:rPr>
              <a:t>Vehicle 1 (Car) going ahead collides with Pedestrian on Monday 14 March 2022 at 16:00. </a:t>
            </a:r>
            <a:r>
              <a:rPr lang="en-GB" sz="2000" b="1">
                <a:solidFill>
                  <a:srgbClr val="00B050"/>
                </a:solidFill>
              </a:rPr>
              <a:t>Pedestrian is aged 13</a:t>
            </a:r>
            <a:r>
              <a:rPr lang="en-GB" sz="2000">
                <a:solidFill>
                  <a:srgbClr val="00B050"/>
                </a:solidFill>
              </a:rPr>
              <a:t>.</a:t>
            </a:r>
            <a:endParaRPr lang="en-GB" sz="2000">
              <a:solidFill>
                <a:srgbClr val="00B050"/>
              </a:solidFill>
              <a:ea typeface="Calibri"/>
              <a:cs typeface="Calibri"/>
            </a:endParaRPr>
          </a:p>
          <a:p>
            <a:r>
              <a:rPr lang="en-GB" sz="2000">
                <a:solidFill>
                  <a:srgbClr val="00B050"/>
                </a:solidFill>
              </a:rPr>
              <a:t>Vehicle 1 (M/C) collides with Vehicle 2 (Pedal cycle) going ahead on Monday 08 May 2023 at 10:56.</a:t>
            </a:r>
            <a:endParaRPr lang="en-GB" sz="2000">
              <a:solidFill>
                <a:srgbClr val="00B050"/>
              </a:solidFill>
              <a:ea typeface="Calibri"/>
              <a:cs typeface="Calibri"/>
            </a:endParaRPr>
          </a:p>
          <a:p>
            <a:r>
              <a:rPr lang="en-GB" sz="2000">
                <a:solidFill>
                  <a:srgbClr val="00B050"/>
                </a:solidFill>
              </a:rPr>
              <a:t>Single vehicle (M/C) collision skidded going ahead on Saturday 09 September 2023 at 13:35.</a:t>
            </a:r>
            <a:endParaRPr lang="en-GB" sz="2000">
              <a:solidFill>
                <a:srgbClr val="00B050"/>
              </a:solidFill>
              <a:ea typeface="Calibri"/>
              <a:cs typeface="Calibri"/>
            </a:endParaRPr>
          </a:p>
          <a:p>
            <a:r>
              <a:rPr lang="en-GB" sz="2000">
                <a:solidFill>
                  <a:srgbClr val="00B050"/>
                </a:solidFill>
              </a:rPr>
              <a:t>Vehicle 1 (Car) turning left collides with Vehicle 2 (Pedal cycle) moving off on Friday 08 March 2024 at 16:39.</a:t>
            </a:r>
            <a:endParaRPr lang="en-GB" sz="2000">
              <a:solidFill>
                <a:srgbClr val="00B050"/>
              </a:solidFill>
              <a:ea typeface="Calibri"/>
              <a:cs typeface="Calibri"/>
            </a:endParaRPr>
          </a:p>
          <a:p>
            <a:r>
              <a:rPr lang="en-GB" sz="2000">
                <a:solidFill>
                  <a:srgbClr val="7030A0"/>
                </a:solidFill>
              </a:rPr>
              <a:t>Speed survey results 2025 A559 (N/B): 32.0 mph.</a:t>
            </a:r>
            <a:endParaRPr lang="en-GB" sz="2000">
              <a:solidFill>
                <a:srgbClr val="7030A0"/>
              </a:solidFill>
              <a:ea typeface="Calibri"/>
              <a:cs typeface="Calibri"/>
            </a:endParaRPr>
          </a:p>
          <a:p>
            <a:r>
              <a:rPr lang="en-GB" sz="2000">
                <a:solidFill>
                  <a:srgbClr val="7030A0"/>
                </a:solidFill>
              </a:rPr>
              <a:t>Speed survey results 2025 A559 (S/B): 31.1 mph.</a:t>
            </a:r>
            <a:endParaRPr lang="en-GB" sz="2000">
              <a:solidFill>
                <a:srgbClr val="7030A0"/>
              </a:solidFill>
              <a:ea typeface="Calibri"/>
              <a:cs typeface="Calibri"/>
            </a:endParaRPr>
          </a:p>
          <a:p>
            <a:r>
              <a:rPr lang="en-GB" sz="2000">
                <a:solidFill>
                  <a:srgbClr val="7030A0"/>
                </a:solidFill>
              </a:rPr>
              <a:t>To remain as a 30mh, no further action.</a:t>
            </a:r>
          </a:p>
          <a:p>
            <a:pPr marL="0" indent="0">
              <a:buNone/>
            </a:pPr>
            <a:endParaRPr lang="en-GB" sz="2000">
              <a:solidFill>
                <a:srgbClr val="7030A0"/>
              </a:solidFill>
            </a:endParaRPr>
          </a:p>
          <a:p>
            <a:endParaRPr lang="en-GB" sz="2000">
              <a:solidFill>
                <a:srgbClr val="00B050"/>
              </a:solidFill>
            </a:endParaRPr>
          </a:p>
          <a:p>
            <a:endParaRPr lang="en-GB" sz="2000">
              <a:solidFill>
                <a:srgbClr val="0070C0"/>
              </a:solidFill>
            </a:endParaRPr>
          </a:p>
          <a:p>
            <a:endParaRPr lang="en-GB" sz="2000">
              <a:solidFill>
                <a:srgbClr val="00B050"/>
              </a:solidFill>
            </a:endParaRPr>
          </a:p>
          <a:p>
            <a:endParaRPr lang="en-GB" sz="2000">
              <a:solidFill>
                <a:srgbClr val="0070C0"/>
              </a:solidFill>
            </a:endParaRPr>
          </a:p>
          <a:p>
            <a:endParaRPr lang="en-GB" sz="2000"/>
          </a:p>
          <a:p>
            <a:endParaRPr lang="en-GB" sz="2000"/>
          </a:p>
          <a:p>
            <a:pPr marL="0" indent="0">
              <a:buNone/>
            </a:pPr>
            <a:endParaRPr lang="en-GB" sz="2000"/>
          </a:p>
        </p:txBody>
      </p:sp>
    </p:spTree>
    <p:extLst>
      <p:ext uri="{BB962C8B-B14F-4D97-AF65-F5344CB8AC3E}">
        <p14:creationId xmlns:p14="http://schemas.microsoft.com/office/powerpoint/2010/main" val="2924988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45A18-D226-50A7-243A-A7B9234BB856}"/>
              </a:ext>
            </a:extLst>
          </p:cNvPr>
          <p:cNvSpPr>
            <a:spLocks noGrp="1"/>
          </p:cNvSpPr>
          <p:nvPr>
            <p:ph type="title"/>
          </p:nvPr>
        </p:nvSpPr>
        <p:spPr/>
        <p:txBody>
          <a:bodyPr/>
          <a:lstStyle/>
          <a:p>
            <a:r>
              <a:rPr lang="en-GB">
                <a:ea typeface="Calibri Light"/>
                <a:cs typeface="Calibri Light"/>
              </a:rPr>
              <a:t>Timescales</a:t>
            </a:r>
            <a:endParaRPr lang="en-GB"/>
          </a:p>
        </p:txBody>
      </p:sp>
      <p:sp>
        <p:nvSpPr>
          <p:cNvPr id="3" name="Content Placeholder 2">
            <a:extLst>
              <a:ext uri="{FF2B5EF4-FFF2-40B4-BE49-F238E27FC236}">
                <a16:creationId xmlns:a16="http://schemas.microsoft.com/office/drawing/2014/main" id="{73BEE1E4-447A-9032-FE19-9D0E46400099}"/>
              </a:ext>
            </a:extLst>
          </p:cNvPr>
          <p:cNvSpPr>
            <a:spLocks noGrp="1"/>
          </p:cNvSpPr>
          <p:nvPr>
            <p:ph idx="1"/>
          </p:nvPr>
        </p:nvSpPr>
        <p:spPr/>
        <p:txBody>
          <a:bodyPr vert="horz" lIns="91440" tIns="45720" rIns="91440" bIns="45720" rtlCol="0" anchor="t">
            <a:normAutofit lnSpcReduction="10000"/>
          </a:bodyPr>
          <a:lstStyle/>
          <a:p>
            <a:r>
              <a:rPr lang="en-GB">
                <a:ea typeface="Calibri"/>
                <a:cs typeface="Calibri"/>
              </a:rPr>
              <a:t>4 weeks design and consult with Councillors</a:t>
            </a:r>
          </a:p>
          <a:p>
            <a:r>
              <a:rPr lang="en-GB">
                <a:ea typeface="Calibri"/>
                <a:cs typeface="Calibri"/>
              </a:rPr>
              <a:t>1 week develop report and approvals</a:t>
            </a:r>
          </a:p>
          <a:p>
            <a:r>
              <a:rPr lang="en-GB">
                <a:ea typeface="Calibri"/>
                <a:cs typeface="Calibri"/>
              </a:rPr>
              <a:t>3 weeks legal advertisement</a:t>
            </a:r>
          </a:p>
          <a:p>
            <a:r>
              <a:rPr lang="en-GB">
                <a:ea typeface="Calibri"/>
                <a:cs typeface="Calibri"/>
              </a:rPr>
              <a:t>2 week review any objections, report and approvals</a:t>
            </a:r>
          </a:p>
          <a:p>
            <a:r>
              <a:rPr lang="en-GB">
                <a:ea typeface="Calibri"/>
                <a:cs typeface="Calibri"/>
              </a:rPr>
              <a:t>4 week Health and safety docs, permits, programming works</a:t>
            </a:r>
          </a:p>
          <a:p>
            <a:r>
              <a:rPr lang="en-GB">
                <a:ea typeface="Calibri"/>
                <a:cs typeface="Calibri"/>
              </a:rPr>
              <a:t>2 week installation</a:t>
            </a:r>
            <a:endParaRPr lang="en-GB"/>
          </a:p>
          <a:p>
            <a:endParaRPr lang="en-GB">
              <a:ea typeface="Calibri"/>
              <a:cs typeface="Calibri"/>
            </a:endParaRPr>
          </a:p>
          <a:p>
            <a:r>
              <a:rPr lang="en-GB">
                <a:ea typeface="Calibri"/>
                <a:cs typeface="Calibri"/>
              </a:rPr>
              <a:t>Scheme currently being designed up and costed ready with expected installation late 2025 early 2026  </a:t>
            </a:r>
          </a:p>
        </p:txBody>
      </p:sp>
    </p:spTree>
    <p:extLst>
      <p:ext uri="{BB962C8B-B14F-4D97-AF65-F5344CB8AC3E}">
        <p14:creationId xmlns:p14="http://schemas.microsoft.com/office/powerpoint/2010/main" val="5286169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A4D2116251C0439CBAE9FEEBFC5443" ma:contentTypeVersion="10" ma:contentTypeDescription="Create a new document." ma:contentTypeScope="" ma:versionID="e64c0efefa99e0503729bc3835e4fd61">
  <xsd:schema xmlns:xsd="http://www.w3.org/2001/XMLSchema" xmlns:xs="http://www.w3.org/2001/XMLSchema" xmlns:p="http://schemas.microsoft.com/office/2006/metadata/properties" xmlns:ns2="498d1532-6569-4dbd-9e64-4ec23fa99720" xmlns:ns3="77c983f7-77a9-4f0b-81eb-2a8bc7ca783e" targetNamespace="http://schemas.microsoft.com/office/2006/metadata/properties" ma:root="true" ma:fieldsID="ab8a12553fbd633c67b6dcec3230b425" ns2:_="" ns3:_="">
    <xsd:import namespace="498d1532-6569-4dbd-9e64-4ec23fa99720"/>
    <xsd:import namespace="77c983f7-77a9-4f0b-81eb-2a8bc7ca78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8d1532-6569-4dbd-9e64-4ec23fa997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e747cd8-6e57-412c-9809-521c3dc7da01"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c983f7-77a9-4f0b-81eb-2a8bc7ca783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4f60bc5-4ed8-4168-9faf-9efddb3003b9}" ma:internalName="TaxCatchAll" ma:showField="CatchAllData" ma:web="77c983f7-77a9-4f0b-81eb-2a8bc7ca78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7c983f7-77a9-4f0b-81eb-2a8bc7ca783e" xsi:nil="true"/>
    <lcf76f155ced4ddcb4097134ff3c332f xmlns="498d1532-6569-4dbd-9e64-4ec23fa9972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8E7AEEB-8D66-47DD-A97D-FF3809411B59}">
  <ds:schemaRefs>
    <ds:schemaRef ds:uri="http://schemas.microsoft.com/sharepoint/v3/contenttype/forms"/>
  </ds:schemaRefs>
</ds:datastoreItem>
</file>

<file path=customXml/itemProps2.xml><?xml version="1.0" encoding="utf-8"?>
<ds:datastoreItem xmlns:ds="http://schemas.openxmlformats.org/officeDocument/2006/customXml" ds:itemID="{1D5C156E-DF12-4EA1-BE26-BBD3613877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8d1532-6569-4dbd-9e64-4ec23fa99720"/>
    <ds:schemaRef ds:uri="77c983f7-77a9-4f0b-81eb-2a8bc7ca78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51FB54-4287-4C43-A7BB-54FB46507058}">
  <ds:schemaRefs>
    <ds:schemaRef ds:uri="http://schemas.openxmlformats.org/package/2006/metadata/core-properties"/>
    <ds:schemaRef ds:uri="77c983f7-77a9-4f0b-81eb-2a8bc7ca783e"/>
    <ds:schemaRef ds:uri="http://purl.org/dc/elements/1.1/"/>
    <ds:schemaRef ds:uri="http://schemas.microsoft.com/office/2006/metadata/properties"/>
    <ds:schemaRef ds:uri="http://www.w3.org/XML/1998/namespace"/>
    <ds:schemaRef ds:uri="http://schemas.microsoft.com/office/2006/documentManagement/types"/>
    <ds:schemaRef ds:uri="http://purl.org/dc/terms/"/>
    <ds:schemaRef ds:uri="http://schemas.microsoft.com/office/infopath/2007/PartnerControls"/>
    <ds:schemaRef ds:uri="498d1532-6569-4dbd-9e64-4ec23fa99720"/>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3668</Words>
  <Application>Microsoft Office PowerPoint</Application>
  <PresentationFormat>Widescreen</PresentationFormat>
  <Paragraphs>293</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Speed Review Around Educational Establishments </vt:lpstr>
      <vt:lpstr>Abbeygate College, Chapel Lane, Saighton</vt:lpstr>
      <vt:lpstr>Archers Brook SEMH School, Chester Road, Ellesmere Port </vt:lpstr>
      <vt:lpstr>Ashton Hayes Primary School, Church Road, Ashton Hayes</vt:lpstr>
      <vt:lpstr>Bishop Heber High School, Chester Road, Malpas</vt:lpstr>
      <vt:lpstr>Byley Primary School, Moss Lane, Byley</vt:lpstr>
      <vt:lpstr>Cheshire College, South and West Ellesmere Port Campus, Sutton Way, Ellesmere Port</vt:lpstr>
      <vt:lpstr>Clutton Church of England Primary School, A534 Broxton Road, Clutton</vt:lpstr>
      <vt:lpstr>Cransley School, Belmont Hall,  A559 Warrington Road, Great Budworth</vt:lpstr>
      <vt:lpstr>Crowton Christ Church Primary,  Kingsley Road, Crowton</vt:lpstr>
      <vt:lpstr>Dee Banks School, Dee Banks, Sandy Lane, Chester</vt:lpstr>
      <vt:lpstr>Duddon St Peters C of E Primary School, Tarporley Road, Duddon</vt:lpstr>
      <vt:lpstr>Hartford High School, Chester Road, Northwich</vt:lpstr>
      <vt:lpstr>Helsby High School,  A56 Chester Road, Helsby</vt:lpstr>
      <vt:lpstr>Huntington Community Primary,  B5130 Aldford Rd, Huntington</vt:lpstr>
      <vt:lpstr>Imap (Individuals making autism positive) Centre Limited, Barrowmore Estate, Barnhouse Lane, Great Barrow</vt:lpstr>
      <vt:lpstr>Petty Pool College, Pool Lane, Sandiway</vt:lpstr>
      <vt:lpstr>University of Liverpool, School of Veterinary Science, A540 Chester High Road, Leahurst. </vt:lpstr>
      <vt:lpstr>St Martins Academy, A56 Hoole Road, Chester</vt:lpstr>
      <vt:lpstr>Ellesmere Port C or E College, A5032 Whitby Road, Ellesmere Port</vt:lpstr>
      <vt:lpstr>The Kings School, A483 Wrexham Road, Chester</vt:lpstr>
      <vt:lpstr>The Queens Lower School, Liverpool Road, Chester</vt:lpstr>
      <vt:lpstr>Rudheath Senior Academy, Shipbrook Road, Northwich</vt:lpstr>
      <vt:lpstr>TTE Training Ltd, New Horizons House, New Bridge Road, Ellesmere Port</vt:lpstr>
      <vt:lpstr>University of Chester, Chester Campus, Parkgate Road, Chester</vt:lpstr>
      <vt:lpstr>Weaverham Primary Academy, Northwich Road, Weaverham</vt:lpstr>
      <vt:lpstr>Whitegate C of E Primary, Cinder Hill, Whitegate</vt:lpstr>
      <vt:lpstr>Winsford High Street Community Primary School, Winsford</vt:lpstr>
      <vt:lpstr>Witton Church Walk Primary School, Church Walk, Northwich</vt:lpstr>
      <vt:lpstr>Timescales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 Lautman</dc:creator>
  <cp:lastModifiedBy>RAWLINSON, Tom</cp:lastModifiedBy>
  <cp:revision>15</cp:revision>
  <cp:lastPrinted>2025-06-30T14:45:06Z</cp:lastPrinted>
  <dcterms:created xsi:type="dcterms:W3CDTF">2023-05-23T13:19:54Z</dcterms:created>
  <dcterms:modified xsi:type="dcterms:W3CDTF">2025-06-30T15:12:32Z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0x0101007CA4D2116251C0439CBAE9FEEBFC5443</vt:lpwstr>
  </property>
  <property fmtid="{D5CDD505-2E9C-101B-9397-08002B2CF9AE}" pid="3" name="Order">
    <vt:r8>13600</vt:r8>
  </property>
  <property fmtid="{D5CDD505-2E9C-101B-9397-08002B2CF9AE}" pid="4" name="_ExtendedDescription">
    <vt:lpwstr/>
  </property>
  <property fmtid="{D5CDD505-2E9C-101B-9397-08002B2CF9AE}" pid="5" name="MediaServiceImageTags">
    <vt:lpwstr/>
  </property>
</Properties>
</file>